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79" r:id="rId5"/>
    <p:sldId id="280" r:id="rId6"/>
    <p:sldId id="281" r:id="rId7"/>
    <p:sldId id="293" r:id="rId8"/>
    <p:sldId id="283" r:id="rId9"/>
    <p:sldId id="286" r:id="rId10"/>
    <p:sldId id="287" r:id="rId11"/>
    <p:sldId id="289" r:id="rId12"/>
    <p:sldId id="290" r:id="rId13"/>
    <p:sldId id="262" r:id="rId14"/>
    <p:sldId id="291" r:id="rId15"/>
    <p:sldId id="260" r:id="rId16"/>
    <p:sldId id="29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A7628D-A034-421F-A2CF-E2AF98CB01D6}" v="221" dt="2026-09-28T14:18:23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89874-A7F3-482F-A48B-62D149FFF789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05ACA-0200-4BC7-B107-D47B0867374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1246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en-IE" sz="1200" i="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966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8921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2120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latin typeface="Shoika-Bold"/>
              <a:ea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267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05ACA-0200-4BC7-B107-D47B08673746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679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78806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594621" cy="914400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iniúchadh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déanta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foghlameoirí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é 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roghnú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as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aon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ceithre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churaclam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beo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Fuinneamhagus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fórsaí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Feasacht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cúram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chomhshaoil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Nádúr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ETIM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).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bhearna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thíos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7DC5030-08F3-0246-0BF8-B0B3C3CC32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3534FAAA-1D5C-8C0F-ABC7-BB47E3BF58F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C4714-5DA5-0A7C-E4BF-19F8E1D08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073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78806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473127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dara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iniúchadh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déanta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foghlameoirí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é 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roghnú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as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aon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ceithre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churaclam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beo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Fuinneamhagus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fórsaí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Feasacht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cúram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chomhshaoil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Nádúr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ETIM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).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bhearna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thíos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032F494-D7B2-4E70-E4F8-21C7B642E5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D8AF39AF-B81D-69A0-4433-11492D77E9A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AD03F89-99E3-23DC-5C40-858C479A4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5700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78806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473127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gceann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deireanach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iniúchadh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déanta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nafoghlameoirí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Is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é 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roghnú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as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aon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ceithre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churaclam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Nithebeo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Fuinneamh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fórsaí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Feasacht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cúram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chomhshaoil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Nádúr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ETIM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).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sabhearna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thíos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C1646B3-D60A-C2CD-8B5F-6D856DB576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B816CD52-7D29-0E25-C4E3-D7246AC9A4EE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AF1BB-26BB-26B6-87B6-083091B171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6373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2: Te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eiseamláir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amháin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úsáid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foghlaimeoirí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le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haghaidh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aonábhar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bith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air.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Ciallaíonn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‘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’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seo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úsáid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bhaint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asteicneolaíocht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faisnéise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chumarsáide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(TFC),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códú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róbataic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C14D2D9-C1FF-C8D8-618A-E4A50F9E27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22C64EE9-9B9B-0515-25DA-E2BCCA5E4326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3827B-D4A6-D068-91E5-28A817247B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01306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3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365593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marL="0" indent="0">
              <a:buNone/>
            </a:pP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eiseamláir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amháin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ndearna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foghlaimeoirí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innealtóireacht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rang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cheantar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áitiúil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air. 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 sz="2000" b="1" i="1">
              <a:latin typeface="+mj-lt"/>
            </a:endParaRP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3C176A7-9B21-A99B-74C0-436ECB04CE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566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4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115073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marL="0" indent="0">
              <a:buNone/>
            </a:pP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fianiase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eiseamláir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amháin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d’úsáid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foghlaimeoirí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gcuid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eolais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mata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gcuidscileanna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mhata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slite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praiticiúla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air. 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 sz="2000" b="1" i="1">
              <a:latin typeface="+mj-lt"/>
            </a:endParaRP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426DBEB-26E2-13C5-7FA0-16C3ACE159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328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326479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marL="0" indent="0">
              <a:buNone/>
            </a:pP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eiseamláir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(í)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thaispeáin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mhínigh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foghlaimeoirí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gcuid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oibre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san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ETIM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dodhaoine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eile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taobh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amuigh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rang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air. 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IE" sz="200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04AA90-84E6-A54C-B9F5-398D2CB930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0343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A61E44-C59F-B2A1-4BF6-10A79156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3C878-ADF4-434B-B8BA-A6F1DD91ECCA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ECE20-92D9-B8A2-BCEC-7F7ED1937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87E1D-D62F-813D-140D-9D11616C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5535E-5C25-4B20-B2A2-132E2121E32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0684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C98F4E-13FF-6CC3-DFAF-21B134C3E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558C7-8473-934C-6AAC-7831C9F53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3F128-C7D3-2578-2751-7F063F20DA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83C878-ADF4-434B-B8BA-A6F1DD91ECCA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2F6CC-6AA5-4423-9D86-14D2CCD364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0052E-1628-2617-C656-30F1D762D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55535E-5C25-4B20-B2A2-132E2121E32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262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2" r:id="rId4"/>
    <p:sldLayoutId id="2147483664" r:id="rId5"/>
    <p:sldLayoutId id="2147483666" r:id="rId6"/>
    <p:sldLayoutId id="2147483668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emf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18.emf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9.png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D3AEC1A-BD0F-034E-8A24-41A34F200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2400" y="4482429"/>
            <a:ext cx="2386736" cy="2386736"/>
          </a:xfrm>
          <a:prstGeom prst="rect">
            <a:avLst/>
          </a:prstGeom>
          <a:solidFill>
            <a:srgbClr val="776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urious Minds Logo - Curious Minds: Discover STEM">
            <a:extLst>
              <a:ext uri="{FF2B5EF4-FFF2-40B4-BE49-F238E27FC236}">
                <a16:creationId xmlns:a16="http://schemas.microsoft.com/office/drawing/2014/main" id="{5CF09A4C-CCE0-32BC-D627-3665E855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257114"/>
            <a:ext cx="5906471" cy="210298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1B04875D-88EC-818D-D22E-36EA482142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2471" y="1998498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err="1">
                <a:solidFill>
                  <a:srgbClr val="2E2552"/>
                </a:solidFill>
                <a:latin typeface="Shoika-Bold"/>
              </a:rPr>
              <a:t>Gradaim</a:t>
            </a:r>
            <a:r>
              <a:rPr lang="en-US" sz="3600" b="1">
                <a:solidFill>
                  <a:srgbClr val="2E2552"/>
                </a:solidFill>
                <a:latin typeface="Shoika-Bold"/>
              </a:rPr>
              <a:t> </a:t>
            </a:r>
            <a:r>
              <a:rPr lang="en-US" sz="3600" b="1" err="1">
                <a:solidFill>
                  <a:srgbClr val="2E2552"/>
                </a:solidFill>
                <a:latin typeface="Shoika-Bold"/>
              </a:rPr>
              <a:t>Intinní</a:t>
            </a:r>
            <a:r>
              <a:rPr lang="en-US" sz="3600" b="1">
                <a:solidFill>
                  <a:srgbClr val="2E2552"/>
                </a:solidFill>
                <a:latin typeface="Shoika-Bold"/>
              </a:rPr>
              <a:t> </a:t>
            </a:r>
            <a:r>
              <a:rPr lang="en-US" sz="3600" b="1" err="1">
                <a:solidFill>
                  <a:srgbClr val="2E2552"/>
                </a:solidFill>
                <a:latin typeface="Shoika-Bold"/>
              </a:rPr>
              <a:t>Fiosracha</a:t>
            </a:r>
            <a:r>
              <a:rPr lang="en-US" sz="3600" b="1">
                <a:solidFill>
                  <a:srgbClr val="2E2552"/>
                </a:solidFill>
                <a:latin typeface="Shoika-Bold"/>
              </a:rPr>
              <a:t> 2026/27</a:t>
            </a:r>
            <a:endParaRPr lang="en-IE" sz="3600"/>
          </a:p>
        </p:txBody>
      </p:sp>
      <p:grpSp>
        <p:nvGrpSpPr>
          <p:cNvPr id="27" name="Group 27" descr="Gradaim Intinní Fiosracha 2026/27&#10;"/>
          <p:cNvGrpSpPr/>
          <p:nvPr/>
        </p:nvGrpSpPr>
        <p:grpSpPr>
          <a:xfrm>
            <a:off x="685800" y="2219139"/>
            <a:ext cx="7017541" cy="2054996"/>
            <a:chOff x="0" y="-123825"/>
            <a:chExt cx="13459860" cy="4109991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3459860" cy="1428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299"/>
                </a:lnSpc>
              </a:pPr>
              <a:endParaRPr lang="en-US" sz="3200" b="1">
                <a:solidFill>
                  <a:srgbClr val="2E2552"/>
                </a:solidFill>
                <a:latin typeface="Shoika-Bold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3"/>
              <a:ext cx="13459860" cy="2690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000" err="1">
                  <a:solidFill>
                    <a:srgbClr val="7766AB"/>
                  </a:solidFill>
                  <a:latin typeface="Shoika-Light" pitchFamily="2" charset="77"/>
                </a:rPr>
                <a:t>Logleabhar</a:t>
              </a:r>
              <a:r>
                <a:rPr lang="en-US" sz="2000">
                  <a:solidFill>
                    <a:srgbClr val="7766AB"/>
                  </a:solidFill>
                  <a:latin typeface="Shoika-Light" pitchFamily="2" charset="77"/>
                </a:rPr>
                <a:t> </a:t>
              </a:r>
              <a:r>
                <a:rPr lang="en-US" sz="2000" err="1">
                  <a:solidFill>
                    <a:srgbClr val="7766AB"/>
                  </a:solidFill>
                  <a:latin typeface="Shoika-Light" pitchFamily="2" charset="77"/>
                </a:rPr>
                <a:t>fianaise</a:t>
              </a:r>
              <a:endParaRPr lang="en-US" sz="2000">
                <a:solidFill>
                  <a:srgbClr val="7766AB"/>
                </a:solidFill>
                <a:latin typeface="Shoika-Light" pitchFamily="2" charset="77"/>
              </a:endParaRPr>
            </a:p>
            <a:p>
              <a:pPr>
                <a:lnSpc>
                  <a:spcPts val="3640"/>
                </a:lnSpc>
              </a:pPr>
              <a:r>
                <a:rPr lang="en-US" sz="2000" b="1" err="1">
                  <a:solidFill>
                    <a:srgbClr val="E06F0E"/>
                  </a:solidFill>
                  <a:latin typeface="Shoika-Bold" pitchFamily="2" charset="77"/>
                </a:rPr>
                <a:t>Gradam</a:t>
              </a:r>
              <a:r>
                <a:rPr lang="en-US" sz="2000" b="1">
                  <a:solidFill>
                    <a:srgbClr val="E06F0E"/>
                  </a:solidFill>
                  <a:latin typeface="Shoika-Bold" pitchFamily="2" charset="77"/>
                </a:rPr>
                <a:t> Airgid</a:t>
              </a:r>
            </a:p>
            <a:p>
              <a:pPr>
                <a:lnSpc>
                  <a:spcPts val="3640"/>
                </a:lnSpc>
              </a:pP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Líon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isteach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ainm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na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scoile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</a:p>
          </p:txBody>
        </p:sp>
      </p:grpSp>
      <p:pic>
        <p:nvPicPr>
          <p:cNvPr id="15" name="Picture 15" descr="Photograph of primary-school children conducting a colourful science experiment in a classroom, wearing protective goggles and using beakers and a bright blue flask. Two children examine liquid reactions at a desk while classmates observe in background, highlighting collaborative hands-on learning."/>
          <p:cNvPicPr>
            <a:picLocks noChangeAspect="1"/>
          </p:cNvPicPr>
          <p:nvPr/>
        </p:nvPicPr>
        <p:blipFill>
          <a:blip r:embed="rId4"/>
          <a:srcRect l="6972" r="6972"/>
          <a:stretch>
            <a:fillRect/>
          </a:stretch>
        </p:blipFill>
        <p:spPr>
          <a:xfrm>
            <a:off x="7703341" y="3380671"/>
            <a:ext cx="4488659" cy="3477329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D4C10423-4CD9-9C4C-90CB-95CC3E222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766AB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E2552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grpSp>
        <p:nvGrpSpPr>
          <p:cNvPr id="19" name="Group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59159" y="4674641"/>
            <a:ext cx="2016431" cy="1993550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8C391F6-CF4B-E44F-804B-1EA6B2248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0675" y="1463041"/>
            <a:ext cx="2221326" cy="191763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BD11AAE-7F3D-374E-8FF4-6EBB27FA4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9688" y="1799518"/>
            <a:ext cx="1003300" cy="11995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C866B6C-3AE8-EE40-9A64-7F517C32C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80" y="5159171"/>
            <a:ext cx="1303076" cy="1134159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74B1226-9472-9646-ADA1-4ED719DA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240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CAAB8F2-A926-4B4F-82ED-4890B3BE8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271" y="5003954"/>
            <a:ext cx="1468419" cy="141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8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89" y="0"/>
            <a:ext cx="12192000" cy="685800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 descr="Child dressed in cardboard astronaut costume examining a seedling in a clear jar in awe."/>
          <p:cNvGrpSpPr>
            <a:grpSpLocks noChangeAspect="1"/>
          </p:cNvGrpSpPr>
          <p:nvPr/>
        </p:nvGrpSpPr>
        <p:grpSpPr>
          <a:xfrm rot="-1528963">
            <a:off x="2020630" y="1632665"/>
            <a:ext cx="8116203" cy="3246481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7766AB"/>
            </a:solidFill>
            <a:ln>
              <a:noFill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053608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1: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Eolaíocht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6B8A10-1D25-EB48-9B6B-44D88281E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705" y="5359456"/>
            <a:ext cx="1356360" cy="1356360"/>
          </a:xfrm>
          <a:prstGeom prst="rect">
            <a:avLst/>
          </a:prstGeom>
        </p:spPr>
      </p:pic>
      <p:pic>
        <p:nvPicPr>
          <p:cNvPr id="18" name="Picture 17" descr="Curious Minds Logo - Curious Minds: Discover STEM">
            <a:extLst>
              <a:ext uri="{FF2B5EF4-FFF2-40B4-BE49-F238E27FC236}">
                <a16:creationId xmlns:a16="http://schemas.microsoft.com/office/drawing/2014/main" id="{F56A2C92-E8AD-F81F-D4F8-551293AAAE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82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79303297-314A-868E-69C8-9246E4E4DF9D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Airgid</a:t>
            </a: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Eolaíocht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88AE5DF-12D6-AA43-82D7-BDC2CC8DEC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27193" y="835183"/>
            <a:ext cx="3973403" cy="5860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6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An </a:t>
            </a:r>
            <a:r>
              <a:rPr kumimoji="0" lang="en-US" sz="3466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chéad</a:t>
            </a:r>
            <a:r>
              <a:rPr kumimoji="0" lang="en-US" sz="3466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 </a:t>
            </a:r>
            <a:r>
              <a:rPr kumimoji="0" lang="en-US" sz="3466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iniúchadh</a:t>
            </a:r>
            <a:r>
              <a:rPr kumimoji="0" lang="en-US" sz="3466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​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D1E841-0FA5-49D1-EF8B-FB4B308E54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81636B-235E-2A35-A0ED-BBDFF9CBF9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0D6C6CBC-1095-FCCF-7399-F5E4CB70C89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7A2789-F7D9-2F63-8E80-2D6BD1F13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endParaRPr lang="en-GB" i="1"/>
          </a:p>
        </p:txBody>
      </p:sp>
    </p:spTree>
    <p:extLst>
      <p:ext uri="{BB962C8B-B14F-4D97-AF65-F5344CB8AC3E}">
        <p14:creationId xmlns:p14="http://schemas.microsoft.com/office/powerpoint/2010/main" val="6948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643D6C06-EB79-7CFA-F1F0-902E90B9560F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Airgid</a:t>
            </a: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Eolaíocht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72B6AA5-D067-3D48-4FC3-0DAF5510F94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27193" y="835183"/>
            <a:ext cx="5119992" cy="5931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iniúchadh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​</a:t>
            </a:r>
            <a:endParaRPr kumimoji="0" lang="en-US" sz="3466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63DB45-41DE-012F-462D-49F1869182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816186-E2B7-5A14-6290-2183D5FEA9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7B616AB-9CC6-9BDC-7C1F-AED25AD851EE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0A545-706E-5216-3C39-6B3C14355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134310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FD9EA80D-5609-BE4A-0DB4-B2281B9305C1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Airgid</a:t>
            </a: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Eolaíocht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9833DD91-E3EE-9B4B-EB9E-B8B8E462E1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27193" y="835183"/>
            <a:ext cx="5119992" cy="5931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tríú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iniúchadh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​</a:t>
            </a:r>
            <a:endParaRPr kumimoji="0" lang="en-US" sz="3466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CE333B-3169-9BA7-E171-D777561605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4A084-727B-BC34-83CD-9F4317ECC7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62C8D6B-75DB-2FAE-CEE1-D489336BE1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8FAD2-AC59-25C1-EA70-819BF3377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96897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2: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Teicneolaíocht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6" name="Picture 35" descr="Photograph showing two primary-school girls collaborating on a classroom robotics project. Students examine a small wheeled robot with three blue spherical components, wires and electronic parts, while an adult observes nearby.">
            <a:extLst>
              <a:ext uri="{FF2B5EF4-FFF2-40B4-BE49-F238E27FC236}">
                <a16:creationId xmlns:a16="http://schemas.microsoft.com/office/drawing/2014/main" id="{186B4C32-35D2-1D4C-8D3D-B05449D06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t="848" r="22195" b="694"/>
          <a:stretch>
            <a:fillRect/>
          </a:stretch>
        </p:blipFill>
        <p:spPr>
          <a:xfrm>
            <a:off x="3293036" y="1431899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2" name="Picture 1" descr="Curious Minds Logo - Curious Minds: Discover STEM">
            <a:extLst>
              <a:ext uri="{FF2B5EF4-FFF2-40B4-BE49-F238E27FC236}">
                <a16:creationId xmlns:a16="http://schemas.microsoft.com/office/drawing/2014/main" id="{4A58CBE0-F4B2-B1C3-7FF4-BB2204C16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02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F1C8EF65-ED2C-096B-0FEC-6E3AF49216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4488798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Airgid</a:t>
            </a: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2: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Teicneolaíocht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96AB72-C013-1A08-8D4B-F7A9AE1132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2249F9-7BCC-2E8A-2B46-0FFE6289CA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DEC7C740-C484-C31F-E15A-60AABAF47CEE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550795-61B2-FB88-1A59-10C3E2D65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447791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F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Innealtóireacht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A3F59-BF3A-3E4E-99E2-CF1611582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73" y="5049129"/>
            <a:ext cx="1427285" cy="1268698"/>
          </a:xfrm>
          <a:prstGeom prst="rect">
            <a:avLst/>
          </a:prstGeom>
        </p:spPr>
      </p:pic>
      <p:pic>
        <p:nvPicPr>
          <p:cNvPr id="4" name="Picture 3" descr="Photograph of two young children collaborating on a creative construction project at a table. Children use colourful craft materials, toy vehicles and building pieces, with one wearing red and another yellow.&#10;&#10;">
            <a:extLst>
              <a:ext uri="{FF2B5EF4-FFF2-40B4-BE49-F238E27FC236}">
                <a16:creationId xmlns:a16="http://schemas.microsoft.com/office/drawing/2014/main" id="{67C907FA-7BB8-1346-B56A-3E5634481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93" y="1794982"/>
            <a:ext cx="6784268" cy="452284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2" name="Picture 11" descr="Curious Minds Logo - Curious Minds: Discover STEM">
            <a:extLst>
              <a:ext uri="{FF2B5EF4-FFF2-40B4-BE49-F238E27FC236}">
                <a16:creationId xmlns:a16="http://schemas.microsoft.com/office/drawing/2014/main" id="{58AFE16D-A615-7BD0-8499-91AC75F14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54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804AAECF-0679-12CF-3B8E-7823732EAC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4488798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Airgid</a:t>
            </a: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Innealtóireacht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3F5E5A-CD69-A740-28E3-0C729A3DC1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DA478-077B-95C0-C422-12D9CC9CA09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C148C8B9-F94E-3D45-1408-F0AD94B0C517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A4D158-0E70-80E3-6FA5-0E0382440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49598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280904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4: Mata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1" name="Picture 30" descr="Photograph showing a primary classroom discussion, with pupils raising hands and teachers facilitating learning. Colourful educational displays, desks, chairs and several pupils wearing red tops highlight an interactive, collaborative lesson.&#10;&#10;">
            <a:extLst>
              <a:ext uri="{FF2B5EF4-FFF2-40B4-BE49-F238E27FC236}">
                <a16:creationId xmlns:a16="http://schemas.microsoft.com/office/drawing/2014/main" id="{7E38549C-5C6A-AA4A-BF61-64C04481C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16608"/>
          <a:stretch/>
        </p:blipFill>
        <p:spPr>
          <a:xfrm>
            <a:off x="3326779" y="1065077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C0B56E-2ED9-A042-9625-A2286137E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19" y="5376037"/>
            <a:ext cx="1239723" cy="1213895"/>
          </a:xfrm>
          <a:prstGeom prst="rect">
            <a:avLst/>
          </a:prstGeom>
        </p:spPr>
      </p:pic>
      <p:pic>
        <p:nvPicPr>
          <p:cNvPr id="2" name="Picture 1" descr="Curious Minds Logo - Curious Minds: Discover STEM">
            <a:extLst>
              <a:ext uri="{FF2B5EF4-FFF2-40B4-BE49-F238E27FC236}">
                <a16:creationId xmlns:a16="http://schemas.microsoft.com/office/drawing/2014/main" id="{314C05AA-A298-7328-BD3F-86509E4058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0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A2FAE04-64FA-4258-5BA0-AE57DCD029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4488798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Airgid</a:t>
            </a: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4: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Mata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37C2BE-1829-0B75-93C3-E23A4B9BA6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C7EEA-BC08-3AAF-B874-E74904C5B1E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10C1BCD-C9C1-A7BE-585B-8C99125A3467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2E29C-B41D-2E89-FEA1-388D631C2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49618"/>
            <a:ext cx="5525191" cy="371061"/>
          </a:xfrm>
        </p:spPr>
        <p:txBody>
          <a:bodyPr>
            <a:normAutofit/>
          </a:bodyPr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980214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3" y="316113"/>
            <a:ext cx="7670839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5: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" name="Picture 2" descr="Photograph for “Step 5: Show and Tell”, showing a pupil presenting an object to classmates in a STEM classroom. Classroom science diagrams and colourful star decorations are visible in the background,">
            <a:extLst>
              <a:ext uri="{FF2B5EF4-FFF2-40B4-BE49-F238E27FC236}">
                <a16:creationId xmlns:a16="http://schemas.microsoft.com/office/drawing/2014/main" id="{C5090D0C-1142-AC18-6257-4E28BA43E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22868" r="23783" b="13459"/>
          <a:stretch>
            <a:fillRect/>
          </a:stretch>
        </p:blipFill>
        <p:spPr>
          <a:xfrm>
            <a:off x="2761657" y="1567190"/>
            <a:ext cx="6307214" cy="4366151"/>
          </a:xfrm>
          <a:prstGeom prst="rect">
            <a:avLst/>
          </a:prstGeom>
        </p:spPr>
      </p:pic>
      <p:pic>
        <p:nvPicPr>
          <p:cNvPr id="2" name="Picture 1" descr="Curious Minds logo">
            <a:extLst>
              <a:ext uri="{FF2B5EF4-FFF2-40B4-BE49-F238E27FC236}">
                <a16:creationId xmlns:a16="http://schemas.microsoft.com/office/drawing/2014/main" id="{4432190D-9512-C527-B51F-BEC3EB0AA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87" y="5701084"/>
            <a:ext cx="2328051" cy="8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36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AD78E4A9-9BF4-C635-665A-7479DD7905C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4488798" cy="12745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Óir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5: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38EE0F-CF81-F6EF-AC98-1E8E7C03EE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4AB99F-1011-93EA-2BA6-721485309D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1628A882-1D02-9CBB-1004-7BE0109440F9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2C68A8-56B5-7A69-674F-F5365034C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2795794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D712F606A114E8A9C712F311EEEC4" ma:contentTypeVersion="19" ma:contentTypeDescription="Create a new document." ma:contentTypeScope="" ma:versionID="fc3fabbdc57102750e4b33c0ef11c800">
  <xsd:schema xmlns:xsd="http://www.w3.org/2001/XMLSchema" xmlns:xs="http://www.w3.org/2001/XMLSchema" xmlns:p="http://schemas.microsoft.com/office/2006/metadata/properties" xmlns:ns2="bcb6bb80-c3f6-4894-8314-b823e9576f09" xmlns:ns3="9a61b629-3332-452e-bb9b-e284b81c509f" targetNamespace="http://schemas.microsoft.com/office/2006/metadata/properties" ma:root="true" ma:fieldsID="a446282d54d774571e01691fd9cec2e5" ns2:_="" ns3:_="">
    <xsd:import namespace="bcb6bb80-c3f6-4894-8314-b823e9576f09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bb80-c3f6-4894-8314-b823e9576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b6bb80-c3f6-4894-8314-b823e9576f09">
      <Terms xmlns="http://schemas.microsoft.com/office/infopath/2007/PartnerControls"/>
    </lcf76f155ced4ddcb4097134ff3c332f>
    <TaxCatchAll xmlns="9a61b629-3332-452e-bb9b-e284b81c509f" xsi:nil="true"/>
  </documentManagement>
</p:properties>
</file>

<file path=customXml/itemProps1.xml><?xml version="1.0" encoding="utf-8"?>
<ds:datastoreItem xmlns:ds="http://schemas.openxmlformats.org/officeDocument/2006/customXml" ds:itemID="{960EB478-8631-4130-A322-CB21C3CF3BCD}">
  <ds:schemaRefs>
    <ds:schemaRef ds:uri="9a61b629-3332-452e-bb9b-e284b81c509f"/>
    <ds:schemaRef ds:uri="bcb6bb80-c3f6-4894-8314-b823e9576f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529D535-54B8-4C1F-A713-4A92F6A45D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E29722-7C01-4899-9348-36F688B87CC0}">
  <ds:schemaRefs>
    <ds:schemaRef ds:uri="9a61b629-3332-452e-bb9b-e284b81c509f"/>
    <ds:schemaRef ds:uri="bcb6bb80-c3f6-4894-8314-b823e9576f0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Gradaim Intinní Fiosracha 2026/27</vt:lpstr>
      <vt:lpstr>Céim 1: Eolaíocht</vt:lpstr>
      <vt:lpstr>An chéad iniúchadh​</vt:lpstr>
      <vt:lpstr>An dara iniúchadh​</vt:lpstr>
      <vt:lpstr>An tríú iniúchadh​</vt:lpstr>
      <vt:lpstr>Céim 2: Teicneolaíocht</vt:lpstr>
      <vt:lpstr>Gradam Airgid Céim 2: Teicneolaíocht</vt:lpstr>
      <vt:lpstr>Céim 3: Innealtóireacht</vt:lpstr>
      <vt:lpstr>Gradam Airgid Céim 3: Innealtóireacht</vt:lpstr>
      <vt:lpstr>Céim 4: Mata</vt:lpstr>
      <vt:lpstr>Gradam Airgid Céim 4: Mata</vt:lpstr>
      <vt:lpstr>Céim 5: Taispeáin is Inis ETIM</vt:lpstr>
      <vt:lpstr>Gradam Óir Céim 5: Taispeáin is Inis ETIM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Tanja Calis</dc:creator>
  <cp:revision>2</cp:revision>
  <dcterms:created xsi:type="dcterms:W3CDTF">2026-09-15T14:34:51Z</dcterms:created>
  <dcterms:modified xsi:type="dcterms:W3CDTF">2026-09-29T11:40:05Z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0x010100108D712F606A114E8A9C712F311EEEC4</vt:lpwstr>
  </property>
  <property fmtid="{D5CDD505-2E9C-101B-9397-08002B2CF9AE}" pid="3" name="MediaServiceImageTags">
    <vt:lpwstr/>
  </property>
</Properties>
</file>