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79" r:id="rId5"/>
    <p:sldId id="280" r:id="rId6"/>
    <p:sldId id="281" r:id="rId7"/>
    <p:sldId id="282" r:id="rId8"/>
    <p:sldId id="283" r:id="rId9"/>
    <p:sldId id="286" r:id="rId10"/>
    <p:sldId id="287" r:id="rId11"/>
    <p:sldId id="289" r:id="rId12"/>
    <p:sldId id="290" r:id="rId13"/>
    <p:sldId id="262" r:id="rId14"/>
    <p:sldId id="291" r:id="rId15"/>
    <p:sldId id="260" r:id="rId16"/>
    <p:sldId id="29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2A5337-0E58-4510-97D5-C4A9664A902F}" v="143" dt="2026-09-28T13:56:58.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14C244-A3EA-4AE9-B809-1301C5538ED2}" type="datetimeFigureOut">
              <a:rPr lang="en-IE" smtClean="0"/>
              <a:t>29/09/2026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C1DD36-90B7-445A-AE52-D25FE5194113}" type="slidenum">
              <a:rPr lang="en-IE" smtClean="0"/>
              <a:t>‹#›</a:t>
            </a:fld>
            <a:endParaRPr lang="en-IE"/>
          </a:p>
        </p:txBody>
      </p:sp>
    </p:spTree>
    <p:extLst>
      <p:ext uri="{BB962C8B-B14F-4D97-AF65-F5344CB8AC3E}">
        <p14:creationId xmlns:p14="http://schemas.microsoft.com/office/powerpoint/2010/main" val="4275009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spcBef>
                <a:spcPts val="0"/>
              </a:spcBef>
              <a:spcAft>
                <a:spcPts val="0"/>
              </a:spcAft>
              <a:buClrTx/>
              <a:buSzTx/>
              <a:buFont typeface="Arial" panose="05050102010706020507" pitchFamily="18" charset="2"/>
              <a:buChar char="•"/>
              <a:tabLst/>
              <a:defRPr/>
            </a:pPr>
            <a:r>
              <a:rPr lang="en-IE" b="0" i="0" kern="100">
                <a:solidFill>
                  <a:srgbClr val="000000"/>
                </a:solidFill>
                <a:effectLst/>
              </a:rPr>
              <a:t>This Log of Evidence</a:t>
            </a:r>
            <a:r>
              <a:rPr lang="en-IE" b="0" i="0" kern="100">
                <a:solidFill>
                  <a:schemeClr val="tx1"/>
                </a:solidFill>
                <a:effectLst/>
              </a:rPr>
              <a:t> </a:t>
            </a:r>
            <a:r>
              <a:rPr lang="en-IE" i="0" kern="100">
                <a:solidFill>
                  <a:srgbClr val="000000"/>
                </a:solidFill>
                <a:effectLst/>
              </a:rPr>
              <a:t>demonstrates that you have completed the work you’ve described in the application form and provides an account of the hands-on, STEM work carried out by learners in your school.</a:t>
            </a:r>
            <a:endParaRPr lang="en-IE" i="0" kern="100">
              <a:effectLst/>
            </a:endParaRPr>
          </a:p>
          <a:p>
            <a:pPr>
              <a:buFont typeface="Arial" panose="05050102010706020507" pitchFamily="18" charset="2"/>
              <a:buChar char="•"/>
            </a:pPr>
            <a:r>
              <a:rPr lang="en-IE" i="0" kern="100">
                <a:solidFill>
                  <a:srgbClr val="000000"/>
                </a:solidFill>
                <a:effectLst/>
              </a:rPr>
              <a:t>This year, your log of evidence must be presented using </a:t>
            </a:r>
            <a:r>
              <a:rPr lang="en-IE" kern="100">
                <a:solidFill>
                  <a:srgbClr val="000000"/>
                </a:solidFill>
              </a:rPr>
              <a:t>this </a:t>
            </a:r>
            <a:r>
              <a:rPr lang="en-IE" i="0" kern="100">
                <a:solidFill>
                  <a:srgbClr val="000000"/>
                </a:solidFill>
                <a:effectLst/>
              </a:rPr>
              <a:t>SFI Curious Minds Log of Evidence Template. </a:t>
            </a:r>
            <a:endParaRPr lang="en-IE"/>
          </a:p>
          <a:p>
            <a:pPr lvl="0">
              <a:buFont typeface="Arial" panose="05050102010706020507" pitchFamily="18" charset="2"/>
              <a:buChar char="•"/>
            </a:pPr>
            <a:r>
              <a:rPr lang="en-IE" i="0" kern="100">
                <a:solidFill>
                  <a:srgbClr val="000000"/>
                </a:solidFill>
                <a:effectLst/>
              </a:rPr>
              <a:t>Images or videos providing evidence of each activity should be added to the Log of Evidence Template, labelled</a:t>
            </a:r>
            <a:r>
              <a:rPr lang="en-IE" i="0" kern="100">
                <a:effectLst/>
              </a:rPr>
              <a:t> </a:t>
            </a:r>
            <a:r>
              <a:rPr lang="en-IE" i="0" kern="100">
                <a:solidFill>
                  <a:srgbClr val="000000"/>
                </a:solidFill>
                <a:effectLst/>
              </a:rPr>
              <a:t>and uploaded to the online application platform SESAME in PDF or PowerPoint format. The template slides can be edited in PowerPoint or Google Slides and additional slides may be added. </a:t>
            </a:r>
            <a:endParaRPr lang="en-IE"/>
          </a:p>
          <a:p>
            <a:pPr lvl="0">
              <a:buFont typeface="Arial" panose="05050102010706020507" pitchFamily="18" charset="2"/>
              <a:buChar char="•"/>
            </a:pPr>
            <a:r>
              <a:rPr lang="en-IE" i="0" kern="100">
                <a:solidFill>
                  <a:srgbClr val="000000"/>
                </a:solidFill>
                <a:effectLst/>
              </a:rPr>
              <a:t>All evidence should represent the learners’ hands-on STEM work and include clearly labelled photos/ videos/projects/learner’s written accounts (Teacher write-ups and lesson plans are not accepted).</a:t>
            </a:r>
            <a:endParaRPr lang="en-IE"/>
          </a:p>
          <a:p>
            <a:pPr>
              <a:buFont typeface="Arial" panose="05050102010706020507" pitchFamily="18" charset="2"/>
              <a:buChar char="•"/>
            </a:pPr>
            <a:r>
              <a:rPr lang="en-IE" i="0" kern="100">
                <a:solidFill>
                  <a:srgbClr val="000000"/>
                </a:solidFill>
                <a:effectLst/>
              </a:rPr>
              <a:t>Note: Please check your application to ensure that all links and files are easily accessible and clearly labelled before submitting. We may return your application if it is not well organised or not clearly labelled.</a:t>
            </a:r>
            <a:endParaRPr lang="en-IE"/>
          </a:p>
          <a:p>
            <a:pPr>
              <a:buFont typeface="Arial" panose="05050102010706020507" pitchFamily="18" charset="2"/>
              <a:buChar char="•"/>
            </a:pPr>
            <a:r>
              <a:rPr lang="en-IE" kern="100">
                <a:solidFill>
                  <a:srgbClr val="000000"/>
                </a:solidFill>
              </a:rPr>
              <a:t>For the Silver Award Participation must involve a minimum of two classes. The criteria can be split between participating classes.</a:t>
            </a:r>
            <a:endParaRPr lang="en-IE"/>
          </a:p>
          <a:p>
            <a:pPr marL="342900" indent="-342900">
              <a:lnSpc>
                <a:spcPct val="106000"/>
              </a:lnSpc>
              <a:buFont typeface="Symbol" panose="05050102010706020507" pitchFamily="18" charset="2"/>
              <a:buChar char=""/>
            </a:pPr>
            <a:endParaRPr lang="en-IE" sz="1200" i="0" kern="100">
              <a:effectLst/>
              <a:latin typeface="Shoika-Bold"/>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One hands-on investigation from </a:t>
            </a:r>
            <a:r>
              <a:rPr lang="en-IE" sz="1200" b="0" i="0" u="sng" kern="100">
                <a:solidFill>
                  <a:srgbClr val="000000"/>
                </a:solidFill>
                <a:effectLst/>
                <a:latin typeface="Shoika-Bold"/>
                <a:ea typeface="Calibri" panose="020F0502020204030204" pitchFamily="34" charset="0"/>
                <a:cs typeface="Calibri" panose="020F0502020204030204" pitchFamily="34" charset="0"/>
              </a:rPr>
              <a:t>each</a:t>
            </a:r>
            <a:r>
              <a:rPr lang="en-IE" sz="1200" b="0" i="0" kern="100">
                <a:solidFill>
                  <a:srgbClr val="000000"/>
                </a:solidFill>
                <a:effectLst/>
                <a:latin typeface="Shoika-Bold"/>
                <a:ea typeface="Calibri" panose="020F0502020204030204" pitchFamily="34" charset="0"/>
                <a:cs typeface="Calibri" panose="020F0502020204030204" pitchFamily="34" charset="0"/>
              </a:rPr>
              <a:t> of the four curriculum strands (four in total):</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Environmental awareness and care</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a:solidFill>
                <a:srgbClr val="000000"/>
              </a:solidFill>
              <a:ea typeface="Calibri"/>
              <a:cs typeface="Calibri"/>
            </a:endParaRPr>
          </a:p>
          <a:p>
            <a:endParaRPr lang="en-IE">
              <a:solidFill>
                <a:srgbClr val="000000"/>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6</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a:ea typeface="Calibri"/>
              <a:cs typeface="Calibri"/>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8</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10</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IE" kern="10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1448531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ving Thing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of three hands-on Science investigations carried out by learners. This can </a:t>
            </a:r>
            <a:r>
              <a:rPr lang="en-GB" sz="2000" b="1" i="1" u="none" strike="noStrike" spc="0" err="1">
                <a:solidFill>
                  <a:srgbClr val="000000"/>
                </a:solidFill>
                <a:effectLst/>
                <a:latin typeface="Calibri Light" panose="020F0302020204030204" pitchFamily="34" charset="0"/>
              </a:rPr>
              <a:t>bechosen</a:t>
            </a:r>
            <a:r>
              <a:rPr lang="en-GB" sz="2000" b="1" i="1" u="none" strike="noStrike" spc="0">
                <a:solidFill>
                  <a:srgbClr val="000000"/>
                </a:solidFill>
                <a:effectLst/>
                <a:latin typeface="Calibri Light" panose="020F0302020204030204" pitchFamily="34" charset="0"/>
              </a:rPr>
              <a:t> from any of the following strands (Living Things, Energy and Forces, Materials, Environmental Awareness and Care or Nature of STEM). Label clearly below.</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3" name="Picture Placeholder 2">
            <a:extLst>
              <a:ext uri="{FF2B5EF4-FFF2-40B4-BE49-F238E27FC236}">
                <a16:creationId xmlns:a16="http://schemas.microsoft.com/office/drawing/2014/main" id="{061CE092-D3BF-717B-B8B8-539AD67EF6D7}"/>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5" name="Media Placeholder 4">
            <a:extLst>
              <a:ext uri="{FF2B5EF4-FFF2-40B4-BE49-F238E27FC236}">
                <a16:creationId xmlns:a16="http://schemas.microsoft.com/office/drawing/2014/main" id="{FF64277C-2A4C-16FB-A9D1-4ADAFCF2689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658397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iving Thing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of three hands-on Science investigations carried out by learners. This can </a:t>
            </a:r>
            <a:r>
              <a:rPr lang="en-GB" sz="2000" b="1" i="1" u="none" strike="noStrike" spc="0" err="1">
                <a:solidFill>
                  <a:srgbClr val="000000"/>
                </a:solidFill>
                <a:effectLst/>
                <a:latin typeface="Calibri Light" panose="020F0302020204030204" pitchFamily="34" charset="0"/>
              </a:rPr>
              <a:t>bechosen</a:t>
            </a:r>
            <a:r>
              <a:rPr lang="en-GB" sz="2000" b="1" i="1" u="none" strike="noStrike" spc="0">
                <a:solidFill>
                  <a:srgbClr val="000000"/>
                </a:solidFill>
                <a:effectLst/>
                <a:latin typeface="Calibri Light" panose="020F0302020204030204" pitchFamily="34" charset="0"/>
              </a:rPr>
              <a:t> from any of the following strands (Living Things, Energy and Forces, Materials, Environmental Awareness and Care or Nature of STEM). Label clearly below.</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3" name="Picture Placeholder 2">
            <a:extLst>
              <a:ext uri="{FF2B5EF4-FFF2-40B4-BE49-F238E27FC236}">
                <a16:creationId xmlns:a16="http://schemas.microsoft.com/office/drawing/2014/main" id="{061CE092-D3BF-717B-B8B8-539AD67EF6D7}"/>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5" name="Media Placeholder 4">
            <a:extLst>
              <a:ext uri="{FF2B5EF4-FFF2-40B4-BE49-F238E27FC236}">
                <a16:creationId xmlns:a16="http://schemas.microsoft.com/office/drawing/2014/main" id="{FF64277C-2A4C-16FB-A9D1-4ADAFCF2689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47708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Living Thing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third of three hands-on Science investigations carried out by learners. This can </a:t>
            </a:r>
            <a:r>
              <a:rPr lang="en-GB" sz="2000" b="1" i="1" u="none" strike="noStrike" spc="0" err="1">
                <a:solidFill>
                  <a:srgbClr val="000000"/>
                </a:solidFill>
                <a:effectLst/>
                <a:latin typeface="Calibri Light" panose="020F0302020204030204" pitchFamily="34" charset="0"/>
              </a:rPr>
              <a:t>bechosen</a:t>
            </a:r>
            <a:r>
              <a:rPr lang="en-GB" sz="2000" b="1" i="1" u="none" strike="noStrike" spc="0">
                <a:solidFill>
                  <a:srgbClr val="000000"/>
                </a:solidFill>
                <a:effectLst/>
                <a:latin typeface="Calibri Light" panose="020F0302020204030204" pitchFamily="34" charset="0"/>
              </a:rPr>
              <a:t> from any of the following strands (Living Things, Energy and Forces, Materials, Environmental Awareness and Care or Nature of STEM). Label clearly below.</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3" name="Picture Placeholder 2">
            <a:extLst>
              <a:ext uri="{FF2B5EF4-FFF2-40B4-BE49-F238E27FC236}">
                <a16:creationId xmlns:a16="http://schemas.microsoft.com/office/drawing/2014/main" id="{061CE092-D3BF-717B-B8B8-539AD67EF6D7}"/>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5" name="Media Placeholder 4">
            <a:extLst>
              <a:ext uri="{FF2B5EF4-FFF2-40B4-BE49-F238E27FC236}">
                <a16:creationId xmlns:a16="http://schemas.microsoft.com/office/drawing/2014/main" id="{FF64277C-2A4C-16FB-A9D1-4ADAFCF2689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025920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ce Activity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first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88681736-4E7C-8ED6-09B6-1C5EEA15BE1F}"/>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724CCAE8-F1F3-2EE6-CE10-306927943EAB}"/>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219607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ience Activity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second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3AA4A8C-4C80-9592-0E87-7F061733C7F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C4865E3C-14F0-4D2F-B7DA-9C91B5A6DBE1}"/>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27936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ep 2: Technology 2">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example of </a:t>
            </a:r>
            <a:r>
              <a:rPr lang="en-GB" sz="2000" b="1" i="1" spc="0">
                <a:solidFill>
                  <a:srgbClr val="000000"/>
                </a:solidFill>
                <a:effectLst/>
                <a:latin typeface="Calibri Light" panose="020F0302020204030204" pitchFamily="34" charset="0"/>
              </a:rPr>
              <a:t>the learners </a:t>
            </a:r>
            <a:r>
              <a:rPr lang="en-GB" sz="2000" b="1" i="1" u="none" strike="noStrike" spc="0">
                <a:solidFill>
                  <a:srgbClr val="000000"/>
                </a:solidFill>
                <a:effectLst/>
                <a:latin typeface="Calibri Light" panose="020F0302020204030204" pitchFamily="34" charset="0"/>
              </a:rPr>
              <a:t>using technology for any subject and label clearly. By technology we are referring to the use of Information Communications Technologies (ICT), coding or robotics.</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2" name="Picture Placeholder 2">
            <a:extLst>
              <a:ext uri="{FF2B5EF4-FFF2-40B4-BE49-F238E27FC236}">
                <a16:creationId xmlns:a16="http://schemas.microsoft.com/office/drawing/2014/main" id="{174EE706-2EC0-C2EE-422C-7DF0E9E9E28C}"/>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064F282F-DEC5-AA43-4458-0F710C3D2392}"/>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95757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ep 3: Engineering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GB" sz="2000" b="1" i="1" u="none" strike="noStrike">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example of how the learners investigated engineering in class or in the local area and label clearly.</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2" name="Picture Placeholder 2">
            <a:extLst>
              <a:ext uri="{FF2B5EF4-FFF2-40B4-BE49-F238E27FC236}">
                <a16:creationId xmlns:a16="http://schemas.microsoft.com/office/drawing/2014/main" id="{C7701511-1C76-2382-E57B-EE436E7A4465}"/>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B50F7DAF-FE99-81D7-B971-38103FF73B14}"/>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598755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ep 4: Maths 1">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example of how the learners have applied their maths knowledge and skills in practical ways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sz="2000" b="0" i="1"/>
            </a:lvl1pPr>
          </a:lstStyle>
          <a:p>
            <a:pPr lvl="0"/>
            <a:r>
              <a:rPr lang="en-GB"/>
              <a:t>Label</a:t>
            </a:r>
            <a:endParaRPr lang="en-IE"/>
          </a:p>
        </p:txBody>
      </p:sp>
      <p:sp>
        <p:nvSpPr>
          <p:cNvPr id="2" name="Picture Placeholder 2">
            <a:extLst>
              <a:ext uri="{FF2B5EF4-FFF2-40B4-BE49-F238E27FC236}">
                <a16:creationId xmlns:a16="http://schemas.microsoft.com/office/drawing/2014/main" id="{B4AE73B7-3A60-44EF-E7C6-0F27EBBA323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870B7332-0F07-9949-2242-38D215444C4C}"/>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38880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ep 5: Show and Tell">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B26040FD-AAFA-26ED-5D62-BEBD8132584A}"/>
              </a:ext>
            </a:extLst>
          </p:cNvPr>
          <p:cNvSpPr txBox="1">
            <a:spLocks/>
          </p:cNvSpPr>
          <p:nvPr userDrawn="1"/>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or more example of how the learners have presented and explained their STEM work to others (beyond their own class)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56560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0D90-E547-D2B9-707C-AE0CB454268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AE1D60C4-A596-E984-D512-22322CD3A3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3422E463-E78C-1ACE-035A-30902D630D8D}"/>
              </a:ext>
            </a:extLst>
          </p:cNvPr>
          <p:cNvSpPr>
            <a:spLocks noGrp="1"/>
          </p:cNvSpPr>
          <p:nvPr>
            <p:ph type="dt" sz="half" idx="10"/>
          </p:nvPr>
        </p:nvSpPr>
        <p:spPr>
          <a:xfrm>
            <a:off x="838200" y="6356350"/>
            <a:ext cx="2743200" cy="365125"/>
          </a:xfrm>
          <a:prstGeom prst="rect">
            <a:avLst/>
          </a:prstGeom>
        </p:spPr>
        <p:txBody>
          <a:bodyPr/>
          <a:lstStyle/>
          <a:p>
            <a:fld id="{83071BBE-676F-47DF-BDE1-7D710EBC199E}" type="datetimeFigureOut">
              <a:rPr lang="en-IE" smtClean="0"/>
              <a:t>29/09/2026</a:t>
            </a:fld>
            <a:endParaRPr lang="en-IE"/>
          </a:p>
        </p:txBody>
      </p:sp>
      <p:sp>
        <p:nvSpPr>
          <p:cNvPr id="5" name="Footer Placeholder 4">
            <a:extLst>
              <a:ext uri="{FF2B5EF4-FFF2-40B4-BE49-F238E27FC236}">
                <a16:creationId xmlns:a16="http://schemas.microsoft.com/office/drawing/2014/main" id="{403C42F5-93D3-66CD-28AF-6E4A21AD7872}"/>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6" name="Slide Number Placeholder 5">
            <a:extLst>
              <a:ext uri="{FF2B5EF4-FFF2-40B4-BE49-F238E27FC236}">
                <a16:creationId xmlns:a16="http://schemas.microsoft.com/office/drawing/2014/main" id="{62810BAE-E7DB-0C41-FB49-22832AF68EF0}"/>
              </a:ext>
            </a:extLst>
          </p:cNvPr>
          <p:cNvSpPr>
            <a:spLocks noGrp="1"/>
          </p:cNvSpPr>
          <p:nvPr>
            <p:ph type="sldNum" sz="quarter" idx="12"/>
          </p:nvPr>
        </p:nvSpPr>
        <p:spPr>
          <a:xfrm>
            <a:off x="8610600" y="6356350"/>
            <a:ext cx="2743200" cy="365125"/>
          </a:xfrm>
          <a:prstGeom prst="rect">
            <a:avLst/>
          </a:prstGeom>
        </p:spPr>
        <p:txBody>
          <a:bodyPr/>
          <a:lstStyle/>
          <a:p>
            <a:fld id="{D7B1D80C-5ADC-4B5B-974C-AAD9FD43138C}" type="slidenum">
              <a:rPr lang="en-IE" smtClean="0"/>
              <a:t>‹#›</a:t>
            </a:fld>
            <a:endParaRPr lang="en-IE"/>
          </a:p>
        </p:txBody>
      </p:sp>
    </p:spTree>
    <p:extLst>
      <p:ext uri="{BB962C8B-B14F-4D97-AF65-F5344CB8AC3E}">
        <p14:creationId xmlns:p14="http://schemas.microsoft.com/office/powerpoint/2010/main" val="1400498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p:txBody>
          <a:bodyPr/>
          <a:lstStyle/>
          <a:p>
            <a:fld id="{3E7CE465-BA8E-4240-801F-FBBBA1C74D4C}" type="datetimeFigureOut">
              <a:rPr lang="en-IE" smtClean="0"/>
              <a:t>29/09/2026</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2830391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786038"/>
      </p:ext>
    </p:extLst>
  </p:cSld>
  <p:clrMap bg1="lt1" tx1="dk1" bg2="lt2" tx2="dk2" accent1="accent1" accent2="accent2" accent3="accent3" accent4="accent4" accent5="accent5" accent6="accent6" hlink="hlink" folHlink="folHlink"/>
  <p:sldLayoutIdLst>
    <p:sldLayoutId id="2147483660" r:id="rId1"/>
    <p:sldLayoutId id="2147483674" r:id="rId2"/>
    <p:sldLayoutId id="2147483675" r:id="rId3"/>
    <p:sldLayoutId id="2147483676" r:id="rId4"/>
    <p:sldLayoutId id="2147483677" r:id="rId5"/>
    <p:sldLayoutId id="2147483667" r:id="rId6"/>
    <p:sldLayoutId id="2147483668" r:id="rId7"/>
    <p:sldLayoutId id="2147483670" r:id="rId8"/>
    <p:sldLayoutId id="2147483672" r:id="rId9"/>
    <p:sldLayoutId id="2147483649"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jpeg"/><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4.emf"/><Relationship Id="rId5" Type="http://schemas.openxmlformats.org/officeDocument/2006/relationships/image" Target="../media/image11.emf"/><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1.emf"/><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8.emf"/><Relationship Id="rId5" Type="http://schemas.openxmlformats.org/officeDocument/2006/relationships/image" Target="../media/image11.emf"/><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1.emf"/><Relationship Id="rId5" Type="http://schemas.openxmlformats.org/officeDocument/2006/relationships/image" Target="../media/image14.emf"/><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pic>
        <p:nvPicPr>
          <p:cNvPr id="15" name="Picture 15" descr="Photograph showing primary-school children conducting a colourful science experiment in a classroom, wearing safety goggles and observing laboratory glassware. Foreground pupils examine bright blue liquid in a flask beside dark liquid in a beaker, while classmates and colourful test tubes appear behind them.&#10;"/>
          <p:cNvPicPr>
            <a:picLocks noChangeAspect="1"/>
          </p:cNvPicPr>
          <p:nvPr/>
        </p:nvPicPr>
        <p:blipFill>
          <a:blip r:embed="rId3"/>
          <a:srcRect l="6972" r="6972"/>
          <a:stretch>
            <a:fillRect/>
          </a:stretch>
        </p:blipFill>
        <p:spPr>
          <a:xfrm>
            <a:off x="7703341" y="3380671"/>
            <a:ext cx="4488659" cy="3477329"/>
          </a:xfrm>
          <a:prstGeom prst="rect">
            <a:avLst/>
          </a:prstGeom>
        </p:spPr>
      </p:pic>
      <p:grpSp>
        <p:nvGrpSpPr>
          <p:cNvPr id="19" name="Group 19">
            <a:extLst>
              <a:ext uri="{C183D7F6-B498-43B3-948B-1728B52AA6E4}">
                <adec:decorative xmlns:adec="http://schemas.microsoft.com/office/drawing/2017/decorative" val="1"/>
              </a:ext>
            </a:extLst>
          </p:cNvPr>
          <p:cNvGrpSpPr/>
          <p:nvPr/>
        </p:nvGrpSpPr>
        <p:grpSpPr>
          <a:xfrm>
            <a:off x="2859159" y="4674641"/>
            <a:ext cx="2016431" cy="1993550"/>
            <a:chOff x="0" y="0"/>
            <a:chExt cx="4032863" cy="3987100"/>
          </a:xfrm>
        </p:grpSpPr>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1110700"/>
              <a:ext cx="2917606" cy="729402"/>
            </a:xfrm>
            <a:prstGeom prst="rect">
              <a:avLst/>
            </a:prstGeom>
          </p:spPr>
        </p:pic>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183179"/>
              <a:ext cx="2917606" cy="729402"/>
            </a:xfrm>
            <a:prstGeom prst="rect">
              <a:avLst/>
            </a:prstGeom>
          </p:spPr>
        </p:pic>
        <p:pic>
          <p:nvPicPr>
            <p:cNvPr id="22" name="Picture 2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2917606" cy="729402"/>
            </a:xfrm>
            <a:prstGeom prst="rect">
              <a:avLst/>
            </a:prstGeom>
          </p:spPr>
        </p:pic>
        <p:pic>
          <p:nvPicPr>
            <p:cNvPr id="23" name="Picture 2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3257698"/>
              <a:ext cx="2917606" cy="729402"/>
            </a:xfrm>
            <a:prstGeom prst="rect">
              <a:avLst/>
            </a:prstGeom>
          </p:spPr>
        </p:pic>
        <p:pic>
          <p:nvPicPr>
            <p:cNvPr id="24" name="Picture 2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2209359" y="1094102"/>
              <a:ext cx="2917606" cy="729402"/>
            </a:xfrm>
            <a:prstGeom prst="rect">
              <a:avLst/>
            </a:prstGeom>
          </p:spPr>
        </p:pic>
        <p:pic>
          <p:nvPicPr>
            <p:cNvPr id="25" name="Picture 2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l="74783"/>
            <a:stretch>
              <a:fillRect/>
            </a:stretch>
          </p:blipFill>
          <p:spPr>
            <a:xfrm>
              <a:off x="3297145" y="3257698"/>
              <a:ext cx="735718" cy="729402"/>
            </a:xfrm>
            <a:prstGeom prst="rect">
              <a:avLst/>
            </a:prstGeom>
          </p:spPr>
        </p:pic>
      </p:grpSp>
      <p:grpSp>
        <p:nvGrpSpPr>
          <p:cNvPr id="27" name="Group 27" descr="Curious Minds Award 2026/27"/>
          <p:cNvGrpSpPr/>
          <p:nvPr/>
        </p:nvGrpSpPr>
        <p:grpSpPr>
          <a:xfrm>
            <a:off x="685800" y="2219139"/>
            <a:ext cx="7017541" cy="2054996"/>
            <a:chOff x="0" y="-123825"/>
            <a:chExt cx="13459860" cy="4109991"/>
          </a:xfrm>
        </p:grpSpPr>
        <p:sp>
          <p:nvSpPr>
            <p:cNvPr id="28" name="TextBox 28"/>
            <p:cNvSpPr txBox="1"/>
            <p:nvPr/>
          </p:nvSpPr>
          <p:spPr>
            <a:xfrm>
              <a:off x="0" y="-123825"/>
              <a:ext cx="13459860" cy="1428596"/>
            </a:xfrm>
            <a:prstGeom prst="rect">
              <a:avLst/>
            </a:prstGeom>
          </p:spPr>
          <p:txBody>
            <a:bodyPr lIns="0" tIns="0" rIns="0" bIns="0" rtlCol="0" anchor="t">
              <a:spAutoFit/>
            </a:bodyPr>
            <a:lstStyle/>
            <a:p>
              <a:pPr>
                <a:lnSpc>
                  <a:spcPts val="6299"/>
                </a:lnSpc>
              </a:pPr>
              <a:endParaRPr lang="en-US" sz="3200" b="1">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a:solidFill>
                    <a:srgbClr val="7766AB"/>
                  </a:solidFill>
                  <a:latin typeface="Shoika-Light" pitchFamily="2" charset="77"/>
                </a:rPr>
                <a:t>Log of Evidence</a:t>
              </a:r>
            </a:p>
            <a:p>
              <a:pPr>
                <a:lnSpc>
                  <a:spcPts val="3640"/>
                </a:lnSpc>
              </a:pPr>
              <a:r>
                <a:rPr lang="en-US" sz="2000" b="1">
                  <a:solidFill>
                    <a:srgbClr val="E06F0E"/>
                  </a:solidFill>
                  <a:latin typeface="Shoika-Bold"/>
                </a:rPr>
                <a:t>Silver Award</a:t>
              </a:r>
            </a:p>
            <a:p>
              <a:pPr>
                <a:lnSpc>
                  <a:spcPts val="3640"/>
                </a:lnSpc>
              </a:pPr>
              <a:r>
                <a:rPr lang="en-US" sz="2000">
                  <a:solidFill>
                    <a:srgbClr val="2E2552"/>
                  </a:solidFill>
                  <a:latin typeface="Shoika-Thin" pitchFamily="2" charset="77"/>
                </a:rPr>
                <a:t>Add School Name</a:t>
              </a:r>
            </a:p>
          </p:txBody>
        </p:sp>
      </p:grpSp>
      <p:pic>
        <p:nvPicPr>
          <p:cNvPr id="30" name="Picture 29">
            <a:extLst>
              <a:ext uri="{FF2B5EF4-FFF2-40B4-BE49-F238E27FC236}">
                <a16:creationId xmlns:a16="http://schemas.microsoft.com/office/drawing/2014/main" id="{18DF8E3E-72EB-2C40-8237-EF7A0500E53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8862" y="373814"/>
            <a:ext cx="4480594" cy="1657206"/>
          </a:xfrm>
          <a:prstGeom prst="rect">
            <a:avLst/>
          </a:prstGeom>
        </p:spPr>
      </p:pic>
      <p:sp>
        <p:nvSpPr>
          <p:cNvPr id="32" name="Rectangle 31" descr="Curious Minds Logo - Curious Minds: Discover STEM">
            <a:extLst>
              <a:ext uri="{FF2B5EF4-FFF2-40B4-BE49-F238E27FC236}">
                <a16:creationId xmlns:a16="http://schemas.microsoft.com/office/drawing/2014/main" id="{38C391F6-CF4B-E44F-804B-1EA6B2248F12}"/>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579688" y="1799518"/>
            <a:ext cx="1003300" cy="1199598"/>
          </a:xfrm>
          <a:prstGeom prst="rect">
            <a:avLst/>
          </a:prstGeom>
        </p:spPr>
      </p:pic>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65480" y="5159171"/>
            <a:ext cx="1303076" cy="1134159"/>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650271" y="5003954"/>
            <a:ext cx="1468419" cy="1411941"/>
          </a:xfrm>
          <a:prstGeom prst="rect">
            <a:avLst/>
          </a:prstGeom>
        </p:spPr>
      </p:pic>
      <p:sp>
        <p:nvSpPr>
          <p:cNvPr id="2" name="Title 1">
            <a:extLst>
              <a:ext uri="{FF2B5EF4-FFF2-40B4-BE49-F238E27FC236}">
                <a16:creationId xmlns:a16="http://schemas.microsoft.com/office/drawing/2014/main" id="{AD632005-A4F6-2DA2-4E77-33E5E3D5C47D}"/>
              </a:ext>
            </a:extLst>
          </p:cNvPr>
          <p:cNvSpPr>
            <a:spLocks noGrp="1"/>
          </p:cNvSpPr>
          <p:nvPr>
            <p:ph type="title" idx="4294967295"/>
          </p:nvPr>
        </p:nvSpPr>
        <p:spPr>
          <a:xfrm>
            <a:off x="565738" y="2292798"/>
            <a:ext cx="10515600" cy="1325563"/>
          </a:xfrm>
          <a:prstGeom prst="rect">
            <a:avLst/>
          </a:prstGeom>
        </p:spPr>
        <p:txBody>
          <a:bodyPr/>
          <a:lstStyle/>
          <a:p>
            <a:r>
              <a:rPr lang="en-US" b="1">
                <a:solidFill>
                  <a:srgbClr val="2E2552"/>
                </a:solidFill>
                <a:latin typeface="Shoika-Bold"/>
              </a:rPr>
              <a:t>Curious Minds Award 2026/27</a:t>
            </a:r>
            <a:endParaRPr lang="en-IE"/>
          </a:p>
        </p:txBody>
      </p:sp>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a:extLst>
              <a:ext uri="{C183D7F6-B498-43B3-948B-1728B52AA6E4}">
                <adec:decorative xmlns:adec="http://schemas.microsoft.com/office/drawing/2017/decorative" val="1"/>
              </a:ext>
            </a:extLst>
          </p:cNvPr>
          <p:cNvGrpSpPr>
            <a:grpSpLocks noChangeAspect="1"/>
          </p:cNvGrpSpPr>
          <p:nvPr/>
        </p:nvGrpSpPr>
        <p:grpSpPr>
          <a:xfrm rot="-1528963">
            <a:off x="2020630" y="1632665"/>
            <a:ext cx="8116203" cy="3246481"/>
            <a:chOff x="0" y="0"/>
            <a:chExt cx="6350000" cy="2540000"/>
          </a:xfrm>
        </p:grpSpPr>
        <p:sp>
          <p:nvSpPr>
            <p:cNvPr id="3" name="Freeform 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1: Science</a:t>
            </a:r>
          </a:p>
        </p:txBody>
      </p:sp>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71705" y="5359456"/>
            <a:ext cx="1356360" cy="1356360"/>
          </a:xfrm>
          <a:prstGeom prst="rect">
            <a:avLst/>
          </a:prstGeom>
        </p:spPr>
      </p:pic>
      <p:pic>
        <p:nvPicPr>
          <p:cNvPr id="17" name="Picture 16" descr="Curious Minds Logo - Curious Minds: Discover STEM">
            <a:extLst>
              <a:ext uri="{FF2B5EF4-FFF2-40B4-BE49-F238E27FC236}">
                <a16:creationId xmlns:a16="http://schemas.microsoft.com/office/drawing/2014/main" id="{C93CD2E3-F09C-A948-A452-0248A0D92C82}"/>
              </a:ext>
            </a:extLst>
          </p:cNvPr>
          <p:cNvPicPr>
            <a:picLocks noChangeAspect="1"/>
          </p:cNvPicPr>
          <p:nvPr/>
        </p:nvPicPr>
        <p:blipFill>
          <a:blip r:embed="rId6"/>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6050B2FC-9C41-6E58-ECBC-52348806DA94}"/>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Silver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75F541EF-5CA3-2ED2-2162-63C6DF924045}"/>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First Investigation​</a:t>
            </a:r>
          </a:p>
        </p:txBody>
      </p:sp>
      <p:sp>
        <p:nvSpPr>
          <p:cNvPr id="2" name="Text Placeholder 1">
            <a:extLst>
              <a:ext uri="{FF2B5EF4-FFF2-40B4-BE49-F238E27FC236}">
                <a16:creationId xmlns:a16="http://schemas.microsoft.com/office/drawing/2014/main" id="{F9FC3AC3-95FB-8F1F-B829-C45BB5C07233}"/>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44DADF00-3E6E-1589-6487-E2C2F1D870EB}"/>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A86A4E3E-5F4E-D666-3A3E-6FDFD07A79ED}"/>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7F403E9B-42F6-E015-62CD-053C5B7B1BE7}"/>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313934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B8483620-0475-446D-A7D0-AE0C1F79F359}"/>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Silver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FEE9B243-5ECD-8D0C-9049-760F6CF6FFD3}"/>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Second Investigation​</a:t>
            </a:r>
          </a:p>
        </p:txBody>
      </p:sp>
      <p:sp>
        <p:nvSpPr>
          <p:cNvPr id="2" name="Text Placeholder 1">
            <a:extLst>
              <a:ext uri="{FF2B5EF4-FFF2-40B4-BE49-F238E27FC236}">
                <a16:creationId xmlns:a16="http://schemas.microsoft.com/office/drawing/2014/main" id="{5FC322F2-32EC-5A49-1171-26638B51A09D}"/>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A0A33DF9-613D-85C7-25C3-A0780A1A8406}"/>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0BCE3E3E-FFD4-BA19-66BD-11681BFDFF96}"/>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1F96748F-8936-5801-6F9E-A5853CC0130D}"/>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2981469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B7D26C02-8EC6-5F60-873C-10CDF817342E}"/>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Silver Award</a:t>
            </a:r>
          </a:p>
          <a:p>
            <a:pPr algn="just">
              <a:lnSpc>
                <a:spcPts val="5554"/>
              </a:lnSpc>
            </a:pPr>
            <a:r>
              <a:rPr lang="en-US" sz="3200" b="1">
                <a:solidFill>
                  <a:srgbClr val="2E2552"/>
                </a:solidFill>
                <a:latin typeface="Shoika-Bold" pitchFamily="2" charset="77"/>
              </a:rPr>
              <a:t>Step 1: Science</a:t>
            </a:r>
          </a:p>
        </p:txBody>
      </p:sp>
      <p:sp>
        <p:nvSpPr>
          <p:cNvPr id="9" name="TextBox 4">
            <a:extLst>
              <a:ext uri="{FF2B5EF4-FFF2-40B4-BE49-F238E27FC236}">
                <a16:creationId xmlns:a16="http://schemas.microsoft.com/office/drawing/2014/main" id="{9FD74640-D328-3C6A-A066-53CCECF2515D}"/>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Third Investigation​</a:t>
            </a:r>
          </a:p>
        </p:txBody>
      </p:sp>
      <p:sp>
        <p:nvSpPr>
          <p:cNvPr id="2" name="Text Placeholder 1">
            <a:extLst>
              <a:ext uri="{FF2B5EF4-FFF2-40B4-BE49-F238E27FC236}">
                <a16:creationId xmlns:a16="http://schemas.microsoft.com/office/drawing/2014/main" id="{08DC4045-31B4-18CA-38E3-9268FBD5B924}"/>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BBE4B715-7E6C-39BA-20A3-5BAB5EF87643}"/>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FF61C0D5-B3EE-65F1-7DD8-0AE78DAA23C9}"/>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3B9D47EC-EB16-67BD-5AC5-32546E89FF12}"/>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372308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2: Technology</a:t>
            </a:r>
          </a:p>
        </p:txBody>
      </p:sp>
      <p:pic>
        <p:nvPicPr>
          <p:cNvPr id="36" name="Picture 35" descr="Photograph of two schoolgirls collaborating on a small wheeled robot during a classroom engineering activity. Robot features silver components, exposed wiring and three bright blue spherical parts, with an adult and desks visible in background.&#10;&#10;">
            <a:extLst>
              <a:ext uri="{FF2B5EF4-FFF2-40B4-BE49-F238E27FC236}">
                <a16:creationId xmlns:a16="http://schemas.microsoft.com/office/drawing/2014/main" id="{186B4C32-35D2-1D4C-8D3D-B05449D0676F}"/>
              </a:ext>
            </a:extLst>
          </p:cNvPr>
          <p:cNvPicPr>
            <a:picLocks noChangeAspect="1"/>
          </p:cNvPicPr>
          <p:nvPr/>
        </p:nvPicPr>
        <p:blipFill>
          <a:blip r:embed="rId4">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17" name="Picture 16" descr="Curious Minds Logo - Curious Minds: Discover STEM">
            <a:extLst>
              <a:ext uri="{FF2B5EF4-FFF2-40B4-BE49-F238E27FC236}">
                <a16:creationId xmlns:a16="http://schemas.microsoft.com/office/drawing/2014/main" id="{C93CD2E3-F09C-A948-A452-0248A0D92C82}"/>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spTree>
    <p:extLst>
      <p:ext uri="{BB962C8B-B14F-4D97-AF65-F5344CB8AC3E}">
        <p14:creationId xmlns:p14="http://schemas.microsoft.com/office/powerpoint/2010/main" val="53080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B313B8B2-0064-4B9C-1525-90AACFF9BF1C}"/>
              </a:ext>
            </a:extLst>
          </p:cNvPr>
          <p:cNvSpPr txBox="1">
            <a:spLocks noGrp="1"/>
          </p:cNvSpPr>
          <p:nvPr>
            <p:ph type="title" idx="4294967295"/>
          </p:nvPr>
        </p:nvSpPr>
        <p:spPr>
          <a:xfrm>
            <a:off x="160840" y="118912"/>
            <a:ext cx="35668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2: </a:t>
            </a:r>
            <a:r>
              <a:rPr kumimoji="0" lang="en-US" sz="3200" b="1" i="0" u="none" strike="noStrike" kern="1200" cap="none" spc="0" normalizeH="0" baseline="0" noProof="0">
                <a:ln>
                  <a:noFill/>
                </a:ln>
                <a:solidFill>
                  <a:srgbClr val="2E2552"/>
                </a:solidFill>
                <a:effectLst/>
                <a:uLnTx/>
                <a:uFillTx/>
                <a:latin typeface="Shoika-Bold"/>
                <a:ea typeface="+mn-ea"/>
                <a:cs typeface="+mn-cs"/>
              </a:rPr>
              <a:t>Technology</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E8492796-C673-C96E-06E7-3BA61CB3AE2B}"/>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ECD7D2D5-A6F5-29F4-6769-48BB7B1FDC5B}"/>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9E4BB9D1-D334-1B8B-4870-2915494B6D76}"/>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4EB3FC3-DA42-7725-8CFA-FA6299334E5D}"/>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2623663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3: Engineering</a:t>
            </a:r>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573" y="5049129"/>
            <a:ext cx="1427285" cy="1268698"/>
          </a:xfrm>
          <a:prstGeom prst="rect">
            <a:avLst/>
          </a:prstGeom>
        </p:spPr>
      </p:pic>
      <p:pic>
        <p:nvPicPr>
          <p:cNvPr id="4" name="Picture 3" descr="Photograph showing two young children collaborating on a colourful construction project at a table. Child in red assembles a small robot-like model while child in yellow handles components, surrounded by building bricks, craft materials and instruction sheets.">
            <a:extLst>
              <a:ext uri="{FF2B5EF4-FFF2-40B4-BE49-F238E27FC236}">
                <a16:creationId xmlns:a16="http://schemas.microsoft.com/office/drawing/2014/main" id="{67C907FA-7BB8-1346-B56A-3E56344815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pic>
        <p:nvPicPr>
          <p:cNvPr id="17" name="Picture 16" descr="Curious Minds Logo - Curious Minds: Discover STEM">
            <a:extLst>
              <a:ext uri="{FF2B5EF4-FFF2-40B4-BE49-F238E27FC236}">
                <a16:creationId xmlns:a16="http://schemas.microsoft.com/office/drawing/2014/main" id="{C93CD2E3-F09C-A948-A452-0248A0D92C82}"/>
              </a:ext>
            </a:extLst>
          </p:cNvPr>
          <p:cNvPicPr>
            <a:picLocks noChangeAspect="1"/>
          </p:cNvPicPr>
          <p:nvPr/>
        </p:nvPicPr>
        <p:blipFill>
          <a:blip r:embed="rId5"/>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146185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84D1A0CB-6621-19F5-115D-1EC8FC008DAB}"/>
              </a:ext>
            </a:extLst>
          </p:cNvPr>
          <p:cNvSpPr txBox="1">
            <a:spLocks noGrp="1"/>
          </p:cNvSpPr>
          <p:nvPr>
            <p:ph type="title" idx="4294967295"/>
          </p:nvPr>
        </p:nvSpPr>
        <p:spPr>
          <a:xfrm>
            <a:off x="160840" y="118912"/>
            <a:ext cx="35668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3: </a:t>
            </a:r>
            <a:r>
              <a:rPr kumimoji="0" lang="en-US" sz="3200" b="1" i="0" u="none" strike="noStrike" kern="1200" cap="none" spc="0" normalizeH="0" baseline="0" noProof="0">
                <a:ln>
                  <a:noFill/>
                </a:ln>
                <a:solidFill>
                  <a:srgbClr val="2E2552"/>
                </a:solidFill>
                <a:effectLst/>
                <a:uLnTx/>
                <a:uFillTx/>
                <a:latin typeface="Shoika-Bold"/>
                <a:ea typeface="+mn-ea"/>
                <a:cs typeface="+mn-cs"/>
              </a:rPr>
              <a:t>Engineering</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7B871DC6-DD79-5821-F306-72A9543CBBED}"/>
              </a:ext>
            </a:extLst>
          </p:cNvPr>
          <p:cNvSpPr>
            <a:spLocks noGrp="1"/>
          </p:cNvSpPr>
          <p:nvPr>
            <p:ph type="body" sz="quarter" idx="10"/>
          </p:nvPr>
        </p:nvSpPr>
        <p:spPr/>
        <p:txBody>
          <a:bodyPr/>
          <a:lstStyle/>
          <a:p>
            <a:endParaRPr lang="en-IE" b="0"/>
          </a:p>
        </p:txBody>
      </p:sp>
      <p:sp>
        <p:nvSpPr>
          <p:cNvPr id="4" name="Picture Placeholder 3">
            <a:extLst>
              <a:ext uri="{FF2B5EF4-FFF2-40B4-BE49-F238E27FC236}">
                <a16:creationId xmlns:a16="http://schemas.microsoft.com/office/drawing/2014/main" id="{A076EEB5-BFE8-E12D-F60E-5D84B34A0936}"/>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AE0EF017-7E62-45D7-4AE5-79B950A1FD4C}"/>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95448EFB-92CA-5160-B733-DC313C757503}"/>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1622147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a:ln>
                <a:noFill/>
              </a:ln>
              <a:solidFill>
                <a:srgbClr val="2E2552"/>
              </a:solidFill>
              <a:effectLst/>
              <a:uLnTx/>
              <a:uFillTx/>
              <a:latin typeface="Shoika-Bold" pitchFamily="2" charset="77"/>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pic>
        <p:nvPicPr>
          <p:cNvPr id="31" name="Picture 30" descr="Photograph showing primary school pupils raising hands during a classroom lesson, with teachers leading discussion beside colourful educational displays. Children wear red tops, while desks, chairs, books, posters and a computer screen create an active collaborative learning environment.">
            <a:extLst>
              <a:ext uri="{FF2B5EF4-FFF2-40B4-BE49-F238E27FC236}">
                <a16:creationId xmlns:a16="http://schemas.microsoft.com/office/drawing/2014/main" id="{7E38549C-5C6A-AA4A-BF61-64C04481C84C}"/>
              </a:ext>
            </a:extLst>
          </p:cNvPr>
          <p:cNvPicPr>
            <a:picLocks noChangeAspect="1"/>
          </p:cNvPicPr>
          <p:nvPr/>
        </p:nvPicPr>
        <p:blipFill>
          <a:blip r:embed="rId4">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pic>
        <p:nvPicPr>
          <p:cNvPr id="17" name="Picture 16" descr="Curious Minds Logo - Curious Minds: Discover STEM">
            <a:extLst>
              <a:ext uri="{FF2B5EF4-FFF2-40B4-BE49-F238E27FC236}">
                <a16:creationId xmlns:a16="http://schemas.microsoft.com/office/drawing/2014/main" id="{C93CD2E3-F09C-A948-A452-0248A0D92C82}"/>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9199180" y="5376037"/>
            <a:ext cx="2546321" cy="941790"/>
          </a:xfrm>
          <a:prstGeom prst="rect">
            <a:avLst/>
          </a:prstGeom>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29390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0B232698-1B09-CEFC-B8ED-B8FCD06B2665}"/>
              </a:ext>
            </a:extLst>
          </p:cNvPr>
          <p:cNvSpPr txBox="1">
            <a:spLocks noGrp="1"/>
          </p:cNvSpPr>
          <p:nvPr>
            <p:ph type="title" idx="4294967295"/>
          </p:nvPr>
        </p:nvSpPr>
        <p:spPr>
          <a:xfrm>
            <a:off x="160840" y="118912"/>
            <a:ext cx="3566837"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4: </a:t>
            </a:r>
            <a:r>
              <a:rPr kumimoji="0" lang="en-US" sz="3200" b="1" i="0" u="none" strike="noStrike" kern="1200" cap="none" spc="0" normalizeH="0" baseline="0" noProof="0" err="1">
                <a:ln>
                  <a:noFill/>
                </a:ln>
                <a:solidFill>
                  <a:srgbClr val="2E2552"/>
                </a:solidFill>
                <a:effectLst/>
                <a:uLnTx/>
                <a:uFillTx/>
                <a:latin typeface="Shoika-Bold"/>
                <a:ea typeface="+mn-ea"/>
                <a:cs typeface="+mn-cs"/>
              </a:rPr>
              <a:t>Maths</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78EE6FA7-7F3F-EB51-7B0A-B71F675C9E54}"/>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42FC503D-87EC-72A7-BDF6-3DD124AC16DA}"/>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BB888656-E547-0A92-590B-72FA7AF3FEBC}"/>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36EE3500-F41D-2E71-624E-58003DBFA382}"/>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63056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a:ea typeface="+mn-ea"/>
                <a:cs typeface="+mn-cs"/>
              </a:rPr>
              <a:t>Step 5: Show and Tell</a:t>
            </a:r>
          </a:p>
        </p:txBody>
      </p:sp>
      <p:pic>
        <p:nvPicPr>
          <p:cNvPr id="3" name="Picture 2" descr="Photograph illustrating “Step 5: Show and Tell” in a classroom STEM activity. A pupil presents a model or object to classmates, with chalkboard diagrams, colourful star decorations in the background.&#10;&#10;">
            <a:extLst>
              <a:ext uri="{FF2B5EF4-FFF2-40B4-BE49-F238E27FC236}">
                <a16:creationId xmlns:a16="http://schemas.microsoft.com/office/drawing/2014/main" id="{C5090D0C-1142-AC18-6257-4E28BA43E229}"/>
              </a:ext>
            </a:extLst>
          </p:cNvPr>
          <p:cNvPicPr>
            <a:picLocks noChangeAspect="1"/>
          </p:cNvPicPr>
          <p:nvPr/>
        </p:nvPicPr>
        <p:blipFill>
          <a:blip r:embed="rId3">
            <a:extLst>
              <a:ext uri="{28A0092B-C50C-407E-A947-70E740481C1C}">
                <a14:useLocalDpi xmlns:a14="http://schemas.microsoft.com/office/drawing/2010/main" val="0"/>
              </a:ext>
            </a:extLst>
          </a:blip>
          <a:srcRect l="24478" t="22868" r="23783" b="13459"/>
          <a:stretch>
            <a:fillRect/>
          </a:stretch>
        </p:blipFill>
        <p:spPr>
          <a:xfrm>
            <a:off x="2761657" y="1567190"/>
            <a:ext cx="6307214" cy="4366151"/>
          </a:xfrm>
          <a:prstGeom prst="rect">
            <a:avLst/>
          </a:prstGeom>
        </p:spPr>
      </p:pic>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6933" y="5376036"/>
            <a:ext cx="1339779" cy="1339779"/>
          </a:xfrm>
          <a:prstGeom prst="rect">
            <a:avLst/>
          </a:prstGeom>
        </p:spPr>
      </p:pic>
      <p:pic>
        <p:nvPicPr>
          <p:cNvPr id="17" name="Picture 16" descr="Curious Minds Logo - Curious Minds: Discover STEM">
            <a:extLst>
              <a:ext uri="{FF2B5EF4-FFF2-40B4-BE49-F238E27FC236}">
                <a16:creationId xmlns:a16="http://schemas.microsoft.com/office/drawing/2014/main" id="{C93CD2E3-F09C-A948-A452-0248A0D92C82}"/>
              </a:ext>
            </a:extLst>
          </p:cNvPr>
          <p:cNvPicPr>
            <a:picLocks noChangeAspect="1"/>
          </p:cNvPicPr>
          <p:nvPr/>
        </p:nvPicPr>
        <p:blipFill>
          <a:blip r:embed="rId6"/>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1261536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BC67C8BA-7A98-E615-5B4B-F8E450D5C583}"/>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Silver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5: </a:t>
            </a:r>
            <a:r>
              <a:rPr kumimoji="0" lang="en-US" sz="3200" b="1" i="0" u="none" strike="noStrike" kern="1200" cap="none" spc="0" normalizeH="0" baseline="0" noProof="0">
                <a:ln>
                  <a:noFill/>
                </a:ln>
                <a:solidFill>
                  <a:srgbClr val="2E2552"/>
                </a:solidFill>
                <a:effectLst/>
                <a:uLnTx/>
                <a:uFillTx/>
                <a:latin typeface="Shoika-Bold"/>
                <a:ea typeface="+mn-ea"/>
                <a:cs typeface="+mn-cs"/>
              </a:rPr>
              <a:t>STEM Show and Tell</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2" name="Text Placeholder 1">
            <a:extLst>
              <a:ext uri="{FF2B5EF4-FFF2-40B4-BE49-F238E27FC236}">
                <a16:creationId xmlns:a16="http://schemas.microsoft.com/office/drawing/2014/main" id="{5C983CCF-78E9-9EE9-95A4-C8FADC4882A3}"/>
              </a:ext>
            </a:extLst>
          </p:cNvPr>
          <p:cNvSpPr>
            <a:spLocks noGrp="1"/>
          </p:cNvSpPr>
          <p:nvPr>
            <p:ph type="body" sz="quarter" idx="10"/>
          </p:nvPr>
        </p:nvSpPr>
        <p:spPr/>
        <p:txBody>
          <a:bodyPr/>
          <a:lstStyle/>
          <a:p>
            <a:endParaRPr lang="en-IE" i="1"/>
          </a:p>
        </p:txBody>
      </p:sp>
      <p:sp>
        <p:nvSpPr>
          <p:cNvPr id="4" name="Picture Placeholder 3">
            <a:extLst>
              <a:ext uri="{FF2B5EF4-FFF2-40B4-BE49-F238E27FC236}">
                <a16:creationId xmlns:a16="http://schemas.microsoft.com/office/drawing/2014/main" id="{073CF1C2-D1A2-FAC4-F36E-05AB8EF84CD1}"/>
              </a:ext>
            </a:extLst>
          </p:cNvPr>
          <p:cNvSpPr>
            <a:spLocks noGrp="1"/>
          </p:cNvSpPr>
          <p:nvPr>
            <p:ph type="pic" sz="quarter" idx="12"/>
          </p:nvPr>
        </p:nvSpPr>
        <p:spPr/>
        <p:txBody>
          <a:bodyPr/>
          <a:lstStyle/>
          <a:p>
            <a:endParaRPr lang="en-IE"/>
          </a:p>
        </p:txBody>
      </p:sp>
      <p:sp>
        <p:nvSpPr>
          <p:cNvPr id="5" name="Media Placeholder 4">
            <a:extLst>
              <a:ext uri="{FF2B5EF4-FFF2-40B4-BE49-F238E27FC236}">
                <a16:creationId xmlns:a16="http://schemas.microsoft.com/office/drawing/2014/main" id="{3FA7F319-B4EE-C8F9-5FCC-12B813D1DFD6}"/>
              </a:ext>
            </a:extLst>
          </p:cNvPr>
          <p:cNvSpPr>
            <a:spLocks noGrp="1"/>
          </p:cNvSpPr>
          <p:nvPr>
            <p:ph type="media" sz="quarter" idx="13"/>
          </p:nvPr>
        </p:nvSpPr>
        <p:spPr/>
        <p:txBody>
          <a:bodyPr/>
          <a:lstStyle/>
          <a:p>
            <a:endParaRPr lang="en-IE"/>
          </a:p>
        </p:txBody>
      </p:sp>
      <p:sp>
        <p:nvSpPr>
          <p:cNvPr id="3" name="Text Placeholder 2">
            <a:extLst>
              <a:ext uri="{FF2B5EF4-FFF2-40B4-BE49-F238E27FC236}">
                <a16:creationId xmlns:a16="http://schemas.microsoft.com/office/drawing/2014/main" id="{5284A4DD-0F57-29E9-6D68-36155B4C0891}"/>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4149311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cb6bb80-c3f6-4894-8314-b823e9576f09">
      <Terms xmlns="http://schemas.microsoft.com/office/infopath/2007/PartnerControls"/>
    </lcf76f155ced4ddcb4097134ff3c332f>
    <TaxCatchAll xmlns="9a61b629-3332-452e-bb9b-e284b81c50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9" ma:contentTypeDescription="Create a new document." ma:contentTypeScope="" ma:versionID="fc3fabbdc57102750e4b33c0ef11c800">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a446282d54d774571e01691fd9cec2e5"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2E6F03-D79C-4A09-916F-5E75A75D27B5}">
  <ds:schemaRefs>
    <ds:schemaRef ds:uri="9a61b629-3332-452e-bb9b-e284b81c509f"/>
    <ds:schemaRef ds:uri="bcb6bb80-c3f6-4894-8314-b823e9576f0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8A9E256-3257-4A57-96AF-F986F058FF4E}">
  <ds:schemaRefs>
    <ds:schemaRef ds:uri="http://schemas.microsoft.com/sharepoint/v3/contenttype/forms"/>
  </ds:schemaRefs>
</ds:datastoreItem>
</file>

<file path=customXml/itemProps3.xml><?xml version="1.0" encoding="utf-8"?>
<ds:datastoreItem xmlns:ds="http://schemas.openxmlformats.org/officeDocument/2006/customXml" ds:itemID="{D913BA3F-6B3D-489F-9E49-CC714B367534}">
  <ds:schemaRefs>
    <ds:schemaRef ds:uri="9a61b629-3332-452e-bb9b-e284b81c509f"/>
    <ds:schemaRef ds:uri="bcb6bb80-c3f6-4894-8314-b823e9576f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6</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Curious Minds Award 2026/27</vt:lpstr>
      <vt:lpstr>Step 1: Science</vt:lpstr>
      <vt:lpstr>First Investigation​</vt:lpstr>
      <vt:lpstr>Second Investigation​</vt:lpstr>
      <vt:lpstr>Third Investigation​</vt:lpstr>
      <vt:lpstr>Step 2: Technology</vt:lpstr>
      <vt:lpstr>Silver Award Step 2: Technology</vt:lpstr>
      <vt:lpstr>Step 3: Engineering</vt:lpstr>
      <vt:lpstr>Silver Award Step 3: Engineering</vt:lpstr>
      <vt:lpstr>Step 4: Maths</vt:lpstr>
      <vt:lpstr>Silver Award Step 4: Maths</vt:lpstr>
      <vt:lpstr>Step 5: Show and Tell</vt:lpstr>
      <vt:lpstr>Silver Award Step 5: STEM Show and Tell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Tanja Calis</dc:creator>
  <cp:revision>2</cp:revision>
  <dcterms:created xsi:type="dcterms:W3CDTF">2026-09-14T14:59:50Z</dcterms:created>
  <dcterms:modified xsi:type="dcterms:W3CDTF">2026-09-29T11:39:29Z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0x010100108D712F606A114E8A9C712F311EEEC4</vt:lpwstr>
  </property>
  <property fmtid="{D5CDD505-2E9C-101B-9397-08002B2CF9AE}" pid="3" name="MediaServiceImageTags">
    <vt:lpwstr/>
  </property>
</Properties>
</file>