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29"/>
  </p:notesMasterIdLst>
  <p:sldIdLst>
    <p:sldId id="279" r:id="rId5"/>
    <p:sldId id="280" r:id="rId6"/>
    <p:sldId id="281" r:id="rId7"/>
    <p:sldId id="282" r:id="rId8"/>
    <p:sldId id="283" r:id="rId9"/>
    <p:sldId id="284" r:id="rId10"/>
    <p:sldId id="309" r:id="rId11"/>
    <p:sldId id="310" r:id="rId12"/>
    <p:sldId id="286" r:id="rId13"/>
    <p:sldId id="287" r:id="rId14"/>
    <p:sldId id="288" r:id="rId15"/>
    <p:sldId id="289" r:id="rId16"/>
    <p:sldId id="290" r:id="rId17"/>
    <p:sldId id="291" r:id="rId18"/>
    <p:sldId id="262" r:id="rId19"/>
    <p:sldId id="292" r:id="rId20"/>
    <p:sldId id="293" r:id="rId21"/>
    <p:sldId id="260" r:id="rId22"/>
    <p:sldId id="294" r:id="rId23"/>
    <p:sldId id="295" r:id="rId24"/>
    <p:sldId id="296" r:id="rId25"/>
    <p:sldId id="297" r:id="rId26"/>
    <p:sldId id="298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86F603-B38A-40EB-B543-8545ED687832}" v="575" dt="2026-09-28T15:17:08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3D13E-5424-440E-89A3-497E7CFDDF93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8A040-3139-4939-9B32-2F5F3ECC2E1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764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0AA5E-6D30-CBF7-C641-070AD01E9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B6C19A-E8C7-9528-4FDA-4E0F61B97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FB32F-F666-48AA-3FA8-713C67CF3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i="1" kern="100"/>
              <a:t>Towards the end of the project period, participating schools are required to gather reflections or feedback from </a:t>
            </a:r>
            <a:r>
              <a:rPr lang="en-IE" b="1" i="1" kern="100"/>
              <a:t>all three</a:t>
            </a:r>
            <a:r>
              <a:rPr lang="en-IE" i="1" kern="100"/>
              <a:t> target groups (learners, teachers </a:t>
            </a:r>
            <a:r>
              <a:rPr lang="en-IE" b="1" i="1" kern="100"/>
              <a:t>and</a:t>
            </a:r>
            <a:r>
              <a:rPr lang="en-IE" i="1" kern="100"/>
              <a:t> parents) about </a:t>
            </a:r>
            <a:r>
              <a:rPr lang="en-IE" b="1" i="1" kern="100"/>
              <a:t>what has changed or improved</a:t>
            </a:r>
            <a:r>
              <a:rPr lang="en-IE" i="1" kern="100"/>
              <a:t> as a result of the work undertaken.  </a:t>
            </a:r>
            <a:endParaRPr lang="en-US"/>
          </a:p>
          <a:p>
            <a:r>
              <a:rPr lang="en-IE" i="1" kern="100"/>
              <a:t>Feedback and reflections can be gathered from learners, teachers and parents using a series of questions in surveys or interviews (written, recorded or filmed), or at open days or STEM showcases in the school. Some schools gather parent’s reflections via email. </a:t>
            </a:r>
            <a:endParaRPr lang="en-IE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4586D-C5AF-C4D6-518A-992960EA1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7291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B436-1F86-85E8-089A-2CE1D5693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83C10D-9570-AB37-E22F-4FCEE071D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FDD13D-3A5C-4431-A8AB-08344BB13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ED38B-3EAB-6A24-CFE3-C8A36980A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9044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Nithe B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94621" cy="914400"/>
          </a:xfrm>
          <a:prstGeom prst="rect">
            <a:avLst/>
          </a:prstGeom>
        </p:spPr>
        <p:txBody>
          <a:bodyPr/>
          <a:lstStyle>
            <a:lvl1pPr marL="0">
              <a:buNone/>
              <a:defRPr sz="1800"/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Beo,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DC5030-08F3-0246-0BF8-B0B3C3CC32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3534FAAA-1D5C-8C0F-ABC7-BB47E3BF58F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C4714-5DA5-0A7C-E4BF-19F8E1D08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428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Fuinneamh agus Fórsa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Fuinneamh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Fórsaí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032F494-D7B2-4E70-E4F8-21C7B642E5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D8AF39AF-B81D-69A0-4433-11492D77E9A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AD03F89-99E3-23DC-5C40-858C479A4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1250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Ábh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GB" sz="2000" b="1" i="1" u="none" strike="noStrike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646B3-D60A-C2CD-8B5F-6D856DB576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B816CD52-7D29-0E25-C4E3-D7246AC9A4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AF1BB-26BB-26B6-87B6-083091B171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384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33513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GB" sz="2000" b="1" i="1" u="none" strike="noStrike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Feasacht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cúram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chomhshaoil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Nádúr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ETIM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6CD4454-D4C4-C454-689C-EE0E0623DA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B3E8E43-4151-E724-8131-CEC1EE8A80A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1870A88-DF18-70DC-FECC-D989E33F7F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9991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Gníomhaíocht eolaíochta 1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33513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de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dhá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ghníomhaíocht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ghlacan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scoil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páirt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iontu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 mas é do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é.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D171EA2-1EA9-8D91-8DF8-447AFF15A4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99FBF721-A2BF-677E-9155-B22A0BAAE1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8851E14-C9D6-B994-655B-20B0766E49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272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Gníomhaíocht eolaíoch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dara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ghníomhaíocht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ghlac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scoil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páirt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iontu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 mas é do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é. 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20AB8A9-468E-5D0A-DB49-C21430D704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6044B754-1DC4-C119-7B39-D26B634C218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951D13-7FAB-B786-F806-E33A0B8267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40589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2: Te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690688"/>
            <a:ext cx="10386864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leiriú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d’aon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Is í an ‘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’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anseo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faisnéise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chumarsáide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(TFC),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códú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róbataic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4D2D9-C1FF-C8D8-618A-E4A50F9E27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22C64EE9-9B9B-0515-25DA-E2BCCA5E432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3827B-D4A6-D068-91E5-28A817247B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731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2: Te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dara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leiriú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d’aon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Is í an ‘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’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anseo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faisnéise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chumarsáide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(TFC),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códú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róbataic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89F5E-5D9D-6135-9583-C24AF958EB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821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3: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690688"/>
            <a:ext cx="10231588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3C176A7-9B21-A99B-74C0-436ECB04C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72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3: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63F7921-0BF8-790B-EAA1-9E79BA7FAF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7750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4: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426DBEB-26E2-13C5-7FA0-16C3ACE159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2190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4: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690688"/>
            <a:ext cx="10300600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EC62501-4C82-7FB8-11CE-9A6FDE6422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8341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smtClean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(í)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thaispeáin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mhínigh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oibre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san</a:t>
            </a:r>
            <a:r>
              <a:rPr lang="en-GB" sz="2000" b="1" i="1">
                <a:latin typeface="+mj-lt"/>
              </a:rPr>
              <a:t> ETIM do </a:t>
            </a:r>
            <a:r>
              <a:rPr lang="en-GB" sz="2000" b="1" i="1" err="1">
                <a:latin typeface="+mj-lt"/>
              </a:rPr>
              <a:t>dhaoine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eile</a:t>
            </a:r>
            <a:r>
              <a:rPr lang="en-GB" sz="2000" b="1" i="1">
                <a:latin typeface="+mj-lt"/>
              </a:rPr>
              <a:t> (</a:t>
            </a:r>
            <a:r>
              <a:rPr lang="en-GB" sz="2000" b="1" i="1" err="1">
                <a:latin typeface="+mj-lt"/>
              </a:rPr>
              <a:t>taobh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amuigh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dá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féin</a:t>
            </a:r>
            <a:r>
              <a:rPr lang="en-GB" sz="2000" b="1" i="1">
                <a:latin typeface="+mj-lt"/>
              </a:rPr>
              <a:t>)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8091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hmhachnaimh: Dalta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smtClean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Líon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isteach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smaointe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ndaltaí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bhfuil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athraithe</a:t>
            </a:r>
            <a:r>
              <a:rPr lang="en-GB" sz="2000" b="1" i="1">
                <a:latin typeface="+mj-lt"/>
              </a:rPr>
              <a:t>/</a:t>
            </a:r>
            <a:r>
              <a:rPr lang="en-GB" sz="2000" b="1" i="1" err="1">
                <a:latin typeface="+mj-lt"/>
              </a:rPr>
              <a:t>feabhsaithe</a:t>
            </a:r>
            <a:r>
              <a:rPr lang="en-GB" sz="2000" b="1" i="1">
                <a:latin typeface="+mj-lt"/>
              </a:rPr>
              <a:t>​.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5764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hmhachnaimh: Múinteoir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smtClean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Líon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isteach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smaointe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múinteoirí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bhfuil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athraithe</a:t>
            </a:r>
            <a:r>
              <a:rPr lang="en-GB" sz="2000" b="1" i="1">
                <a:latin typeface="+mj-lt"/>
              </a:rPr>
              <a:t>/</a:t>
            </a:r>
            <a:r>
              <a:rPr lang="en-GB" sz="2000" b="1" i="1" err="1">
                <a:latin typeface="+mj-lt"/>
              </a:rPr>
              <a:t>feabhsaithe</a:t>
            </a:r>
            <a:r>
              <a:rPr lang="en-GB" sz="2000" b="1" i="1">
                <a:latin typeface="+mj-lt"/>
              </a:rPr>
              <a:t>​.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611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hmhachnaimh: Tuismitheoir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smtClean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Líon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isteach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smaointe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dtuismitheoirí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bhfuil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athraithe</a:t>
            </a:r>
            <a:r>
              <a:rPr lang="en-GB" sz="2000" b="1" i="1">
                <a:latin typeface="+mj-lt"/>
              </a:rPr>
              <a:t>/</a:t>
            </a:r>
            <a:r>
              <a:rPr lang="en-GB" sz="2000" b="1" i="1" err="1">
                <a:latin typeface="+mj-lt"/>
              </a:rPr>
              <a:t>feabhsaithe</a:t>
            </a:r>
            <a:r>
              <a:rPr lang="en-GB" sz="2000" b="1" i="1">
                <a:latin typeface="+mj-lt"/>
              </a:rPr>
              <a:t>​.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85605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6627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6632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2" r:id="rId14"/>
    <p:sldLayoutId id="2147483674" r:id="rId15"/>
    <p:sldLayoutId id="2147483673" r:id="rId16"/>
    <p:sldLayoutId id="214748367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9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6.emf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pic>
        <p:nvPicPr>
          <p:cNvPr id="15" name="Picture 15" descr="Photograph shows children conducting a science experiment in a classroom, highlighting hands-on learning and curiosity. Two pupils wear safety goggles beside blue liquid in a conical flask and beaker, while classmates observe in background.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9159" y="4674641"/>
            <a:ext cx="2016431" cy="1993550"/>
            <a:chOff x="0" y="0"/>
            <a:chExt cx="4032863" cy="3987100"/>
          </a:xfrm>
        </p:grpSpPr>
        <p:pic>
          <p:nvPicPr>
            <p:cNvPr id="20" name="Picture 20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grpSp>
        <p:nvGrpSpPr>
          <p:cNvPr id="27" name="Group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endParaRPr lang="en-US" sz="3200" b="1">
                <a:solidFill>
                  <a:srgbClr val="2E2552"/>
                </a:solidFill>
                <a:latin typeface="Shoika-Bold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err="1">
                  <a:solidFill>
                    <a:srgbClr val="E06F0E"/>
                  </a:solidFill>
                  <a:latin typeface="Shoika-Bold"/>
                </a:rPr>
                <a:t>Gradam</a:t>
              </a:r>
              <a:r>
                <a:rPr lang="en-US" sz="2000" b="1">
                  <a:solidFill>
                    <a:srgbClr val="E06F0E"/>
                  </a:solidFill>
                  <a:latin typeface="Shoika-Bold"/>
                </a:rPr>
                <a:t> Phlatanaim </a:t>
              </a:r>
            </a:p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480" y="5159171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5CF09A4C-CCE0-32BC-D627-3665E85572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FA347319-BF01-DDA0-FDBB-A92D3717B1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5076" y="234364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z="4000" b="1" err="1">
                <a:solidFill>
                  <a:srgbClr val="2E2552"/>
                </a:solidFill>
                <a:latin typeface="Shoika-Bold"/>
              </a:rPr>
              <a:t>Gradaim</a:t>
            </a:r>
            <a:r>
              <a:rPr lang="en-US" sz="4000" b="1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4000" b="1" err="1">
                <a:solidFill>
                  <a:srgbClr val="2E2552"/>
                </a:solidFill>
                <a:latin typeface="Shoika-Bold"/>
              </a:rPr>
              <a:t>Intinní</a:t>
            </a:r>
            <a:r>
              <a:rPr lang="en-US" sz="4000" b="1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4000" b="1" err="1">
                <a:solidFill>
                  <a:srgbClr val="2E2552"/>
                </a:solidFill>
                <a:latin typeface="Shoika-Bold"/>
              </a:rPr>
              <a:t>Fiosracha</a:t>
            </a:r>
            <a:r>
              <a:rPr lang="en-US" sz="4000" b="1">
                <a:solidFill>
                  <a:srgbClr val="2E2552"/>
                </a:solidFill>
                <a:latin typeface="Shoika-Bold"/>
              </a:rPr>
              <a:t> 2026/27</a:t>
            </a:r>
            <a:endParaRPr lang="en-IE" sz="4000"/>
          </a:p>
        </p:txBody>
      </p:sp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 descr="Child observing a seedling"/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Curious Minds Logo - Curious Minds: Discover STEM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79B09228-C179-66BB-4B09-C7BD325268CD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DC09E558-FB1A-D10C-6009-10460ED567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3973403" cy="5860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6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 pitchFamily="2" charset="77"/>
                <a:ea typeface="+mn-ea"/>
                <a:cs typeface="+mn-cs"/>
              </a:rPr>
              <a:t>Nithe Beo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291649-647E-DA4C-F208-C5AB71D8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0990AC-BDF4-E172-D84F-A9A8924334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AEE5D43-B37C-A913-23BA-6DAC07DB512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38CC7D-A79C-FB6C-CFD0-79AE1EF10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415103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7CEA7DA-6D9C-C949-3BD5-1BB724C5055D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19D52F0-EBB7-00E9-17C1-A417E4529A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Fuinneamh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Fórsaí</a:t>
            </a:r>
            <a:r>
              <a:rPr kumimoji="0" lang="en-IE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​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CED252-2C99-B3D4-FA3E-8F47A90D01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BD9726-1683-713F-8A36-FEF04C6F1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AAD633B-F1D4-25A1-F1E9-CAFD8D666677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BF8633-C135-F4A6-0D95-3210E6B68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170936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30758AA-916E-A675-98A1-D26F9B318067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0EFF269-2144-6C6E-4317-95E95031B34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Ábhair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B62950-E21F-0642-140E-0AA88D9DD8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6A2C6D-C2DA-17A2-61EC-97F34D0107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D776BC9-26AE-A17E-95CA-7619FD615247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65D576-C5A8-EBA6-6601-1BE8B2A17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1209247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1FCF1137-7812-D258-453B-219CA16A173D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Eolaíocht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A58AB1B7-12E7-C640-35C6-A1333045F3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420090"/>
            <a:ext cx="7435970" cy="11392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Feasacht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cúram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chomhshaoil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Nó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Nádúr</a:t>
            </a:r>
            <a:r>
              <a:rPr kumimoji="0" lang="en-IE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ETIM​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2DD291-1D32-A46B-EBF4-73C718898B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A738A0-B1DB-4005-560E-52385629EA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88F6D667-4BDC-B36F-0945-651E46A9F38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5017B-D937-1620-3AEC-03B152C11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129280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44223AFE-50FE-FCF4-7C2E-4DC73D0C2FC0}"/>
              </a:ext>
            </a:extLst>
          </p:cNvPr>
          <p:cNvSpPr txBox="1"/>
          <p:nvPr/>
        </p:nvSpPr>
        <p:spPr>
          <a:xfrm>
            <a:off x="160840" y="118912"/>
            <a:ext cx="3566837" cy="1139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52BC96C-FDD8-776B-6796-46F4A19B66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889652"/>
            <a:ext cx="7435970" cy="3847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1​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B7B83F-81A7-EC2E-3D78-6313B570D4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5FF96-9B71-EE83-8FA3-F15BC23EB1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D6BF12E-32DC-DD18-6BD1-29646337114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D6E315D-9172-7B15-AC1F-8CE2E2852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76817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3A2885E6-C65B-4D3D-1845-E06DAA5B6A22}"/>
              </a:ext>
            </a:extLst>
          </p:cNvPr>
          <p:cNvSpPr txBox="1"/>
          <p:nvPr/>
        </p:nvSpPr>
        <p:spPr>
          <a:xfrm>
            <a:off x="160840" y="118912"/>
            <a:ext cx="3566837" cy="1139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5982D56-B574-1264-77AA-69DD9934F7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889652"/>
            <a:ext cx="7435970" cy="3847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2​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F1032F-2722-CEF1-0C74-D8DB7DBD84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281794" cy="914400"/>
          </a:xfrm>
        </p:spPr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7C0FF-EE0A-CBB8-5741-2555B11282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81197D2-6FC4-0BC8-E1DF-15BB258363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7BFEC5B-D6D0-0A47-32C4-010360740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9689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Photograph shows two schoolgirls collaborating on a small robotics project in a classroom. One girl holds a wheeled robot while another adjusts wiring beside a blue, spherical robot, with an adult and classroom desks visible in background.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FD191C4B-4591-325A-66A5-439661C2BE3A}"/>
              </a:ext>
            </a:extLst>
          </p:cNvPr>
          <p:cNvSpPr txBox="1"/>
          <p:nvPr/>
        </p:nvSpPr>
        <p:spPr>
          <a:xfrm>
            <a:off x="160840" y="118912"/>
            <a:ext cx="4488798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28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2800" b="1">
                <a:solidFill>
                  <a:srgbClr val="2E2552"/>
                </a:solidFill>
                <a:latin typeface="Shoika-Bold" pitchFamily="2" charset="77"/>
              </a:rPr>
              <a:t> 2: </a:t>
            </a:r>
            <a:r>
              <a:rPr lang="en-US" sz="2800" b="1" i="0" u="none" strike="noStrike" err="1">
                <a:solidFill>
                  <a:srgbClr val="2E2552"/>
                </a:solidFill>
                <a:effectLst/>
                <a:latin typeface="Shoika-Bold"/>
              </a:rPr>
              <a:t>Teicneolaíocht</a:t>
            </a:r>
            <a:endParaRPr lang="en-US" sz="28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6DAA780-35DE-C986-DFE8-34E4C1EBD7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30131" y="605810"/>
            <a:ext cx="3856007" cy="7900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058D98-8485-DCF6-F46A-7BAAF6B98D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089770" cy="914400"/>
          </a:xfrm>
        </p:spPr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2D9304-4AE1-0615-F416-3335A6D4FA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E5DE354-1AD8-772D-5D88-15B4E4E4AA3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EE8FB5-36EB-8301-D48B-597C72F25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820597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ACE4D8F4-D895-F3F8-1AC6-24ED523589E7}"/>
              </a:ext>
            </a:extLst>
          </p:cNvPr>
          <p:cNvSpPr txBox="1"/>
          <p:nvPr/>
        </p:nvSpPr>
        <p:spPr>
          <a:xfrm>
            <a:off x="160840" y="118912"/>
            <a:ext cx="4488798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Phlatanaim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28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2800" b="1">
                <a:solidFill>
                  <a:srgbClr val="2E2552"/>
                </a:solidFill>
                <a:latin typeface="Shoika-Bold" pitchFamily="2" charset="77"/>
              </a:rPr>
              <a:t> 2: </a:t>
            </a:r>
            <a:r>
              <a:rPr lang="en-US" sz="2800" b="1" i="0" u="none" strike="noStrike" err="1">
                <a:solidFill>
                  <a:srgbClr val="2E2552"/>
                </a:solidFill>
                <a:effectLst/>
                <a:latin typeface="Shoika-Bold"/>
              </a:rPr>
              <a:t>Teicneolaíocht</a:t>
            </a:r>
            <a:endParaRPr lang="en-US" sz="28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2083378-ADEB-DAB6-5098-A1749022CF4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30131" y="605810"/>
            <a:ext cx="3856007" cy="4053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34F546-C332-3955-567D-D68897945A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5533C4-948D-4E6C-779A-0A771D210B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EFB4BE6-4186-FD92-23AF-ACFC5426BD8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F99AA4-C778-455F-2177-FFFCE1118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205357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Photograph showing two children collaborating on a robotics or construction project at a table. Child in red handles a small wheeled model, while child in yellow works with scattered building pieces, tools and colourful components.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Curious Minds Logo - Curious Minds: Discover STEM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015BBB95-85BB-E47B-66B9-7160F46C56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118912"/>
            <a:ext cx="8995517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Innealtóireacht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   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722D6B-E98B-9BD5-E723-CAD24109A6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509F3-D239-F4EA-EF05-F8C1A5EA89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1F8BA056-6397-D8BD-2FB2-898F6200588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683461-AF8D-CE72-2B6D-8F9367566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837513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0222D4F8-A27A-79F5-E7CC-05FD1E43B7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8204684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Innealtóireacht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      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FB1838-F580-5E74-00EE-4C5FFA58BA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F1168B-60C5-AFC3-6EF5-27EA67BE11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3899644E-5942-AC50-B2BA-A54535301AC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334512-CF15-DED1-5F70-C8EA26557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92502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Photograph showing a primary classroom discussion, with pupils raising hands while teachers lead a lesson. Children wear red jumpers, desks and chairs fill foreground, colourful educational displays cover background.">
            <a:extLst>
              <a:ext uri="{FF2B5EF4-FFF2-40B4-BE49-F238E27FC236}">
                <a16:creationId xmlns:a16="http://schemas.microsoft.com/office/drawing/2014/main" id="{7E38549C-5C6A-AA4A-BF61-64C04481C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DEA5B260-39DB-16CB-EFA6-09B14A3AA1E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8748382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4: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Mata          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4A422A-00D5-D499-CD90-BADBE1FD27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66A2BF-8AA0-FFAB-B0EE-CFAFD9B8E4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FB4490A-CBBE-C90B-CA49-2247722A9DF0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A9AEBE-E3AE-3759-124A-C73F11BB0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831930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F063B050-906C-17D7-22DE-D63668143F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8266468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4: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Mata              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25F5E7-2C82-7792-6413-F9BE30A34C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0D68AF-1B9A-566E-E74C-E62EC2632D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81DE34BE-1D3D-3DB7-E12E-259B2E6C1562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CE0062-09B7-3566-3D31-F81BBB887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840584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836599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Photograph for “Step 5: Show and Tell”, showing a pupil presenting an object to classmates in a colourful STEM classroom. Chalkboard illustrations, desks, blue chairs and star decorations create an engaging educational setting.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Curious Minds Logo - Curious Minds: Discover STEM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A3479F88-66DA-575D-BF70-ACE901CC35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5: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FAA0DF-460F-7CA6-AEA3-56508E96FD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5B87F8-4608-33BA-8B4D-9A72711889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EFD7203-0E09-EC37-68FD-9146266618AA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20224-7DD1-26CA-AC7E-0CC3D7028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9692524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E788-55C4-8930-1309-A77D00FFD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0C5E94-C11C-2DEA-53AA-44023835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907E3BE-DD72-5CBB-6E60-ECC33DCF4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7B2AA61-7902-3038-2B11-E0A1D13FADB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2D5154B-84F9-575A-B91A-B5AD62B8CFC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32042FD-B99B-7C49-FD39-CE1AE469B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B5EAF1B-6EBB-68D8-381E-9654D7722D2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4F37C07-74C6-C23E-85A5-59FB446F635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D9ECD8EF-9A3A-9156-6F86-FBCFF072EB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2388" y="258604"/>
            <a:ext cx="9003408" cy="20476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Gradam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Phlatanaim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Athmhachnaimh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" name="Picture 2" descr="A couple of children smiling in front of a chalkboard.">
            <a:extLst>
              <a:ext uri="{FF2B5EF4-FFF2-40B4-BE49-F238E27FC236}">
                <a16:creationId xmlns:a16="http://schemas.microsoft.com/office/drawing/2014/main" id="{D7D5F297-17BA-6E49-56F8-5C2F1F2CF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300" y="1063923"/>
            <a:ext cx="8161628" cy="5707813"/>
          </a:xfrm>
          <a:prstGeom prst="rect">
            <a:avLst/>
          </a:prstGeom>
        </p:spPr>
      </p:pic>
      <p:pic>
        <p:nvPicPr>
          <p:cNvPr id="4" name="Picture 3" descr="Curious Minds Logo - Curious Minds: Discover STEM">
            <a:extLst>
              <a:ext uri="{FF2B5EF4-FFF2-40B4-BE49-F238E27FC236}">
                <a16:creationId xmlns:a16="http://schemas.microsoft.com/office/drawing/2014/main" id="{006761C9-26E5-25AA-ED50-87D5F5E7A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03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FB718C48-A1F0-9254-D1AF-65B1A1A245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118912"/>
            <a:ext cx="6916365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Athmhachnaimh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Daltaí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17403C-328B-C8B5-30D3-7121AD8B0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68DF6-C2F5-9CE7-FCF2-C0B0BD3326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3F656297-378F-407D-490D-F59A776CEACF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8C41B9-AAF6-B08C-8CED-039D245B9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552470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88166DD3-BC60-4BCD-B98D-F17F558CAA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118912"/>
            <a:ext cx="6916365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Athmhachnaimh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Múinteoirí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52271D-1842-E0CF-4CF6-2A738724B4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5233EA-AD18-0D09-6689-1491D705B8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1501C12-0817-CB52-72D3-84275440D6E1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028459-7244-1522-0E1F-97B4B787F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185971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66CB32D8-4B57-6211-87BF-2E718FFCC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118912"/>
            <a:ext cx="6916365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Phlatanaim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Athmhachnaimh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Tuismitheoirí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1C520-EFB0-C6C7-BBBD-A9E118CED3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DD2F1E-8D1F-52BE-E582-5B2547CE3A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0195571-7BD2-EC30-8527-07181919B60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D25795-C0F8-4CC4-264A-1464A7562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08013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92503-7BDA-2CE7-5345-09E1079B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68038B5-70BE-74B3-D4D7-3FDFB0DF1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80" y="267138"/>
            <a:ext cx="5561934" cy="2014124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79B426ED-96BB-47EE-162A-C93E1574C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8722" y="2292969"/>
            <a:ext cx="7837391" cy="5892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Seicliosta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Ghradaim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/>
                <a:ea typeface="+mn-ea"/>
                <a:cs typeface="+mn-cs"/>
              </a:rPr>
              <a:t>Phlatanaim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1E6C09-D7A2-A193-6759-E7D699655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46950" y="3081035"/>
            <a:ext cx="8011258" cy="21698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Líon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isteach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foirm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réamh-Ghradam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Phatanaim</a:t>
            </a:r>
            <a:endParaRPr lang="en-US" sz="1500" err="1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Críochnaigh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gníomhaíochtaí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Chéimeanna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1-5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agus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logleabhar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fianaise</a:t>
            </a:r>
            <a:endParaRPr lang="en-US" sz="1500" err="1">
              <a:solidFill>
                <a:srgbClr val="000000"/>
              </a:solidFill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Bí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 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dteagmháil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 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gcónaí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leis an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éascaitheoir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sannta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ag FEÉ</a:t>
            </a:r>
            <a:endParaRPr lang="en-US" sz="1500">
              <a:solidFill>
                <a:srgbClr val="000000"/>
              </a:solidFill>
            </a:endParaRP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Líon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isteach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an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fhoirm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Phlatanaim</a:t>
            </a:r>
            <a:r>
              <a:rPr lang="en-US" sz="1500">
                <a:solidFill>
                  <a:srgbClr val="000000"/>
                </a:solidFill>
                <a:latin typeface="Source Sans Pro"/>
                <a:ea typeface="Source Sans Pro"/>
              </a:rPr>
              <a:t> </a:t>
            </a:r>
            <a:r>
              <a:rPr lang="en-US" sz="1500" err="1">
                <a:solidFill>
                  <a:srgbClr val="000000"/>
                </a:solidFill>
                <a:latin typeface="Source Sans Pro"/>
                <a:ea typeface="Source Sans Pro"/>
              </a:rPr>
              <a:t>Iomláin</a:t>
            </a:r>
          </a:p>
          <a:p>
            <a:endParaRPr lang="en-US" sz="1500">
              <a:solidFill>
                <a:srgbClr val="000000"/>
              </a:solidFill>
              <a:latin typeface="Source Sans Pro"/>
              <a:ea typeface="Source Sans Pro"/>
            </a:endParaRPr>
          </a:p>
          <a:p>
            <a:endParaRPr lang="en-US" sz="150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FCF78F-66BA-9032-9484-C52D60421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59268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5EE80C4-CDA8-DEFF-8392-CAF898B98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82EB9F7-5072-FDFE-92DB-A479005082EE}"/>
                </a:ext>
              </a:extLst>
            </p:cNvPr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F3CCD21B-3CB4-D54D-BF02-D4283604045B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F73A0A22-04BB-F132-7312-2CBB401365E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0E92C1CB-DC2F-AD2C-6A43-6E91A910EF5F}"/>
                </a:ext>
              </a:extLst>
            </p:cNvPr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AA063D02-F548-46E6-D6E2-C766934BD046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CDC5E143-FB6B-13A5-29F7-26953C7A10B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A9D5578-9E3E-DD04-4922-C2EF29CA8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27310" y="4674641"/>
            <a:ext cx="2016431" cy="1993550"/>
            <a:chOff x="0" y="0"/>
            <a:chExt cx="4032863" cy="3987100"/>
          </a:xfrm>
        </p:grpSpPr>
        <p:pic>
          <p:nvPicPr>
            <p:cNvPr id="20" name="Picture 20">
              <a:extLst>
                <a:ext uri="{FF2B5EF4-FFF2-40B4-BE49-F238E27FC236}">
                  <a16:creationId xmlns:a16="http://schemas.microsoft.com/office/drawing/2014/main" id="{2F66A6E1-3281-C2E0-2393-B611D955CC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1110700"/>
              <a:ext cx="2917606" cy="729402"/>
            </a:xfrm>
            <a:prstGeom prst="rect">
              <a:avLst/>
            </a:prstGeom>
          </p:spPr>
        </p:pic>
        <p:pic>
          <p:nvPicPr>
            <p:cNvPr id="21" name="Picture 21">
              <a:extLst>
                <a:ext uri="{FF2B5EF4-FFF2-40B4-BE49-F238E27FC236}">
                  <a16:creationId xmlns:a16="http://schemas.microsoft.com/office/drawing/2014/main" id="{FA86E1A7-71F1-0194-DDC4-5797107882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2183179"/>
              <a:ext cx="2917606" cy="729402"/>
            </a:xfrm>
            <a:prstGeom prst="rect">
              <a:avLst/>
            </a:prstGeom>
          </p:spPr>
        </p:pic>
        <p:pic>
          <p:nvPicPr>
            <p:cNvPr id="22" name="Picture 22">
              <a:extLst>
                <a:ext uri="{FF2B5EF4-FFF2-40B4-BE49-F238E27FC236}">
                  <a16:creationId xmlns:a16="http://schemas.microsoft.com/office/drawing/2014/main" id="{28B8FF6F-1309-020F-3DC0-1CDDBFB9B6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917606" cy="729402"/>
            </a:xfrm>
            <a:prstGeom prst="rect">
              <a:avLst/>
            </a:prstGeom>
          </p:spPr>
        </p:pic>
        <p:pic>
          <p:nvPicPr>
            <p:cNvPr id="23" name="Picture 23">
              <a:extLst>
                <a:ext uri="{FF2B5EF4-FFF2-40B4-BE49-F238E27FC236}">
                  <a16:creationId xmlns:a16="http://schemas.microsoft.com/office/drawing/2014/main" id="{0B8AF6D8-1960-6954-5B51-CF624BB96E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3257698"/>
              <a:ext cx="2917606" cy="729402"/>
            </a:xfrm>
            <a:prstGeom prst="rect">
              <a:avLst/>
            </a:prstGeom>
          </p:spPr>
        </p:pic>
        <p:pic>
          <p:nvPicPr>
            <p:cNvPr id="24" name="Picture 24">
              <a:extLst>
                <a:ext uri="{FF2B5EF4-FFF2-40B4-BE49-F238E27FC236}">
                  <a16:creationId xmlns:a16="http://schemas.microsoft.com/office/drawing/2014/main" id="{E25EB3A9-0402-6B25-2677-0E00F3C625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2209359" y="1094102"/>
              <a:ext cx="2917606" cy="729402"/>
            </a:xfrm>
            <a:prstGeom prst="rect">
              <a:avLst/>
            </a:prstGeom>
          </p:spPr>
        </p:pic>
        <p:pic>
          <p:nvPicPr>
            <p:cNvPr id="25" name="Picture 25">
              <a:extLst>
                <a:ext uri="{FF2B5EF4-FFF2-40B4-BE49-F238E27FC236}">
                  <a16:creationId xmlns:a16="http://schemas.microsoft.com/office/drawing/2014/main" id="{7F5A1C07-A11F-DA72-8849-896E5F96C7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74783"/>
            <a:stretch>
              <a:fillRect/>
            </a:stretch>
          </p:blipFill>
          <p:spPr>
            <a:xfrm>
              <a:off x="3297145" y="3257698"/>
              <a:ext cx="735718" cy="729402"/>
            </a:xfrm>
            <a:prstGeom prst="rect">
              <a:avLst/>
            </a:prstGeom>
          </p:spPr>
        </p:pic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2E3C937-5594-7F95-26C9-36EDAF3A5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E58ADB0-4C92-36C1-613D-F83AD4B67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706" y="1852379"/>
            <a:ext cx="1303076" cy="11341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3430F9E-0A09-1146-901B-8F949D198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141" t="33483" r="28644" b="34182"/>
          <a:stretch>
            <a:fillRect/>
          </a:stretch>
        </p:blipFill>
        <p:spPr>
          <a:xfrm>
            <a:off x="-43490" y="2889643"/>
            <a:ext cx="638065" cy="6394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83F7A3F-F5CD-6AB4-BD58-C829C09D1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141" t="33483" r="28644" b="34182"/>
          <a:stretch>
            <a:fillRect/>
          </a:stretch>
        </p:blipFill>
        <p:spPr>
          <a:xfrm>
            <a:off x="-39881" y="3364189"/>
            <a:ext cx="638065" cy="63944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85F36C4-5A99-4628-3527-8EB05C204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141" t="33483" r="28644" b="34182"/>
          <a:stretch>
            <a:fillRect/>
          </a:stretch>
        </p:blipFill>
        <p:spPr>
          <a:xfrm>
            <a:off x="-39881" y="3847108"/>
            <a:ext cx="638065" cy="6394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95752AA-B038-BCF2-0354-EA16B100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141" t="33483" r="28644" b="34182"/>
          <a:stretch>
            <a:fillRect/>
          </a:stretch>
        </p:blipFill>
        <p:spPr>
          <a:xfrm>
            <a:off x="-39882" y="4330028"/>
            <a:ext cx="638065" cy="639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02E6E72-BFBB-7ECD-8E09-A905022B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018" y="3350691"/>
            <a:ext cx="4517313" cy="352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292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b6bb80-c3f6-4894-8314-b823e9576f09">
      <Terms xmlns="http://schemas.microsoft.com/office/infopath/2007/PartnerControls"/>
    </lcf76f155ced4ddcb4097134ff3c332f>
    <TaxCatchAll xmlns="9a61b629-3332-452e-bb9b-e284b81c509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9" ma:contentTypeDescription="Create a new document." ma:contentTypeScope="" ma:versionID="fc3fabbdc57102750e4b33c0ef11c800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a446282d54d774571e01691fd9cec2e5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68BC06-5FB2-4E72-BFE4-7138BA6AD069}">
  <ds:schemaRefs>
    <ds:schemaRef ds:uri="9a61b629-3332-452e-bb9b-e284b81c509f"/>
    <ds:schemaRef ds:uri="bcb6bb80-c3f6-4894-8314-b823e9576f0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62B3C12-9507-48A9-8C9B-433E607A0232}">
  <ds:schemaRefs>
    <ds:schemaRef ds:uri="9a61b629-3332-452e-bb9b-e284b81c509f"/>
    <ds:schemaRef ds:uri="bcb6bb80-c3f6-4894-8314-b823e9576f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83F6516-FC98-4FE2-ACA3-F44F32B92A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24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1_Office Theme</vt:lpstr>
      <vt:lpstr>Gradaim Intinní Fiosracha 2026/27</vt:lpstr>
      <vt:lpstr>Céim 1: Eolaíocht</vt:lpstr>
      <vt:lpstr>Nithe Beo</vt:lpstr>
      <vt:lpstr>Fuinneamh agus Fórsaí​</vt:lpstr>
      <vt:lpstr>Ábhair</vt:lpstr>
      <vt:lpstr>Feasacht agus cúram an chomhshaoil Nó Nádúr an ETIM​</vt:lpstr>
      <vt:lpstr>Gníomhaíocht eolaíochta 1​</vt:lpstr>
      <vt:lpstr>Gníomhaíocht eolaíochta 2​</vt:lpstr>
      <vt:lpstr>Céim 2: Teicneolaíocht</vt:lpstr>
      <vt:lpstr>An Chéad Gníomhaíocht</vt:lpstr>
      <vt:lpstr>Dara Gníomhaíocht</vt:lpstr>
      <vt:lpstr>Céim 3: Innealtóireacht</vt:lpstr>
      <vt:lpstr>Gradam Phlatanaim Céim 3: Innealtóireacht     An Chéad Gníomhaíocht</vt:lpstr>
      <vt:lpstr>Gradam Phlatanaim Céim 3: Innealtóireacht        Dara Gníomhaíocht </vt:lpstr>
      <vt:lpstr>Céim 4: Mata</vt:lpstr>
      <vt:lpstr>Gradam Phlatanaim Céim 4: Mata           An Chéad Gníomhaíocht</vt:lpstr>
      <vt:lpstr>Gradam Phlatanaim Céim 4: Mata               Dara Gníomhaíocht</vt:lpstr>
      <vt:lpstr>Céim 5: Taispeáin is Inis ETIM</vt:lpstr>
      <vt:lpstr>Gradam Phlatanaim Céim 5: Taispeáin is Inis ETIM</vt:lpstr>
      <vt:lpstr>Gradam Phlatanaim Athmhachnaimh</vt:lpstr>
      <vt:lpstr>Gradam Phlatanaim Athmhachnaimh: Daltaí</vt:lpstr>
      <vt:lpstr>Gradam Phlatanaim Athmhachnaimh: Múinteoirí</vt:lpstr>
      <vt:lpstr>Gradam Phlatanaim Athmhachnaimh: Tuismitheoirí</vt:lpstr>
      <vt:lpstr>Seicliosta Ghradaim Phlatanaim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Tanja Calis</dc:creator>
  <cp:revision>2</cp:revision>
  <dcterms:created xsi:type="dcterms:W3CDTF">2026-09-17T13:28:16Z</dcterms:created>
  <dcterms:modified xsi:type="dcterms:W3CDTF">2026-09-29T11:38:59Z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0x010100108D712F606A114E8A9C712F311EEEC4</vt:lpwstr>
  </property>
  <property fmtid="{D5CDD505-2E9C-101B-9397-08002B2CF9AE}" pid="3" name="MediaServiceImageTags">
    <vt:lpwstr/>
  </property>
</Properties>
</file>