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62" r:id="rId19"/>
    <p:sldId id="293" r:id="rId20"/>
    <p:sldId id="294" r:id="rId21"/>
    <p:sldId id="260" r:id="rId22"/>
    <p:sldId id="295" r:id="rId23"/>
    <p:sldId id="296" r:id="rId24"/>
    <p:sldId id="297" r:id="rId25"/>
    <p:sldId id="298" r:id="rId26"/>
    <p:sldId id="29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C8B407-DDE9-4823-A0B9-3CDBF23A5DC2}" v="304" dt="2026-09-28T14:39:59.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9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all Matthews" userId="960c99cc-fff9-4c70-b85a-78db0b68efd6" providerId="ADAL" clId="{92E73CA8-10EC-4A47-B09B-420AB1E2DF32}"/>
    <pc:docChg chg="modSld">
      <pc:chgData name="Niall Matthews" userId="960c99cc-fff9-4c70-b85a-78db0b68efd6" providerId="ADAL" clId="{92E73CA8-10EC-4A47-B09B-420AB1E2DF32}" dt="2026-09-29T11:38:34.445" v="5" actId="962"/>
      <pc:docMkLst>
        <pc:docMk/>
      </pc:docMkLst>
      <pc:sldChg chg="modSp mod">
        <pc:chgData name="Niall Matthews" userId="960c99cc-fff9-4c70-b85a-78db0b68efd6" providerId="ADAL" clId="{92E73CA8-10EC-4A47-B09B-420AB1E2DF32}" dt="2026-09-29T11:38:34.445" v="5" actId="962"/>
        <pc:sldMkLst>
          <pc:docMk/>
          <pc:sldMk cId="1972587856" sldId="279"/>
        </pc:sldMkLst>
        <pc:grpChg chg="mod">
          <ac:chgData name="Niall Matthews" userId="960c99cc-fff9-4c70-b85a-78db0b68efd6" providerId="ADAL" clId="{92E73CA8-10EC-4A47-B09B-420AB1E2DF32}" dt="2026-09-29T11:38:34.445" v="5" actId="962"/>
          <ac:grpSpMkLst>
            <pc:docMk/>
            <pc:sldMk cId="1972587856" sldId="279"/>
            <ac:grpSpMk id="27" creationId="{00000000-0000-0000-0000-000000000000}"/>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6BEEA4-CAD9-46EC-A833-C8D87C60D213}" type="datetimeFigureOut">
              <a:rPr lang="en-IE" smtClean="0"/>
              <a:t>29/09/2026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CD260-FA34-4241-B813-CCA4C5F88B0C}" type="slidenum">
              <a:rPr lang="en-IE" smtClean="0"/>
              <a:t>‹#›</a:t>
            </a:fld>
            <a:endParaRPr lang="en-IE"/>
          </a:p>
        </p:txBody>
      </p:sp>
    </p:spTree>
    <p:extLst>
      <p:ext uri="{BB962C8B-B14F-4D97-AF65-F5344CB8AC3E}">
        <p14:creationId xmlns:p14="http://schemas.microsoft.com/office/powerpoint/2010/main" val="46913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cratch.ie/" TargetMode="External"/><Relationship Id="rId7" Type="http://schemas.openxmlformats.org/officeDocument/2006/relationships/hyperlink" Target="https://dublintechweek.co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firstlegoleague.org/" TargetMode="External"/><Relationship Id="rId5" Type="http://schemas.openxmlformats.org/officeDocument/2006/relationships/hyperlink" Target="https://codeweek.eu/" TargetMode="External"/><Relationship Id="rId4" Type="http://schemas.openxmlformats.org/officeDocument/2006/relationships/hyperlink" Target="https://www.hourofcode.com/ie"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ngineersireland.ie/Schools/Engineers-Week"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athsweek.i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spcBef>
                <a:spcPts val="0"/>
              </a:spcBef>
              <a:spcAft>
                <a:spcPts val="0"/>
              </a:spcAft>
              <a:buClrTx/>
              <a:buSzTx/>
              <a:buFont typeface="Arial" panose="05050102010706020507" pitchFamily="18" charset="2"/>
              <a:buChar char="•"/>
              <a:tabLst/>
              <a:defRPr/>
            </a:pPr>
            <a:r>
              <a:rPr lang="en-IE" kern="100">
                <a:solidFill>
                  <a:srgbClr val="000000"/>
                </a:solidFill>
              </a:rPr>
              <a:t>·</a:t>
            </a:r>
            <a:r>
              <a:rPr lang="en-IE" b="0" i="0" kern="100">
                <a:solidFill>
                  <a:srgbClr val="000000"/>
                </a:solidFill>
                <a:effectLst/>
              </a:rPr>
              <a:t>This Log of Evidence</a:t>
            </a:r>
            <a:r>
              <a:rPr lang="en-IE" b="0" i="0" kern="100">
                <a:solidFill>
                  <a:schemeClr val="tx1"/>
                </a:solidFill>
                <a:effectLst/>
              </a:rPr>
              <a:t> </a:t>
            </a:r>
            <a:r>
              <a:rPr lang="en-IE" i="0" kern="100">
                <a:solidFill>
                  <a:srgbClr val="000000"/>
                </a:solidFill>
                <a:effectLst/>
              </a:rPr>
              <a:t>demonstrates that you have completed the work you’ve described in the application form and provides an account of the hands-on, STEM work carried out by learners in your school.</a:t>
            </a:r>
            <a:endParaRPr lang="en-IE" i="0" kern="100">
              <a:effectLst/>
            </a:endParaRPr>
          </a:p>
          <a:p>
            <a:pPr lvl="0">
              <a:buFont typeface="Arial" panose="05050102010706020507" pitchFamily="18" charset="2"/>
              <a:buChar char="•"/>
            </a:pPr>
            <a:r>
              <a:rPr lang="en-IE" kern="100">
                <a:solidFill>
                  <a:srgbClr val="000000"/>
                </a:solidFill>
              </a:rPr>
              <a:t>·</a:t>
            </a:r>
            <a:r>
              <a:rPr lang="en-IE" b="1" i="0" u="sng" kern="100">
                <a:solidFill>
                  <a:srgbClr val="000000"/>
                </a:solidFill>
                <a:effectLst/>
              </a:rPr>
              <a:t>This year, your log of evidence must be presented using the SFI Curious Minds Log of Evidence Template</a:t>
            </a:r>
            <a:r>
              <a:rPr lang="en-IE" b="1" i="0" kern="100">
                <a:solidFill>
                  <a:srgbClr val="000000"/>
                </a:solidFill>
                <a:effectLst/>
              </a:rPr>
              <a:t>. </a:t>
            </a:r>
            <a:r>
              <a:rPr lang="en-IE" i="0" kern="100">
                <a:effectLst/>
              </a:rPr>
              <a:t> </a:t>
            </a:r>
            <a:endParaRPr lang="en-IE"/>
          </a:p>
          <a:p>
            <a:pPr lvl="0">
              <a:buFont typeface="Arial" panose="05050102010706020507" pitchFamily="18" charset="2"/>
              <a:buChar char="•"/>
            </a:pPr>
            <a:r>
              <a:rPr lang="en-IE" kern="100">
                <a:solidFill>
                  <a:srgbClr val="000000"/>
                </a:solidFill>
              </a:rPr>
              <a:t>·</a:t>
            </a:r>
            <a:r>
              <a:rPr lang="en-IE" i="0" kern="100">
                <a:solidFill>
                  <a:srgbClr val="000000"/>
                </a:solidFill>
                <a:effectLst/>
              </a:rPr>
              <a:t>Images or videos providing evidence of each activity should be added to the Log of Evidence Template, labelled</a:t>
            </a:r>
            <a:r>
              <a:rPr lang="en-IE" i="0" kern="100">
                <a:effectLst/>
              </a:rPr>
              <a:t> </a:t>
            </a:r>
            <a:r>
              <a:rPr lang="en-IE" i="0" kern="100">
                <a:solidFill>
                  <a:srgbClr val="000000"/>
                </a:solidFill>
                <a:effectLst/>
              </a:rPr>
              <a:t>and </a:t>
            </a:r>
            <a:r>
              <a:rPr lang="en-IE" b="1" i="0" kern="100">
                <a:solidFill>
                  <a:srgbClr val="000000"/>
                </a:solidFill>
                <a:effectLst/>
              </a:rPr>
              <a:t>uploaded</a:t>
            </a:r>
            <a:r>
              <a:rPr lang="en-IE" i="0" kern="100">
                <a:solidFill>
                  <a:srgbClr val="000000"/>
                </a:solidFill>
                <a:effectLst/>
              </a:rPr>
              <a:t> to the online application platform SESAME in </a:t>
            </a:r>
            <a:r>
              <a:rPr lang="en-IE" b="1" i="0" kern="100">
                <a:solidFill>
                  <a:srgbClr val="000000"/>
                </a:solidFill>
                <a:effectLst/>
              </a:rPr>
              <a:t>PDF or PowerPoint</a:t>
            </a:r>
            <a:r>
              <a:rPr lang="en-IE" i="0" kern="100">
                <a:solidFill>
                  <a:srgbClr val="000000"/>
                </a:solidFill>
                <a:effectLst/>
              </a:rPr>
              <a:t> format. The template slides can be edited in PowerPoint or Google Slides and additional slides may be added. </a:t>
            </a:r>
            <a:endParaRPr lang="en-IE"/>
          </a:p>
          <a:p>
            <a:pPr lvl="0">
              <a:buFont typeface="Arial" panose="05050102010706020507" pitchFamily="18" charset="2"/>
              <a:buChar char="•"/>
            </a:pPr>
            <a:r>
              <a:rPr lang="en-IE" kern="100">
                <a:solidFill>
                  <a:srgbClr val="000000"/>
                </a:solidFill>
              </a:rPr>
              <a:t>·</a:t>
            </a:r>
            <a:r>
              <a:rPr lang="en-IE" i="0" kern="100">
                <a:solidFill>
                  <a:srgbClr val="000000"/>
                </a:solidFill>
                <a:effectLst/>
              </a:rPr>
              <a:t>All evidence should represent the learners’ hands-on STEM work and include clearly labelled photos/ videos/projects/learner’s written accounts (Teacher write-ups and lesson plans are not accepted).</a:t>
            </a:r>
            <a:endParaRPr lang="en-IE"/>
          </a:p>
          <a:p>
            <a:pPr>
              <a:buFont typeface="Arial" panose="05050102010706020507" pitchFamily="18" charset="2"/>
              <a:buChar char="•"/>
            </a:pPr>
            <a:r>
              <a:rPr lang="en-IE" b="1" i="0" kern="100">
                <a:solidFill>
                  <a:srgbClr val="000000"/>
                </a:solidFill>
                <a:effectLst/>
              </a:rPr>
              <a:t>Note: </a:t>
            </a:r>
            <a:r>
              <a:rPr lang="en-IE" i="0" kern="100">
                <a:solidFill>
                  <a:srgbClr val="000000"/>
                </a:solidFill>
                <a:effectLst/>
              </a:rPr>
              <a:t>Please check your application to ensure that all links and files are easily accessible and clearly labelled before submitting. We may return your application if it is not well organised or not clearly labelled.</a:t>
            </a:r>
            <a:endParaRPr lang="en-IE"/>
          </a:p>
          <a:p>
            <a:pPr marL="342900" indent="-342900">
              <a:lnSpc>
                <a:spcPct val="106000"/>
              </a:lnSpc>
              <a:buFont typeface="Symbol" panose="05050102010706020507" pitchFamily="18" charset="2"/>
              <a:buChar char=""/>
            </a:pPr>
            <a:endParaRPr lang="en-IE" sz="1200" i="0" kern="100">
              <a:effectLst/>
              <a:latin typeface="Shoika-Bold"/>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kern="100">
                <a:solidFill>
                  <a:srgbClr val="000000"/>
                </a:solidFill>
                <a:effectLst/>
              </a:rPr>
              <a:t>STEP 1 Science</a:t>
            </a:r>
            <a:endParaRPr lang="en-US"/>
          </a:p>
          <a:p>
            <a:r>
              <a:rPr lang="en-IE" b="0" i="0" kern="100">
                <a:solidFill>
                  <a:srgbClr val="000000"/>
                </a:solidFill>
                <a:effectLst/>
              </a:rPr>
              <a:t>Provide evidence of the learners engaging in science activities in school or online.</a:t>
            </a:r>
            <a:endParaRPr lang="en-IE"/>
          </a:p>
          <a:p>
            <a:r>
              <a:rPr lang="en-IE" b="0" i="0" kern="100">
                <a:solidFill>
                  <a:srgbClr val="000000"/>
                </a:solidFill>
                <a:effectLst/>
              </a:rPr>
              <a:t>One hands-on investigation from </a:t>
            </a:r>
            <a:r>
              <a:rPr lang="en-IE" b="0" i="0" u="sng" kern="100">
                <a:solidFill>
                  <a:srgbClr val="000000"/>
                </a:solidFill>
                <a:effectLst/>
              </a:rPr>
              <a:t>each</a:t>
            </a:r>
            <a:r>
              <a:rPr lang="en-IE" b="0" i="0" kern="100">
                <a:solidFill>
                  <a:srgbClr val="000000"/>
                </a:solidFill>
                <a:effectLst/>
              </a:rPr>
              <a:t> of the following curriculum strands (four in total):</a:t>
            </a:r>
            <a:endParaRPr lang="en-IE"/>
          </a:p>
          <a:p>
            <a:r>
              <a:rPr lang="en-IE" b="0" i="0" kern="100">
                <a:solidFill>
                  <a:srgbClr val="000000"/>
                </a:solidFill>
                <a:effectLst/>
              </a:rPr>
              <a:t>• Living things</a:t>
            </a:r>
            <a:endParaRPr lang="en-IE"/>
          </a:p>
          <a:p>
            <a:r>
              <a:rPr lang="en-IE" b="0" i="0" kern="100">
                <a:solidFill>
                  <a:srgbClr val="000000"/>
                </a:solidFill>
                <a:effectLst/>
              </a:rPr>
              <a:t>• Energy and forces</a:t>
            </a:r>
            <a:endParaRPr lang="en-IE"/>
          </a:p>
          <a:p>
            <a:r>
              <a:rPr lang="en-IE" b="0" i="0" kern="100">
                <a:solidFill>
                  <a:srgbClr val="000000"/>
                </a:solidFill>
                <a:effectLst/>
              </a:rPr>
              <a:t>• Materials</a:t>
            </a:r>
            <a:endParaRPr lang="en-IE"/>
          </a:p>
          <a:p>
            <a:r>
              <a:rPr lang="en-IE" b="0" i="0" kern="100">
                <a:solidFill>
                  <a:srgbClr val="000000"/>
                </a:solidFill>
                <a:effectLst/>
              </a:rPr>
              <a:t>• Environmental awareness and care or Nature of STEM</a:t>
            </a:r>
            <a:endParaRPr lang="en-IE"/>
          </a:p>
          <a:p>
            <a:pPr>
              <a:lnSpc>
                <a:spcPct val="107000"/>
              </a:lnSpc>
              <a:spcAft>
                <a:spcPts val="800"/>
              </a:spcAft>
            </a:pPr>
            <a:endParaRPr lang="en-IE" kern="100">
              <a:latin typeface="Shoika-Bold"/>
              <a:ea typeface="Calibri"/>
            </a:endParaRPr>
          </a:p>
          <a:p>
            <a:endParaRPr lang="en-IE">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kern="1200">
                <a:solidFill>
                  <a:schemeClr val="tx1"/>
                </a:solidFill>
                <a:effectLst/>
                <a:latin typeface="+mn-lt"/>
                <a:ea typeface="+mn-ea"/>
                <a:cs typeface="+mn-cs"/>
              </a:rPr>
              <a:t>For step 2,</a:t>
            </a:r>
            <a:r>
              <a:rPr lang="en-IE" sz="1200" b="0" i="0" kern="1200">
                <a:solidFill>
                  <a:schemeClr val="tx1"/>
                </a:solidFill>
                <a:effectLst/>
                <a:latin typeface="+mn-lt"/>
                <a:ea typeface="+mn-ea"/>
                <a:cs typeface="+mn-cs"/>
              </a:rPr>
              <a:t> we need to see that your learners are using technology in schoolwork, specifically information communications technologies (ICT), coding, robotics. </a:t>
            </a:r>
          </a:p>
          <a:p>
            <a:r>
              <a:rPr lang="en-IE" sz="1200" b="0" i="0" kern="1200">
                <a:solidFill>
                  <a:schemeClr val="tx1"/>
                </a:solidFill>
                <a:effectLst/>
                <a:latin typeface="+mn-lt"/>
                <a:ea typeface="+mn-ea"/>
                <a:cs typeface="+mn-cs"/>
              </a:rPr>
              <a:t>For the </a:t>
            </a:r>
            <a:r>
              <a:rPr lang="en-IE" sz="1200" b="1" i="0" kern="1200">
                <a:solidFill>
                  <a:schemeClr val="tx1"/>
                </a:solidFill>
                <a:effectLst/>
                <a:latin typeface="+mn-lt"/>
                <a:ea typeface="+mn-ea"/>
                <a:cs typeface="+mn-cs"/>
              </a:rPr>
              <a:t>Platinum Award</a:t>
            </a:r>
            <a:r>
              <a:rPr lang="en-IE" sz="1200" b="0" i="0" kern="1200">
                <a:solidFill>
                  <a:schemeClr val="tx1"/>
                </a:solidFill>
                <a:effectLst/>
                <a:latin typeface="+mn-lt"/>
                <a:ea typeface="+mn-ea"/>
                <a:cs typeface="+mn-cs"/>
              </a:rPr>
              <a:t>, schools must show evidence of one or more example of learners using technology in school. </a:t>
            </a:r>
          </a:p>
          <a:p>
            <a:r>
              <a:rPr lang="en-IE" sz="1200" b="0" i="0" kern="1200">
                <a:solidFill>
                  <a:schemeClr val="tx1"/>
                </a:solidFill>
                <a:effectLst/>
                <a:latin typeface="+mn-lt"/>
                <a:ea typeface="+mn-ea"/>
                <a:cs typeface="+mn-cs"/>
              </a:rPr>
              <a:t>Example activities:</a:t>
            </a:r>
          </a:p>
          <a:p>
            <a:pPr lvl="0"/>
            <a:r>
              <a:rPr lang="en-IE" sz="1200" b="0" i="0" kern="1200">
                <a:solidFill>
                  <a:schemeClr val="tx1"/>
                </a:solidFill>
                <a:effectLst/>
                <a:latin typeface="+mn-lt"/>
                <a:ea typeface="+mn-ea"/>
                <a:cs typeface="+mn-cs"/>
              </a:rPr>
              <a:t>Record and analyse data using a medium like a spreadsheet or graph. </a:t>
            </a:r>
          </a:p>
          <a:p>
            <a:pPr lvl="0"/>
            <a:r>
              <a:rPr lang="en-IE" sz="1200" b="0" i="0" kern="1200">
                <a:solidFill>
                  <a:schemeClr val="tx1"/>
                </a:solidFill>
                <a:effectLst/>
                <a:latin typeface="+mn-lt"/>
                <a:ea typeface="+mn-ea"/>
                <a:cs typeface="+mn-cs"/>
              </a:rPr>
              <a:t>Develop a blog, website or video. </a:t>
            </a:r>
          </a:p>
          <a:p>
            <a:pPr lvl="0"/>
            <a:r>
              <a:rPr lang="en-IE" sz="1200" b="0" i="0" kern="1200">
                <a:solidFill>
                  <a:schemeClr val="tx1"/>
                </a:solidFill>
                <a:effectLst/>
                <a:latin typeface="+mn-lt"/>
                <a:ea typeface="+mn-ea"/>
                <a:cs typeface="+mn-cs"/>
              </a:rPr>
              <a:t>Use electronic components to build circuit. </a:t>
            </a:r>
          </a:p>
          <a:p>
            <a:pPr lvl="0"/>
            <a:r>
              <a:rPr lang="en-IE" sz="1200" b="0" i="0" kern="1200">
                <a:solidFill>
                  <a:schemeClr val="tx1"/>
                </a:solidFill>
                <a:effectLst/>
                <a:latin typeface="+mn-lt"/>
                <a:ea typeface="+mn-ea"/>
                <a:cs typeface="+mn-cs"/>
              </a:rPr>
              <a:t>Take part in coding and computer science initiatives. Examples include </a:t>
            </a:r>
            <a:r>
              <a:rPr lang="en-IE" sz="1200" b="0" i="0" u="sng" kern="1200">
                <a:solidFill>
                  <a:schemeClr val="tx1"/>
                </a:solidFill>
                <a:effectLst/>
                <a:latin typeface="+mn-lt"/>
                <a:ea typeface="+mn-ea"/>
                <a:cs typeface="+mn-cs"/>
                <a:hlinkClick r:id="rId3"/>
              </a:rPr>
              <a:t>National Scratch Competition</a:t>
            </a:r>
            <a:r>
              <a:rPr lang="en-IE" sz="1200" b="0" i="0" kern="1200">
                <a:solidFill>
                  <a:schemeClr val="tx1"/>
                </a:solidFill>
                <a:effectLst/>
                <a:latin typeface="+mn-lt"/>
                <a:ea typeface="+mn-ea"/>
                <a:cs typeface="+mn-cs"/>
              </a:rPr>
              <a:t>, </a:t>
            </a:r>
            <a:r>
              <a:rPr lang="en-IE" sz="1200" b="0" i="0" u="sng" kern="1200">
                <a:solidFill>
                  <a:schemeClr val="tx1"/>
                </a:solidFill>
                <a:effectLst/>
                <a:latin typeface="+mn-lt"/>
                <a:ea typeface="+mn-ea"/>
                <a:cs typeface="+mn-cs"/>
                <a:hlinkClick r:id="rId4"/>
              </a:rPr>
              <a:t>Hour of Code</a:t>
            </a:r>
            <a:r>
              <a:rPr lang="en-IE" sz="1200" b="0" i="0" kern="1200">
                <a:solidFill>
                  <a:schemeClr val="tx1"/>
                </a:solidFill>
                <a:effectLst/>
                <a:latin typeface="+mn-lt"/>
                <a:ea typeface="+mn-ea"/>
                <a:cs typeface="+mn-cs"/>
              </a:rPr>
              <a:t> and </a:t>
            </a:r>
            <a:r>
              <a:rPr lang="en-IE" sz="1200" b="0" i="0" u="sng" kern="1200">
                <a:solidFill>
                  <a:schemeClr val="tx1"/>
                </a:solidFill>
                <a:effectLst/>
                <a:latin typeface="+mn-lt"/>
                <a:ea typeface="+mn-ea"/>
                <a:cs typeface="+mn-cs"/>
                <a:hlinkClick r:id="rId5"/>
              </a:rPr>
              <a:t>EU Code Week</a:t>
            </a:r>
            <a:r>
              <a:rPr lang="en-IE" sz="1200" b="0" i="0" kern="1200">
                <a:solidFill>
                  <a:schemeClr val="tx1"/>
                </a:solidFill>
                <a:effectLst/>
                <a:latin typeface="+mn-lt"/>
                <a:ea typeface="+mn-ea"/>
                <a:cs typeface="+mn-cs"/>
              </a:rPr>
              <a:t>. </a:t>
            </a:r>
          </a:p>
          <a:p>
            <a:pPr lvl="0"/>
            <a:r>
              <a:rPr lang="en-IE" sz="1200" b="0" i="0" kern="1200">
                <a:solidFill>
                  <a:schemeClr val="tx1"/>
                </a:solidFill>
                <a:effectLst/>
                <a:latin typeface="+mn-lt"/>
                <a:ea typeface="+mn-ea"/>
                <a:cs typeface="+mn-cs"/>
              </a:rPr>
              <a:t>Explore robotics. Examples include </a:t>
            </a:r>
            <a:r>
              <a:rPr lang="en-IE" sz="1200" b="0" i="0" u="sng" kern="1200">
                <a:solidFill>
                  <a:schemeClr val="tx1"/>
                </a:solidFill>
                <a:effectLst/>
                <a:latin typeface="+mn-lt"/>
                <a:ea typeface="+mn-ea"/>
                <a:cs typeface="+mn-cs"/>
                <a:hlinkClick r:id="rId6"/>
              </a:rPr>
              <a:t>First Lego League</a:t>
            </a:r>
            <a:r>
              <a:rPr lang="en-IE" sz="1200" b="0" i="0" kern="1200">
                <a:solidFill>
                  <a:schemeClr val="tx1"/>
                </a:solidFill>
                <a:effectLst/>
                <a:latin typeface="+mn-lt"/>
                <a:ea typeface="+mn-ea"/>
                <a:cs typeface="+mn-cs"/>
              </a:rPr>
              <a:t>. </a:t>
            </a:r>
          </a:p>
          <a:p>
            <a:pPr lvl="0"/>
            <a:r>
              <a:rPr lang="en-IE" sz="1200" b="0" i="0" kern="1200">
                <a:solidFill>
                  <a:schemeClr val="tx1"/>
                </a:solidFill>
                <a:effectLst/>
                <a:latin typeface="+mn-lt"/>
                <a:ea typeface="+mn-ea"/>
                <a:cs typeface="+mn-cs"/>
              </a:rPr>
              <a:t>Engage pupils in game-based learning through games such as Minecraft. </a:t>
            </a:r>
          </a:p>
          <a:p>
            <a:pPr lvl="0"/>
            <a:r>
              <a:rPr lang="en-IE" sz="1200" b="0" i="0" kern="1200">
                <a:solidFill>
                  <a:schemeClr val="tx1"/>
                </a:solidFill>
                <a:effectLst/>
                <a:latin typeface="+mn-lt"/>
                <a:ea typeface="+mn-ea"/>
                <a:cs typeface="+mn-cs"/>
              </a:rPr>
              <a:t>Use microscopes during investigations. </a:t>
            </a:r>
          </a:p>
          <a:p>
            <a:pPr lvl="0"/>
            <a:r>
              <a:rPr lang="en-IE" sz="1200" b="0" i="0" kern="1200">
                <a:solidFill>
                  <a:schemeClr val="tx1"/>
                </a:solidFill>
                <a:effectLst/>
                <a:latin typeface="+mn-lt"/>
                <a:ea typeface="+mn-ea"/>
                <a:cs typeface="+mn-cs"/>
              </a:rPr>
              <a:t>Participate in </a:t>
            </a:r>
            <a:r>
              <a:rPr lang="en-IE" sz="1200" b="0" i="0" u="sng" kern="1200">
                <a:solidFill>
                  <a:schemeClr val="tx1"/>
                </a:solidFill>
                <a:effectLst/>
                <a:latin typeface="+mn-lt"/>
                <a:ea typeface="+mn-ea"/>
                <a:cs typeface="+mn-cs"/>
                <a:hlinkClick r:id="rId7"/>
              </a:rPr>
              <a:t>Tech Week</a:t>
            </a:r>
            <a:r>
              <a:rPr lang="en-IE" sz="1200" b="0" i="0" kern="1200">
                <a:solidFill>
                  <a:schemeClr val="tx1"/>
                </a:solidFill>
                <a:effectLst/>
                <a:latin typeface="+mn-lt"/>
                <a:ea typeface="+mn-ea"/>
                <a:cs typeface="+mn-cs"/>
              </a:rPr>
              <a:t>. </a:t>
            </a:r>
          </a:p>
          <a:p>
            <a:pPr lvl="0"/>
            <a:r>
              <a:rPr lang="en-IE" sz="1200" b="0" i="0" kern="1200">
                <a:solidFill>
                  <a:schemeClr val="tx1"/>
                </a:solidFill>
                <a:effectLst/>
                <a:latin typeface="+mn-lt"/>
                <a:ea typeface="+mn-ea"/>
                <a:cs typeface="+mn-cs"/>
              </a:rPr>
              <a:t>Explore renewable energy technologies, for example using a solar energy kit </a:t>
            </a:r>
          </a:p>
          <a:p>
            <a:endParaRPr lang="en-IE">
              <a:solidFill>
                <a:srgbClr val="00000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9</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kern="1200">
                <a:solidFill>
                  <a:schemeClr val="tx1"/>
                </a:solidFill>
                <a:effectLst/>
                <a:latin typeface="+mn-lt"/>
                <a:ea typeface="+mn-ea"/>
                <a:cs typeface="+mn-cs"/>
              </a:rPr>
              <a:t>For step 3,</a:t>
            </a:r>
            <a:r>
              <a:rPr lang="en-IE" sz="1200" b="0" i="0" kern="1200">
                <a:solidFill>
                  <a:schemeClr val="tx1"/>
                </a:solidFill>
                <a:effectLst/>
                <a:latin typeface="+mn-lt"/>
                <a:ea typeface="+mn-ea"/>
                <a:cs typeface="+mn-cs"/>
              </a:rPr>
              <a:t> we need to see how your learners investigate engineering in the classroom, your local area and beyond. </a:t>
            </a:r>
          </a:p>
          <a:p>
            <a:r>
              <a:rPr lang="en-IE" sz="1200" b="0" i="0" kern="1200">
                <a:solidFill>
                  <a:schemeClr val="tx1"/>
                </a:solidFill>
                <a:effectLst/>
                <a:latin typeface="+mn-lt"/>
                <a:ea typeface="+mn-ea"/>
                <a:cs typeface="+mn-cs"/>
              </a:rPr>
              <a:t>For the </a:t>
            </a:r>
            <a:r>
              <a:rPr lang="en-IE" sz="1200" b="1" i="0" kern="1200">
                <a:solidFill>
                  <a:schemeClr val="tx1"/>
                </a:solidFill>
                <a:effectLst/>
                <a:latin typeface="+mn-lt"/>
                <a:ea typeface="+mn-ea"/>
                <a:cs typeface="+mn-cs"/>
              </a:rPr>
              <a:t>Platinum Award</a:t>
            </a:r>
            <a:r>
              <a:rPr lang="en-IE" sz="1200" b="0" i="0" kern="1200">
                <a:solidFill>
                  <a:schemeClr val="tx1"/>
                </a:solidFill>
                <a:effectLst/>
                <a:latin typeface="+mn-lt"/>
                <a:ea typeface="+mn-ea"/>
                <a:cs typeface="+mn-cs"/>
              </a:rPr>
              <a:t>, schools must show evidence of one or more example of learners investigating engineering. </a:t>
            </a:r>
          </a:p>
          <a:p>
            <a:r>
              <a:rPr lang="en-IE" sz="1200" b="0" i="0" kern="1200">
                <a:solidFill>
                  <a:schemeClr val="tx1"/>
                </a:solidFill>
                <a:effectLst/>
                <a:latin typeface="+mn-lt"/>
                <a:ea typeface="+mn-ea"/>
                <a:cs typeface="+mn-cs"/>
              </a:rPr>
              <a:t>Examples activities:</a:t>
            </a:r>
          </a:p>
          <a:p>
            <a:pPr lvl="0"/>
            <a:r>
              <a:rPr lang="en-IE" sz="1200" b="0" i="0" kern="1200">
                <a:solidFill>
                  <a:schemeClr val="tx1"/>
                </a:solidFill>
                <a:effectLst/>
                <a:latin typeface="+mn-lt"/>
                <a:ea typeface="+mn-ea"/>
                <a:cs typeface="+mn-cs"/>
              </a:rPr>
              <a:t>Plan, design, make and test a model such as a bridge, boat, rocket, water pump or catapult. </a:t>
            </a:r>
          </a:p>
          <a:p>
            <a:pPr lvl="0"/>
            <a:r>
              <a:rPr lang="en-IE" sz="1200" b="0" i="0" kern="1200">
                <a:solidFill>
                  <a:schemeClr val="tx1"/>
                </a:solidFill>
                <a:effectLst/>
                <a:latin typeface="+mn-lt"/>
                <a:ea typeface="+mn-ea"/>
                <a:cs typeface="+mn-cs"/>
              </a:rPr>
              <a:t>Investigate the engineering of something in your local area, such as a bridge, factory or wind farm. </a:t>
            </a:r>
          </a:p>
          <a:p>
            <a:pPr lvl="0"/>
            <a:r>
              <a:rPr lang="en-IE" sz="1200" b="0" i="0" kern="1200">
                <a:solidFill>
                  <a:schemeClr val="tx1"/>
                </a:solidFill>
                <a:effectLst/>
                <a:latin typeface="+mn-lt"/>
                <a:ea typeface="+mn-ea"/>
                <a:cs typeface="+mn-cs"/>
              </a:rPr>
              <a:t>Investigate and develop an understanding of how everyday items, such as bicycle gears, work. </a:t>
            </a:r>
          </a:p>
          <a:p>
            <a:pPr lvl="0"/>
            <a:r>
              <a:rPr lang="en-IE" sz="1200" b="0" i="0" kern="1200">
                <a:solidFill>
                  <a:schemeClr val="tx1"/>
                </a:solidFill>
                <a:effectLst/>
                <a:latin typeface="+mn-lt"/>
                <a:ea typeface="+mn-ea"/>
                <a:cs typeface="+mn-cs"/>
              </a:rPr>
              <a:t>Organise an event during </a:t>
            </a:r>
            <a:r>
              <a:rPr lang="en-IE" sz="1200" b="0" i="0" u="sng" kern="1200">
                <a:solidFill>
                  <a:schemeClr val="tx1"/>
                </a:solidFill>
                <a:effectLst/>
                <a:latin typeface="+mn-lt"/>
                <a:ea typeface="+mn-ea"/>
                <a:cs typeface="+mn-cs"/>
                <a:hlinkClick r:id="rId3"/>
              </a:rPr>
              <a:t>Engineers Week</a:t>
            </a:r>
            <a:r>
              <a:rPr lang="en-IE" sz="1200" b="0" i="0" kern="1200">
                <a:solidFill>
                  <a:schemeClr val="tx1"/>
                </a:solidFill>
                <a:effectLst/>
                <a:latin typeface="+mn-lt"/>
                <a:ea typeface="+mn-ea"/>
                <a:cs typeface="+mn-cs"/>
              </a:rPr>
              <a:t>. </a:t>
            </a:r>
          </a:p>
          <a:p>
            <a:pPr lvl="0"/>
            <a:r>
              <a:rPr lang="en-IE" sz="1200" b="0" i="0" kern="1200">
                <a:solidFill>
                  <a:schemeClr val="tx1"/>
                </a:solidFill>
                <a:effectLst/>
                <a:latin typeface="+mn-lt"/>
                <a:ea typeface="+mn-ea"/>
                <a:cs typeface="+mn-cs"/>
              </a:rPr>
              <a:t>Use the Engineers Week classroom pack.</a:t>
            </a:r>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3832120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kern="1200">
                <a:solidFill>
                  <a:schemeClr val="tx1"/>
                </a:solidFill>
                <a:effectLst/>
                <a:latin typeface="+mn-lt"/>
                <a:ea typeface="+mn-ea"/>
                <a:cs typeface="+mn-cs"/>
              </a:rPr>
              <a:t>For step 4,</a:t>
            </a:r>
            <a:r>
              <a:rPr lang="en-IE" sz="1200" b="0" i="0" kern="1200">
                <a:solidFill>
                  <a:schemeClr val="tx1"/>
                </a:solidFill>
                <a:effectLst/>
                <a:latin typeface="+mn-lt"/>
                <a:ea typeface="+mn-ea"/>
                <a:cs typeface="+mn-cs"/>
              </a:rPr>
              <a:t> we need to see how your learners apply their maths knowledge and skills in practical ways. </a:t>
            </a:r>
          </a:p>
          <a:p>
            <a:r>
              <a:rPr lang="en-IE" sz="1200" b="0" i="0" kern="1200">
                <a:solidFill>
                  <a:schemeClr val="tx1"/>
                </a:solidFill>
                <a:effectLst/>
                <a:latin typeface="+mn-lt"/>
                <a:ea typeface="+mn-ea"/>
                <a:cs typeface="+mn-cs"/>
              </a:rPr>
              <a:t>For the </a:t>
            </a:r>
            <a:r>
              <a:rPr lang="en-IE" sz="1200" b="1" i="0" kern="1200">
                <a:solidFill>
                  <a:schemeClr val="tx1"/>
                </a:solidFill>
                <a:effectLst/>
                <a:latin typeface="+mn-lt"/>
                <a:ea typeface="+mn-ea"/>
                <a:cs typeface="+mn-cs"/>
              </a:rPr>
              <a:t>Platinum Award,</a:t>
            </a:r>
            <a:r>
              <a:rPr lang="en-IE" sz="1200" b="0" i="0" kern="1200">
                <a:solidFill>
                  <a:schemeClr val="tx1"/>
                </a:solidFill>
                <a:effectLst/>
                <a:latin typeface="+mn-lt"/>
                <a:ea typeface="+mn-ea"/>
                <a:cs typeface="+mn-cs"/>
              </a:rPr>
              <a:t> schools must show evidence of one or more example of learners applying their maths knowledge and skills in practical ways. </a:t>
            </a:r>
          </a:p>
          <a:p>
            <a:r>
              <a:rPr lang="en-IE" sz="1200" b="0" i="0" kern="1200">
                <a:solidFill>
                  <a:schemeClr val="tx1"/>
                </a:solidFill>
                <a:effectLst/>
                <a:latin typeface="+mn-lt"/>
                <a:ea typeface="+mn-ea"/>
                <a:cs typeface="+mn-cs"/>
              </a:rPr>
              <a:t>Examples activities:</a:t>
            </a:r>
          </a:p>
          <a:p>
            <a:pPr lvl="0"/>
            <a:r>
              <a:rPr lang="en-IE" sz="1200" b="0" i="0" kern="1200">
                <a:solidFill>
                  <a:schemeClr val="tx1"/>
                </a:solidFill>
                <a:effectLst/>
                <a:latin typeface="+mn-lt"/>
                <a:ea typeface="+mn-ea"/>
                <a:cs typeface="+mn-cs"/>
              </a:rPr>
              <a:t>Use maths skills as part of Science, Technology and Engineering. </a:t>
            </a:r>
          </a:p>
          <a:p>
            <a:pPr lvl="0"/>
            <a:r>
              <a:rPr lang="en-IE" sz="1200" b="0" i="0" kern="1200">
                <a:solidFill>
                  <a:schemeClr val="tx1"/>
                </a:solidFill>
                <a:effectLst/>
                <a:latin typeface="+mn-lt"/>
                <a:ea typeface="+mn-ea"/>
                <a:cs typeface="+mn-cs"/>
              </a:rPr>
              <a:t>Apply maths skills during activities such as baking or gardening. This might include ordering, measuring and analysing data using maths operations such as ratios, percentages and averages. </a:t>
            </a:r>
          </a:p>
          <a:p>
            <a:pPr lvl="0"/>
            <a:r>
              <a:rPr lang="en-IE" sz="1200" b="0" i="0" kern="1200">
                <a:solidFill>
                  <a:schemeClr val="tx1"/>
                </a:solidFill>
                <a:effectLst/>
                <a:latin typeface="+mn-lt"/>
                <a:ea typeface="+mn-ea"/>
                <a:cs typeface="+mn-cs"/>
              </a:rPr>
              <a:t>Use Maths to record and analyse science investigation results. </a:t>
            </a:r>
          </a:p>
          <a:p>
            <a:pPr lvl="0"/>
            <a:r>
              <a:rPr lang="en-IE" sz="1200" b="0" i="0" kern="1200">
                <a:solidFill>
                  <a:schemeClr val="tx1"/>
                </a:solidFill>
                <a:effectLst/>
                <a:latin typeface="+mn-lt"/>
                <a:ea typeface="+mn-ea"/>
                <a:cs typeface="+mn-cs"/>
              </a:rPr>
              <a:t>Take part in </a:t>
            </a:r>
            <a:r>
              <a:rPr lang="en-IE" sz="1200" b="0" i="0" u="sng" kern="1200">
                <a:solidFill>
                  <a:schemeClr val="tx1"/>
                </a:solidFill>
                <a:effectLst/>
                <a:latin typeface="+mn-lt"/>
                <a:ea typeface="+mn-ea"/>
                <a:cs typeface="+mn-cs"/>
                <a:hlinkClick r:id="rId3"/>
              </a:rPr>
              <a:t>Maths Week</a:t>
            </a:r>
            <a:r>
              <a:rPr lang="en-IE" sz="1200" b="0" i="0" kern="1200">
                <a:solidFill>
                  <a:schemeClr val="tx1"/>
                </a:solidFill>
                <a:effectLst/>
                <a:latin typeface="+mn-lt"/>
                <a:ea typeface="+mn-ea"/>
                <a:cs typeface="+mn-cs"/>
              </a:rPr>
              <a:t>. </a:t>
            </a:r>
          </a:p>
          <a:p>
            <a:pPr lvl="0"/>
            <a:r>
              <a:rPr lang="en-IE" sz="1200" b="0" i="0" kern="1200">
                <a:solidFill>
                  <a:schemeClr val="tx1"/>
                </a:solidFill>
                <a:effectLst/>
                <a:latin typeface="+mn-lt"/>
                <a:ea typeface="+mn-ea"/>
                <a:cs typeface="+mn-cs"/>
              </a:rPr>
              <a:t>Develop a Maths trail around the school. </a:t>
            </a:r>
          </a:p>
          <a:p>
            <a:pPr lvl="0"/>
            <a:r>
              <a:rPr lang="en-IE" sz="1200" b="0" i="0" kern="1200">
                <a:solidFill>
                  <a:schemeClr val="tx1"/>
                </a:solidFill>
                <a:effectLst/>
                <a:latin typeface="+mn-lt"/>
                <a:ea typeface="+mn-ea"/>
                <a:cs typeface="+mn-cs"/>
              </a:rPr>
              <a:t>Use Maths to explore and help solve real-world problems. </a:t>
            </a:r>
          </a:p>
          <a:p>
            <a:pPr>
              <a:lnSpc>
                <a:spcPct val="107000"/>
              </a:lnSpc>
              <a:spcAft>
                <a:spcPts val="800"/>
              </a:spcAft>
            </a:pPr>
            <a:endParaRPr lang="en-IE" kern="10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15</a:t>
            </a:fld>
            <a:endParaRPr lang="en-IE"/>
          </a:p>
        </p:txBody>
      </p:sp>
    </p:spTree>
    <p:extLst>
      <p:ext uri="{BB962C8B-B14F-4D97-AF65-F5344CB8AC3E}">
        <p14:creationId xmlns:p14="http://schemas.microsoft.com/office/powerpoint/2010/main" val="882670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sz="1200" b="0" i="0" kern="100">
              <a:effectLst/>
              <a:latin typeface="Shoika-Bold"/>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18</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AA5E-6D30-CBF7-C641-070AD01E9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6C19A-E8C7-9528-4FDA-4E0F61B97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4FB32F-F666-48AA-3FA8-713C67CF315E}"/>
              </a:ext>
            </a:extLst>
          </p:cNvPr>
          <p:cNvSpPr>
            <a:spLocks noGrp="1"/>
          </p:cNvSpPr>
          <p:nvPr>
            <p:ph type="body" idx="1"/>
          </p:nvPr>
        </p:nvSpPr>
        <p:spPr/>
        <p:txBody>
          <a:bodyPr/>
          <a:lstStyle/>
          <a:p>
            <a:r>
              <a:rPr lang="en-IE" i="1" kern="100"/>
              <a:t>Towards the end of the project period, participating schools are required to gather reflections or feedback from </a:t>
            </a:r>
            <a:r>
              <a:rPr lang="en-IE" b="1" i="1" kern="100"/>
              <a:t>all three</a:t>
            </a:r>
            <a:r>
              <a:rPr lang="en-IE" i="1" kern="100"/>
              <a:t> target groups (learners, teachers </a:t>
            </a:r>
            <a:r>
              <a:rPr lang="en-IE" b="1" i="1" kern="100"/>
              <a:t>and</a:t>
            </a:r>
            <a:r>
              <a:rPr lang="en-IE" i="1" kern="100"/>
              <a:t> parents) about </a:t>
            </a:r>
            <a:r>
              <a:rPr lang="en-IE" b="1" i="1" kern="100"/>
              <a:t>what has changed or improved</a:t>
            </a:r>
            <a:r>
              <a:rPr lang="en-IE" i="1" kern="100"/>
              <a:t> as a result of the work undertaken.  </a:t>
            </a:r>
            <a:endParaRPr lang="en-US"/>
          </a:p>
          <a:p>
            <a:r>
              <a:rPr lang="en-IE" i="1" kern="100"/>
              <a:t>Feedback and reflections can be gathered from learners, teachers and parents using a series of questions in surveys or interviews (written, recorded or filmed), or at open days or STEM showcases in the school. Some schools gather parent’s reflections via email. </a:t>
            </a:r>
            <a:endParaRPr lang="en-IE"/>
          </a:p>
          <a:p>
            <a:pPr>
              <a:lnSpc>
                <a:spcPct val="107000"/>
              </a:lnSpc>
              <a:spcAft>
                <a:spcPts val="800"/>
              </a:spcAft>
            </a:pPr>
            <a:endParaRPr lang="en-IE" kern="100">
              <a:ea typeface="Calibri"/>
              <a:cs typeface="Calibri"/>
            </a:endParaRPr>
          </a:p>
        </p:txBody>
      </p:sp>
      <p:sp>
        <p:nvSpPr>
          <p:cNvPr id="4" name="Slide Number Placeholder 3">
            <a:extLst>
              <a:ext uri="{FF2B5EF4-FFF2-40B4-BE49-F238E27FC236}">
                <a16:creationId xmlns:a16="http://schemas.microsoft.com/office/drawing/2014/main" id="{7C74586D-C5AF-C4D6-518A-992960EA1FB5}"/>
              </a:ext>
            </a:extLst>
          </p:cNvPr>
          <p:cNvSpPr>
            <a:spLocks noGrp="1"/>
          </p:cNvSpPr>
          <p:nvPr>
            <p:ph type="sldNum" sz="quarter" idx="5"/>
          </p:nvPr>
        </p:nvSpPr>
        <p:spPr/>
        <p:txBody>
          <a:bodyPr/>
          <a:lstStyle/>
          <a:p>
            <a:fld id="{71933FC1-6D29-45C1-9225-3AA86DF4D750}" type="slidenum">
              <a:rPr lang="en-IE" smtClean="0"/>
              <a:t>20</a:t>
            </a:fld>
            <a:endParaRPr lang="en-IE"/>
          </a:p>
        </p:txBody>
      </p:sp>
    </p:spTree>
    <p:extLst>
      <p:ext uri="{BB962C8B-B14F-4D97-AF65-F5344CB8AC3E}">
        <p14:creationId xmlns:p14="http://schemas.microsoft.com/office/powerpoint/2010/main" val="14372918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ving Thing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2400" b="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Living Things strand 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3" name="Picture Placeholder 2">
            <a:extLst>
              <a:ext uri="{FF2B5EF4-FFF2-40B4-BE49-F238E27FC236}">
                <a16:creationId xmlns:a16="http://schemas.microsoft.com/office/drawing/2014/main" id="{061CE092-D3BF-717B-B8B8-539AD67EF6D7}"/>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5" name="Media Placeholder 4">
            <a:extLst>
              <a:ext uri="{FF2B5EF4-FFF2-40B4-BE49-F238E27FC236}">
                <a16:creationId xmlns:a16="http://schemas.microsoft.com/office/drawing/2014/main" id="{FF64277C-2A4C-16FB-A9D1-4ADAFCF2689D}"/>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181684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ergy and Force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240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a:t>
            </a:r>
            <a:r>
              <a:rPr lang="en-GB" sz="2800" b="1" i="1" err="1">
                <a:solidFill>
                  <a:srgbClr val="000000"/>
                </a:solidFill>
                <a:latin typeface="Calibri Light" panose="020F0302020204030204"/>
              </a:rPr>
              <a:t>Energstrand</a:t>
            </a:r>
            <a:r>
              <a:rPr lang="en-GB" sz="2800" b="1" i="1">
                <a:solidFill>
                  <a:srgbClr val="000000"/>
                </a:solidFill>
                <a:latin typeface="Calibri Light" panose="020F0302020204030204"/>
              </a:rPr>
              <a:t> 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C205F329-F6CB-7DDC-77D2-B2008C0AF669}"/>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77534FA0-54C8-6EC8-3882-A69B06F41434}"/>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7395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terial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320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Materials strand 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3" name="Picture Placeholder 2">
            <a:extLst>
              <a:ext uri="{FF2B5EF4-FFF2-40B4-BE49-F238E27FC236}">
                <a16:creationId xmlns:a16="http://schemas.microsoft.com/office/drawing/2014/main" id="{6F454AC1-C7EF-8BF5-40D5-599F578FEB68}"/>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2" name="Media Placeholder 4">
            <a:extLst>
              <a:ext uri="{FF2B5EF4-FFF2-40B4-BE49-F238E27FC236}">
                <a16:creationId xmlns:a16="http://schemas.microsoft.com/office/drawing/2014/main" id="{ABA369C1-D635-62CF-FF27-08300304429A}"/>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459684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vironmental A&amp;C or Nature of STEM">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200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a:t>
            </a:r>
            <a:r>
              <a:rPr lang="en-IE" sz="2800" b="1" i="1" u="none" strike="noStrike" spc="0">
                <a:solidFill>
                  <a:srgbClr val="000000"/>
                </a:solidFill>
                <a:effectLst/>
                <a:latin typeface="Calibri Light" panose="020F0302020204030204" pitchFamily="34" charset="0"/>
              </a:rPr>
              <a:t>Environmental Awareness and Care strand or the Nature of STEM strand </a:t>
            </a:r>
            <a:r>
              <a:rPr lang="en-GB" sz="2800" b="1" i="1">
                <a:solidFill>
                  <a:srgbClr val="000000"/>
                </a:solidFill>
                <a:latin typeface="Calibri Light" panose="020F0302020204030204"/>
              </a:rPr>
              <a:t>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1C2D79F7-F039-3C38-C291-6F79BF46202B}"/>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4D30F4A2-61AB-A3FA-0301-C68BB885065D}"/>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862275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cience Activity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(e.g. photos or video) for the first of two science activities that the school participated in. Please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88681736-4E7C-8ED6-09B6-1C5EEA15BE1F}"/>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724CCAE8-F1F3-2EE6-CE10-306927943EAB}"/>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500172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ience Activity 2">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(e.g. photos or video) for the second of two science activities that the school participated in. Please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3AA4A8C-4C80-9592-0E87-7F061733C7FA}"/>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C4865E3C-14F0-4D2F-B7DA-9C91B5A6DBE1}"/>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9252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ep 2: Technology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example of </a:t>
            </a:r>
            <a:r>
              <a:rPr lang="en-GB" sz="2000" b="1" i="1" spc="0">
                <a:solidFill>
                  <a:srgbClr val="000000"/>
                </a:solidFill>
                <a:effectLst/>
                <a:latin typeface="Calibri Light" panose="020F0302020204030204" pitchFamily="34" charset="0"/>
              </a:rPr>
              <a:t>the learners </a:t>
            </a:r>
            <a:r>
              <a:rPr lang="en-GB" sz="2000" b="1" i="1" u="none" strike="noStrike" spc="0">
                <a:solidFill>
                  <a:srgbClr val="000000"/>
                </a:solidFill>
                <a:effectLst/>
                <a:latin typeface="Calibri Light" panose="020F0302020204030204" pitchFamily="34" charset="0"/>
              </a:rPr>
              <a:t>using technology for any subject and label clearly. By technology we are referring to the use of Information Communications Technologies (ICT), coding or robotics.</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69A3AECB-DBFE-C23B-6803-AF40E0F87CFB}"/>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0DB8D8BC-3BF0-FCAF-45E0-211AE4B5579C}"/>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618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ep 2: Technology 2">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example of </a:t>
            </a:r>
            <a:r>
              <a:rPr lang="en-GB" sz="2000" b="1" i="1" spc="0">
                <a:solidFill>
                  <a:srgbClr val="000000"/>
                </a:solidFill>
                <a:effectLst/>
                <a:latin typeface="Calibri Light" panose="020F0302020204030204" pitchFamily="34" charset="0"/>
              </a:rPr>
              <a:t>the learners </a:t>
            </a:r>
            <a:r>
              <a:rPr lang="en-GB" sz="2000" b="1" i="1" u="none" strike="noStrike" spc="0">
                <a:solidFill>
                  <a:srgbClr val="000000"/>
                </a:solidFill>
                <a:effectLst/>
                <a:latin typeface="Calibri Light" panose="020F0302020204030204" pitchFamily="34" charset="0"/>
              </a:rPr>
              <a:t>using technology for any subject and label clearly. By technology we are referring to the use of Information Communications Technologies (ICT), coding or robotics.</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174EE706-2EC0-C2EE-422C-7DF0E9E9E28C}"/>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064F282F-DEC5-AA43-4458-0F710C3D2392}"/>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41444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ep 3: Engineering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example of how the learners investigated engineering in class or in the local area and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C7701511-1C76-2382-E57B-EE436E7A4465}"/>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B50F7DAF-FE99-81D7-B971-38103FF73B14}"/>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061917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ep 3: Engineering 2">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example of how the learners investigated engineering in class or in the local area and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029C5200-5B12-C3D7-3493-7827FCDA5F61}"/>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3E230956-3BA3-7629-C750-3296751EF15A}"/>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128580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ep 4: Maths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example of how the learners have applied their maths knowledge and skills in practical ways and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B4AE73B7-3A60-44EF-E7C6-0F27EBBA323A}"/>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870B7332-0F07-9949-2242-38D215444C4C}"/>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025869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ep 4: Maths 2">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example of how the learners have applied their </a:t>
            </a:r>
            <a:r>
              <a:rPr lang="en-GB" sz="2000" b="1" i="1" u="none" strike="noStrike" spc="0" err="1">
                <a:solidFill>
                  <a:srgbClr val="000000"/>
                </a:solidFill>
                <a:effectLst/>
                <a:latin typeface="Calibri Light" panose="020F0302020204030204" pitchFamily="34" charset="0"/>
              </a:rPr>
              <a:t>mathsknowledge</a:t>
            </a:r>
            <a:r>
              <a:rPr lang="en-GB" sz="2000" b="1" i="1" u="none" strike="noStrike" spc="0">
                <a:solidFill>
                  <a:srgbClr val="000000"/>
                </a:solidFill>
                <a:effectLst/>
                <a:latin typeface="Calibri Light" panose="020F0302020204030204" pitchFamily="34" charset="0"/>
              </a:rPr>
              <a:t> and skills in practical ways and label clearly.</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22686BBC-BDD2-6F27-18C8-A44ECEE550F8}"/>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2F06C0BC-A9ED-A893-80B0-1089A7C154E6}"/>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781547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ep 5: Show and Tell">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one or more example of how the learners have presented and explained their STEM work to others (beyond their own class) and label clearly.</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4CD327D-FA3C-9027-B9C1-21A804288932}"/>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9DB8425E-64B9-B8EF-4AC3-EE871304BFA8}"/>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790709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latinum Reflections - Learner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Add reflections from learners on what has changed/improved​</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4CD327D-FA3C-9027-B9C1-21A804288932}"/>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9DB8425E-64B9-B8EF-4AC3-EE871304BFA8}"/>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665884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latinum Reflections - Teacher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Add reflections from teachers on what has changed/improved​</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4CD327D-FA3C-9027-B9C1-21A804288932}"/>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9DB8425E-64B9-B8EF-4AC3-EE871304BFA8}"/>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156992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latinum Reflections - Teacher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Add reflections from parents on what has changed/improved​</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4CD327D-FA3C-9027-B9C1-21A804288932}"/>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9DB8425E-64B9-B8EF-4AC3-EE871304BFA8}"/>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054101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0E24-5CFF-9F9A-123A-BD2E632D0C3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2D21C0FF-CB4C-FE1B-8F7C-2AFE391CD2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2F980864-1EDA-3825-E851-BEAB7949C89F}"/>
              </a:ext>
            </a:extLst>
          </p:cNvPr>
          <p:cNvSpPr>
            <a:spLocks noGrp="1"/>
          </p:cNvSpPr>
          <p:nvPr>
            <p:ph type="dt" sz="half" idx="10"/>
          </p:nvPr>
        </p:nvSpPr>
        <p:spPr/>
        <p:txBody>
          <a:bodyPr/>
          <a:lstStyle/>
          <a:p>
            <a:fld id="{0D762510-C098-4E55-9456-83D2FD5A72F3}" type="datetimeFigureOut">
              <a:rPr lang="en-IE" smtClean="0"/>
              <a:t>29/09/2026</a:t>
            </a:fld>
            <a:endParaRPr lang="en-IE"/>
          </a:p>
        </p:txBody>
      </p:sp>
      <p:sp>
        <p:nvSpPr>
          <p:cNvPr id="5" name="Footer Placeholder 4">
            <a:extLst>
              <a:ext uri="{FF2B5EF4-FFF2-40B4-BE49-F238E27FC236}">
                <a16:creationId xmlns:a16="http://schemas.microsoft.com/office/drawing/2014/main" id="{80DC6ED3-81E2-430C-B019-2761DEDD576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F558EE0-C723-0DCA-D6A6-BF77E29FEC7C}"/>
              </a:ext>
            </a:extLst>
          </p:cNvPr>
          <p:cNvSpPr>
            <a:spLocks noGrp="1"/>
          </p:cNvSpPr>
          <p:nvPr>
            <p:ph type="sldNum" sz="quarter" idx="12"/>
          </p:nvPr>
        </p:nvSpPr>
        <p:spPr/>
        <p:txBody>
          <a:bodyPr/>
          <a:lstStyle/>
          <a:p>
            <a:fld id="{2D716C0D-A99B-4788-BF78-8C639CB303AE}" type="slidenum">
              <a:rPr lang="en-IE" smtClean="0"/>
              <a:t>‹#›</a:t>
            </a:fld>
            <a:endParaRPr lang="en-IE"/>
          </a:p>
        </p:txBody>
      </p:sp>
    </p:spTree>
    <p:extLst>
      <p:ext uri="{BB962C8B-B14F-4D97-AF65-F5344CB8AC3E}">
        <p14:creationId xmlns:p14="http://schemas.microsoft.com/office/powerpoint/2010/main" val="1812341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29/09/2026</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799840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2E1B1-8E4C-091D-CC67-CBEC59CF93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24E9A7C4-8CDE-8FC2-DDF0-60FF1CAAC1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5A43E51E-1B06-6A61-DEC7-A752F5B6E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762510-C098-4E55-9456-83D2FD5A72F3}" type="datetimeFigureOut">
              <a:rPr lang="en-IE" smtClean="0"/>
              <a:t>29/09/2026</a:t>
            </a:fld>
            <a:endParaRPr lang="en-IE"/>
          </a:p>
        </p:txBody>
      </p:sp>
      <p:sp>
        <p:nvSpPr>
          <p:cNvPr id="5" name="Footer Placeholder 4">
            <a:extLst>
              <a:ext uri="{FF2B5EF4-FFF2-40B4-BE49-F238E27FC236}">
                <a16:creationId xmlns:a16="http://schemas.microsoft.com/office/drawing/2014/main" id="{CE321CE1-440A-4189-39BA-2A264B34A7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5513D7FB-60D2-C067-01F1-D4CB77B5FA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716C0D-A99B-4788-BF78-8C639CB303AE}" type="slidenum">
              <a:rPr lang="en-IE" smtClean="0"/>
              <a:t>‹#›</a:t>
            </a:fld>
            <a:endParaRPr lang="en-IE"/>
          </a:p>
        </p:txBody>
      </p:sp>
    </p:spTree>
    <p:extLst>
      <p:ext uri="{BB962C8B-B14F-4D97-AF65-F5344CB8AC3E}">
        <p14:creationId xmlns:p14="http://schemas.microsoft.com/office/powerpoint/2010/main" val="3708797991"/>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5" r:id="rId15"/>
    <p:sldLayoutId id="2147483666" r:id="rId16"/>
    <p:sldLayoutId id="2147483649" r:id="rId17"/>
    <p:sldLayoutId id="2147483663"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emf"/><Relationship Id="rId5" Type="http://schemas.openxmlformats.org/officeDocument/2006/relationships/image" Target="../media/image4.sv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4.jpeg"/><Relationship Id="rId5" Type="http://schemas.openxmlformats.org/officeDocument/2006/relationships/image" Target="../media/image13.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6.jpeg"/><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8.emf"/><Relationship Id="rId5" Type="http://schemas.openxmlformats.org/officeDocument/2006/relationships/image" Target="../media/image17.jpeg"/><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3.emf"/><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Curious Minds Logo - Curious Minds: Discover STEM">
            <a:extLst>
              <a:ext uri="{FF2B5EF4-FFF2-40B4-BE49-F238E27FC236}">
                <a16:creationId xmlns:a16="http://schemas.microsoft.com/office/drawing/2014/main" id="{18DF8E3E-72EB-2C40-8237-EF7A0500E534}"/>
              </a:ext>
            </a:extLst>
          </p:cNvPr>
          <p:cNvPicPr>
            <a:picLocks noChangeAspect="1"/>
          </p:cNvPicPr>
          <p:nvPr/>
        </p:nvPicPr>
        <p:blipFill>
          <a:blip r:embed="rId3"/>
          <a:stretch>
            <a:fillRect/>
          </a:stretch>
        </p:blipFill>
        <p:spPr>
          <a:xfrm>
            <a:off x="618862" y="373814"/>
            <a:ext cx="4480594" cy="1657206"/>
          </a:xfrm>
          <a:prstGeom prst="rect">
            <a:avLst/>
          </a:prstGeom>
        </p:spPr>
      </p:pic>
      <p:sp>
        <p:nvSpPr>
          <p:cNvPr id="2" name="Title 1">
            <a:extLst>
              <a:ext uri="{FF2B5EF4-FFF2-40B4-BE49-F238E27FC236}">
                <a16:creationId xmlns:a16="http://schemas.microsoft.com/office/drawing/2014/main" id="{1B5EAB6A-F062-E65B-556B-F9A3AFAA6FEB}"/>
              </a:ext>
            </a:extLst>
          </p:cNvPr>
          <p:cNvSpPr>
            <a:spLocks noGrp="1"/>
          </p:cNvSpPr>
          <p:nvPr>
            <p:ph type="title" idx="4294967295"/>
          </p:nvPr>
        </p:nvSpPr>
        <p:spPr>
          <a:xfrm>
            <a:off x="392471" y="1859897"/>
            <a:ext cx="10515600" cy="1325563"/>
          </a:xfrm>
        </p:spPr>
        <p:txBody>
          <a:bodyPr>
            <a:normAutofit/>
          </a:bodyPr>
          <a:lstStyle/>
          <a:p>
            <a:r>
              <a:rPr lang="en-US" sz="4000" b="1">
                <a:solidFill>
                  <a:srgbClr val="2E2552"/>
                </a:solidFill>
                <a:latin typeface="Shoika-Bold"/>
              </a:rPr>
              <a:t>Curious Minds Award 2026/27</a:t>
            </a:r>
            <a:endParaRPr lang="en-IE" sz="4000"/>
          </a:p>
        </p:txBody>
      </p:sp>
      <p:sp>
        <p:nvSpPr>
          <p:cNvPr id="38" name="Rectangle 37">
            <a:extLst>
              <a:ext uri="{FF2B5EF4-FFF2-40B4-BE49-F238E27FC236}">
                <a16:creationId xmlns:a16="http://schemas.microsoft.com/office/drawing/2014/main" id="{7D3AEC1A-BD0F-034E-8A24-41A34F2000C1}"/>
              </a:ext>
              <a:ext uri="{C183D7F6-B498-43B3-948B-1728B52AA6E4}">
                <adec:decorative xmlns:adec="http://schemas.microsoft.com/office/drawing/2017/decorative" val="1"/>
              </a:ext>
            </a:extLst>
          </p:cNvPr>
          <p:cNvSpPr/>
          <p:nvPr/>
        </p:nvSpPr>
        <p:spPr>
          <a:xfrm>
            <a:off x="2692400"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C10423-4CD9-9C4C-90CB-95CC3E2221F6}"/>
              </a:ext>
              <a:ext uri="{C183D7F6-B498-43B3-948B-1728B52AA6E4}">
                <adec:decorative xmlns:adec="http://schemas.microsoft.com/office/drawing/2017/decorative" val="1"/>
              </a:ext>
            </a:extLst>
          </p:cNvPr>
          <p:cNvSpPr/>
          <p:nvPr/>
        </p:nvSpPr>
        <p:spPr>
          <a:xfrm>
            <a:off x="13208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pic>
        <p:nvPicPr>
          <p:cNvPr id="15" name="Picture 15" descr="Photograph showing primary-school children conducting a science experiment in a classroom, wearing protective goggles and handling laboratory glassware. Foreground pupils examine blue liquid in a flask and dark liquid in a beaker, while classmates observe behind them."/>
          <p:cNvPicPr>
            <a:picLocks noChangeAspect="1"/>
          </p:cNvPicPr>
          <p:nvPr/>
        </p:nvPicPr>
        <p:blipFill>
          <a:blip r:embed="rId4"/>
          <a:srcRect l="6972" r="6972"/>
          <a:stretch>
            <a:fillRect/>
          </a:stretch>
        </p:blipFill>
        <p:spPr>
          <a:xfrm>
            <a:off x="7703341" y="3380671"/>
            <a:ext cx="4488659" cy="3477329"/>
          </a:xfrm>
          <a:prstGeom prst="rect">
            <a:avLst/>
          </a:prstGeom>
        </p:spPr>
      </p:pic>
      <p:grpSp>
        <p:nvGrpSpPr>
          <p:cNvPr id="19" name="Group 19">
            <a:extLst>
              <a:ext uri="{C183D7F6-B498-43B3-948B-1728B52AA6E4}">
                <adec:decorative xmlns:adec="http://schemas.microsoft.com/office/drawing/2017/decorative" val="1"/>
              </a:ext>
            </a:extLst>
          </p:cNvPr>
          <p:cNvGrpSpPr/>
          <p:nvPr/>
        </p:nvGrpSpPr>
        <p:grpSpPr>
          <a:xfrm>
            <a:off x="2859159" y="4674641"/>
            <a:ext cx="2016431" cy="1993550"/>
            <a:chOff x="0" y="0"/>
            <a:chExt cx="4032863" cy="3987100"/>
          </a:xfrm>
        </p:grpSpPr>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74783"/>
            <a:stretch>
              <a:fillRect/>
            </a:stretch>
          </p:blipFill>
          <p:spPr>
            <a:xfrm>
              <a:off x="3297145" y="3257698"/>
              <a:ext cx="735718" cy="729402"/>
            </a:xfrm>
            <a:prstGeom prst="rect">
              <a:avLst/>
            </a:prstGeom>
          </p:spPr>
        </p:pic>
      </p:grpSp>
      <p:grpSp>
        <p:nvGrpSpPr>
          <p:cNvPr id="27" name="Group 27">
            <a:extLst>
              <a:ext uri="{C183D7F6-B498-43B3-948B-1728B52AA6E4}">
                <adec:decorative xmlns:adec="http://schemas.microsoft.com/office/drawing/2017/decorative" val="1"/>
              </a:ext>
            </a:extLst>
          </p:cNvPr>
          <p:cNvGrpSpPr/>
          <p:nvPr/>
        </p:nvGrpSpPr>
        <p:grpSpPr>
          <a:xfrm>
            <a:off x="685800" y="2219139"/>
            <a:ext cx="7017541" cy="2054996"/>
            <a:chOff x="0" y="-123825"/>
            <a:chExt cx="13459860" cy="4109991"/>
          </a:xfrm>
        </p:grpSpPr>
        <p:sp>
          <p:nvSpPr>
            <p:cNvPr id="28" name="TextBox 28"/>
            <p:cNvSpPr txBox="1"/>
            <p:nvPr/>
          </p:nvSpPr>
          <p:spPr>
            <a:xfrm>
              <a:off x="0" y="-123825"/>
              <a:ext cx="13459860" cy="1428596"/>
            </a:xfrm>
            <a:prstGeom prst="rect">
              <a:avLst/>
            </a:prstGeom>
          </p:spPr>
          <p:txBody>
            <a:bodyPr lIns="0" tIns="0" rIns="0" bIns="0" rtlCol="0" anchor="t">
              <a:spAutoFit/>
            </a:bodyPr>
            <a:lstStyle/>
            <a:p>
              <a:pPr>
                <a:lnSpc>
                  <a:spcPts val="6299"/>
                </a:lnSpc>
              </a:pPr>
              <a:endParaRPr lang="en-US" sz="3200" b="1">
                <a:solidFill>
                  <a:srgbClr val="2E2552"/>
                </a:solidFill>
                <a:latin typeface="Shoika-Bold" pitchFamily="2" charset="77"/>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000">
                  <a:solidFill>
                    <a:srgbClr val="7766AB"/>
                  </a:solidFill>
                  <a:latin typeface="Shoika-Light" pitchFamily="2" charset="77"/>
                </a:rPr>
                <a:t>Log of Evidence</a:t>
              </a:r>
            </a:p>
            <a:p>
              <a:pPr>
                <a:lnSpc>
                  <a:spcPts val="3640"/>
                </a:lnSpc>
              </a:pPr>
              <a:r>
                <a:rPr lang="en-US" sz="2000" b="1">
                  <a:solidFill>
                    <a:srgbClr val="E06F0E"/>
                  </a:solidFill>
                  <a:latin typeface="Shoika-Bold"/>
                </a:rPr>
                <a:t>Platinum Award</a:t>
              </a:r>
            </a:p>
            <a:p>
              <a:pPr>
                <a:lnSpc>
                  <a:spcPts val="3640"/>
                </a:lnSpc>
              </a:pPr>
              <a:r>
                <a:rPr lang="en-US" sz="2000">
                  <a:solidFill>
                    <a:srgbClr val="2E2552"/>
                  </a:solidFill>
                  <a:latin typeface="Shoika-Thin" pitchFamily="2" charset="77"/>
                </a:rPr>
                <a:t>Add School Name</a:t>
              </a:r>
            </a:p>
          </p:txBody>
        </p:sp>
      </p:grpSp>
      <p:sp>
        <p:nvSpPr>
          <p:cNvPr id="32" name="Rectangle 31">
            <a:extLst>
              <a:ext uri="{FF2B5EF4-FFF2-40B4-BE49-F238E27FC236}">
                <a16:creationId xmlns:a16="http://schemas.microsoft.com/office/drawing/2014/main" id="{38C391F6-CF4B-E44F-804B-1EA6B2248F12}"/>
              </a:ext>
              <a:ext uri="{C183D7F6-B498-43B3-948B-1728B52AA6E4}">
                <adec:decorative xmlns:adec="http://schemas.microsoft.com/office/drawing/2017/decorative" val="1"/>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1BD11AAE-7F3D-374E-8FF4-6EBB27FA4CF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579688" y="1799518"/>
            <a:ext cx="1003300" cy="1199598"/>
          </a:xfrm>
          <a:prstGeom prst="rect">
            <a:avLst/>
          </a:prstGeom>
        </p:spPr>
      </p:pic>
      <p:pic>
        <p:nvPicPr>
          <p:cNvPr id="35" name="Picture 34">
            <a:extLst>
              <a:ext uri="{FF2B5EF4-FFF2-40B4-BE49-F238E27FC236}">
                <a16:creationId xmlns:a16="http://schemas.microsoft.com/office/drawing/2014/main" id="{9C866B6C-3AE8-EE40-9A64-7F517C32C49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65480" y="5159171"/>
            <a:ext cx="1303076" cy="1134159"/>
          </a:xfrm>
          <a:prstGeom prst="rect">
            <a:avLst/>
          </a:prstGeom>
        </p:spPr>
      </p:pic>
      <p:sp>
        <p:nvSpPr>
          <p:cNvPr id="36" name="Oval 35">
            <a:extLst>
              <a:ext uri="{FF2B5EF4-FFF2-40B4-BE49-F238E27FC236}">
                <a16:creationId xmlns:a16="http://schemas.microsoft.com/office/drawing/2014/main" id="{474B1226-9472-9646-ADA1-4ED719DA39C8}"/>
              </a:ext>
              <a:ext uri="{C183D7F6-B498-43B3-948B-1728B52AA6E4}">
                <adec:decorative xmlns:adec="http://schemas.microsoft.com/office/drawing/2017/decorative" val="1"/>
              </a:ext>
            </a:extLst>
          </p:cNvPr>
          <p:cNvSpPr/>
          <p:nvPr/>
        </p:nvSpPr>
        <p:spPr>
          <a:xfrm>
            <a:off x="523240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CAAB8F2-A926-4B4F-82ED-4890B3BE846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650271" y="5003954"/>
            <a:ext cx="1468419" cy="1411941"/>
          </a:xfrm>
          <a:prstGeom prst="rect">
            <a:avLst/>
          </a:prstGeom>
        </p:spPr>
      </p:pic>
    </p:spTree>
    <p:extLst>
      <p:ext uri="{BB962C8B-B14F-4D97-AF65-F5344CB8AC3E}">
        <p14:creationId xmlns:p14="http://schemas.microsoft.com/office/powerpoint/2010/main" val="197258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descr="Image of child  dressed in a cardboard astronaut helmet obsesrving a seedling in a jar. "/>
          <p:cNvGrpSpPr>
            <a:grpSpLocks noChangeAspect="1"/>
          </p:cNvGrpSpPr>
          <p:nvPr/>
        </p:nvGrpSpPr>
        <p:grpSpPr>
          <a:xfrm rot="-1528963">
            <a:off x="2020630" y="1632665"/>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7766AB"/>
            </a:solidFill>
            <a:ln>
              <a:noFill/>
            </a:ln>
          </p:spPr>
          <p:txBody>
            <a:bodyPr/>
            <a:lstStyle/>
            <a:p>
              <a:endParaRPr lang="en-IE"/>
            </a:p>
          </p:txBody>
        </p:sp>
      </p:gr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053608"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1: Science</a:t>
            </a:r>
          </a:p>
        </p:txBody>
      </p:sp>
      <p:pic>
        <p:nvPicPr>
          <p:cNvPr id="15" name="Picture 14">
            <a:extLst>
              <a:ext uri="{FF2B5EF4-FFF2-40B4-BE49-F238E27FC236}">
                <a16:creationId xmlns:a16="http://schemas.microsoft.com/office/drawing/2014/main" id="{0F6B8A10-1D25-EB48-9B6B-44D88281E4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71705" y="5359456"/>
            <a:ext cx="1356360" cy="1356360"/>
          </a:xfrm>
          <a:prstGeom prst="rect">
            <a:avLst/>
          </a:prstGeom>
        </p:spPr>
      </p:pic>
      <p:pic>
        <p:nvPicPr>
          <p:cNvPr id="17" name="Picture 16" descr="Curious Minds Logo - Curious Minds: Discover STEM">
            <a:extLst>
              <a:ext uri="{FF2B5EF4-FFF2-40B4-BE49-F238E27FC236}">
                <a16:creationId xmlns:a16="http://schemas.microsoft.com/office/drawing/2014/main" id="{C93CD2E3-F09C-A948-A452-0248A0D92C82}"/>
              </a:ext>
            </a:extLst>
          </p:cNvPr>
          <p:cNvPicPr>
            <a:picLocks noChangeAspect="1"/>
          </p:cNvPicPr>
          <p:nvPr/>
        </p:nvPicPr>
        <p:blipFill>
          <a:blip r:embed="rId6"/>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85198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31B4089C-543C-8CFE-179A-569AA676E990}"/>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E5402FEA-9AFC-8186-6C83-ABA262EEECBF}"/>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Living Things</a:t>
            </a:r>
          </a:p>
        </p:txBody>
      </p:sp>
      <p:sp>
        <p:nvSpPr>
          <p:cNvPr id="2" name="Text Placeholder 1">
            <a:extLst>
              <a:ext uri="{FF2B5EF4-FFF2-40B4-BE49-F238E27FC236}">
                <a16:creationId xmlns:a16="http://schemas.microsoft.com/office/drawing/2014/main" id="{C6E576AF-DD58-BE1D-FC1D-195E29684B99}"/>
              </a:ext>
            </a:extLst>
          </p:cNvPr>
          <p:cNvSpPr>
            <a:spLocks noGrp="1"/>
          </p:cNvSpPr>
          <p:nvPr>
            <p:ph type="body" sz="quarter" idx="10"/>
          </p:nvPr>
        </p:nvSpPr>
        <p:spPr/>
        <p:txBody>
          <a:bodyPr>
            <a:noAutofit/>
          </a:bodyPr>
          <a:lstStyle/>
          <a:p>
            <a:pPr marL="0" indent="0">
              <a:buNone/>
            </a:pPr>
            <a:endParaRPr lang="en-IE" sz="2000" i="1"/>
          </a:p>
        </p:txBody>
      </p:sp>
      <p:sp>
        <p:nvSpPr>
          <p:cNvPr id="4" name="Picture Placeholder 3">
            <a:extLst>
              <a:ext uri="{FF2B5EF4-FFF2-40B4-BE49-F238E27FC236}">
                <a16:creationId xmlns:a16="http://schemas.microsoft.com/office/drawing/2014/main" id="{3A055FCA-B8AB-9607-2BA3-4B33ABDABC48}"/>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1B27947F-7031-6406-BA19-909E3DAD97F1}"/>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5C9F044B-2D86-59E1-84C3-7AFD22B3B314}"/>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42015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AA18C924-9626-9315-EE9B-416B1D8E49DD}"/>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0AB113B8-65DD-E533-B1B4-88033688942C}"/>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Energy and Forces</a:t>
            </a:r>
          </a:p>
        </p:txBody>
      </p:sp>
      <p:sp>
        <p:nvSpPr>
          <p:cNvPr id="2" name="Text Placeholder 1">
            <a:extLst>
              <a:ext uri="{FF2B5EF4-FFF2-40B4-BE49-F238E27FC236}">
                <a16:creationId xmlns:a16="http://schemas.microsoft.com/office/drawing/2014/main" id="{7EF817F5-AED1-5381-8C86-D8CDE0462B2B}"/>
              </a:ext>
            </a:extLst>
          </p:cNvPr>
          <p:cNvSpPr>
            <a:spLocks noGrp="1"/>
          </p:cNvSpPr>
          <p:nvPr>
            <p:ph type="body" sz="quarter" idx="10"/>
          </p:nvPr>
        </p:nvSpPr>
        <p:spPr/>
        <p:txBody>
          <a:bodyPr>
            <a:noAutofit/>
          </a:bodyPr>
          <a:lstStyle/>
          <a:p>
            <a:pPr marL="0" indent="0">
              <a:buNone/>
            </a:pPr>
            <a:endParaRPr lang="en-IE" sz="2000" i="1"/>
          </a:p>
        </p:txBody>
      </p:sp>
      <p:sp>
        <p:nvSpPr>
          <p:cNvPr id="4" name="Picture Placeholder 3">
            <a:extLst>
              <a:ext uri="{FF2B5EF4-FFF2-40B4-BE49-F238E27FC236}">
                <a16:creationId xmlns:a16="http://schemas.microsoft.com/office/drawing/2014/main" id="{FB4C4551-FB1C-5A31-2CA4-78F233DEF820}"/>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ACEC348D-0E5A-28EA-BE1A-21F80C379614}"/>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56115014-C430-9AF5-CB65-9C8DA74B33E9}"/>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4285532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121DE284-9C6B-28FE-10C5-9B9BB2CE1D15}"/>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DBEA9A54-4100-209D-CBEB-D34939AAD698}"/>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Materials</a:t>
            </a:r>
          </a:p>
        </p:txBody>
      </p:sp>
      <p:sp>
        <p:nvSpPr>
          <p:cNvPr id="2" name="Text Placeholder 1">
            <a:extLst>
              <a:ext uri="{FF2B5EF4-FFF2-40B4-BE49-F238E27FC236}">
                <a16:creationId xmlns:a16="http://schemas.microsoft.com/office/drawing/2014/main" id="{64256DF4-4205-616F-1716-0E4CA64484DC}"/>
              </a:ext>
            </a:extLst>
          </p:cNvPr>
          <p:cNvSpPr>
            <a:spLocks noGrp="1"/>
          </p:cNvSpPr>
          <p:nvPr>
            <p:ph type="body" sz="quarter" idx="10"/>
          </p:nvPr>
        </p:nvSpPr>
        <p:spPr/>
        <p:txBody>
          <a:bodyPr>
            <a:noAutofit/>
          </a:bodyPr>
          <a:lstStyle/>
          <a:p>
            <a:pPr marL="0" indent="0">
              <a:buNone/>
            </a:pPr>
            <a:endParaRPr lang="en-IE" sz="2000" i="1"/>
          </a:p>
        </p:txBody>
      </p:sp>
      <p:sp>
        <p:nvSpPr>
          <p:cNvPr id="4" name="Picture Placeholder 3">
            <a:extLst>
              <a:ext uri="{FF2B5EF4-FFF2-40B4-BE49-F238E27FC236}">
                <a16:creationId xmlns:a16="http://schemas.microsoft.com/office/drawing/2014/main" id="{9753DBC3-AA76-47D8-A045-8450E1C1C7E6}"/>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4488138C-2B6B-1DBD-FF1D-989956AF9E75}"/>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6AF011A8-6F70-6519-1044-D3D28F0913B4}"/>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4005181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B815F801-BA1B-AE5B-45D8-10DAF35EC8BF}"/>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715A3CAC-D249-39AA-E580-D809483D81AF}"/>
              </a:ext>
            </a:extLst>
          </p:cNvPr>
          <p:cNvSpPr txBox="1">
            <a:spLocks noGrp="1"/>
          </p:cNvSpPr>
          <p:nvPr>
            <p:ph type="title" idx="4294967295"/>
          </p:nvPr>
        </p:nvSpPr>
        <p:spPr>
          <a:xfrm>
            <a:off x="2574098" y="519624"/>
            <a:ext cx="6678193" cy="9251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ts val="2376"/>
              </a:lnSpc>
              <a:spcBef>
                <a:spcPts val="0"/>
              </a:spcBef>
              <a:spcAft>
                <a:spcPts val="0"/>
              </a:spcAft>
              <a:buClrTx/>
              <a:buSzTx/>
              <a:buFontTx/>
              <a:buNone/>
              <a:tabLst/>
              <a:defRPr/>
            </a:pPr>
            <a:r>
              <a:rPr kumimoji="0" lang="en-US" sz="2400" b="0" i="0" u="none" strike="noStrike" kern="1200" cap="none" spc="0" normalizeH="0" baseline="0" noProof="0">
                <a:ln>
                  <a:noFill/>
                </a:ln>
                <a:solidFill>
                  <a:srgbClr val="7766AB"/>
                </a:solidFill>
                <a:effectLst/>
                <a:uLnTx/>
                <a:uFillTx/>
                <a:latin typeface="Shoika-Light"/>
                <a:ea typeface="+mn-ea"/>
                <a:cs typeface="+mn-cs"/>
              </a:rPr>
              <a:t>Environmental Awareness and Care </a:t>
            </a:r>
            <a:r>
              <a:rPr kumimoji="0" lang="en-US" sz="2400" b="0" i="0" u="none" strike="noStrike" kern="1200" cap="none" spc="0" normalizeH="0" baseline="0" noProof="0">
                <a:ln>
                  <a:noFill/>
                </a:ln>
                <a:solidFill>
                  <a:srgbClr val="000000"/>
                </a:solidFill>
                <a:effectLst/>
                <a:uLnTx/>
                <a:uFillTx/>
                <a:latin typeface="Shoika-Light"/>
                <a:ea typeface="+mn-ea"/>
                <a:cs typeface="+mn-cs"/>
              </a:rPr>
              <a:t>​</a:t>
            </a:r>
            <a:endPar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ctr" defTabSz="914400" rtl="0" eaLnBrk="1" fontAlgn="base" latinLnBrk="0" hangingPunct="1">
              <a:lnSpc>
                <a:spcPts val="2376"/>
              </a:lnSpc>
              <a:spcBef>
                <a:spcPts val="0"/>
              </a:spcBef>
              <a:spcAft>
                <a:spcPts val="0"/>
              </a:spcAft>
              <a:buClrTx/>
              <a:buSzTx/>
              <a:buFontTx/>
              <a:buNone/>
              <a:tabLst/>
              <a:defRPr/>
            </a:pPr>
            <a:r>
              <a:rPr kumimoji="0" lang="en-US" sz="1800" b="1" i="0" u="none" strike="noStrike" kern="1200" cap="none" spc="0" normalizeH="0" baseline="0" noProof="0">
                <a:ln>
                  <a:noFill/>
                </a:ln>
                <a:solidFill>
                  <a:srgbClr val="7766AB"/>
                </a:solidFill>
                <a:effectLst/>
                <a:uLnTx/>
                <a:uFillTx/>
                <a:latin typeface="Shoika-Light"/>
                <a:ea typeface="+mn-ea"/>
                <a:cs typeface="+mn-cs"/>
              </a:rPr>
              <a:t>OR</a:t>
            </a:r>
            <a:r>
              <a:rPr kumimoji="0" lang="en-US" sz="1800" b="0" i="0" u="none" strike="noStrike" kern="1200" cap="none" spc="0" normalizeH="0" baseline="0" noProof="0">
                <a:ln>
                  <a:noFill/>
                </a:ln>
                <a:solidFill>
                  <a:srgbClr val="000000"/>
                </a:solidFill>
                <a:effectLst/>
                <a:uLnTx/>
                <a:uFillTx/>
                <a:latin typeface="Shoika-Light"/>
                <a:ea typeface="+mn-ea"/>
                <a:cs typeface="+mn-cs"/>
              </a:rPr>
              <a:t>​</a:t>
            </a:r>
            <a:endPar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ctr" defTabSz="914400" rtl="0" eaLnBrk="1" fontAlgn="base" latinLnBrk="0" hangingPunct="1">
              <a:lnSpc>
                <a:spcPts val="2376"/>
              </a:lnSpc>
              <a:spcBef>
                <a:spcPts val="0"/>
              </a:spcBef>
              <a:spcAft>
                <a:spcPts val="0"/>
              </a:spcAft>
              <a:buClrTx/>
              <a:buSzTx/>
              <a:buFontTx/>
              <a:buNone/>
              <a:tabLst/>
              <a:defRPr/>
            </a:pPr>
            <a:r>
              <a:rPr kumimoji="0" lang="en-US" sz="2400" b="0" i="0" u="none" strike="noStrike" kern="1200" cap="none" spc="0" normalizeH="0" baseline="0" noProof="0">
                <a:ln>
                  <a:noFill/>
                </a:ln>
                <a:solidFill>
                  <a:srgbClr val="7766AB"/>
                </a:solidFill>
                <a:effectLst/>
                <a:uLnTx/>
                <a:uFillTx/>
                <a:latin typeface="Shoika-Light"/>
                <a:ea typeface="+mn-ea"/>
                <a:cs typeface="+mn-cs"/>
              </a:rPr>
              <a:t>Nature of STEM</a:t>
            </a:r>
            <a:r>
              <a:rPr kumimoji="0" lang="en-US" sz="2400" b="0" i="0" u="none" strike="noStrike" kern="1200" cap="none" spc="0" normalizeH="0" baseline="0" noProof="0">
                <a:ln>
                  <a:noFill/>
                </a:ln>
                <a:solidFill>
                  <a:srgbClr val="000000"/>
                </a:solidFill>
                <a:effectLst/>
                <a:uLnTx/>
                <a:uFillTx/>
                <a:latin typeface="Shoika-Light"/>
                <a:ea typeface="+mn-ea"/>
                <a:cs typeface="+mn-cs"/>
              </a:rPr>
              <a:t>​</a:t>
            </a:r>
            <a:endPar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p:txBody>
      </p:sp>
      <p:sp>
        <p:nvSpPr>
          <p:cNvPr id="2" name="Text Placeholder 1">
            <a:extLst>
              <a:ext uri="{FF2B5EF4-FFF2-40B4-BE49-F238E27FC236}">
                <a16:creationId xmlns:a16="http://schemas.microsoft.com/office/drawing/2014/main" id="{5241275C-3E7F-B2E1-1BB5-43952877945E}"/>
              </a:ext>
            </a:extLst>
          </p:cNvPr>
          <p:cNvSpPr>
            <a:spLocks noGrp="1"/>
          </p:cNvSpPr>
          <p:nvPr>
            <p:ph type="body" sz="quarter" idx="10"/>
          </p:nvPr>
        </p:nvSpPr>
        <p:spPr/>
        <p:txBody>
          <a:bodyPr>
            <a:noAutofit/>
          </a:bodyPr>
          <a:lstStyle/>
          <a:p>
            <a:pPr marL="0" indent="0">
              <a:buNone/>
            </a:pPr>
            <a:endParaRPr lang="en-IE" i="1"/>
          </a:p>
        </p:txBody>
      </p:sp>
      <p:sp>
        <p:nvSpPr>
          <p:cNvPr id="4" name="Picture Placeholder 3">
            <a:extLst>
              <a:ext uri="{FF2B5EF4-FFF2-40B4-BE49-F238E27FC236}">
                <a16:creationId xmlns:a16="http://schemas.microsoft.com/office/drawing/2014/main" id="{5FAA510C-7263-35F7-7553-09AC7EA13CDC}"/>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AD304D96-862E-2DB4-22BD-579DBE8C2B58}"/>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A6E5F086-AE9D-A0DA-F3BF-D3856A25968D}"/>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2036318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CA0220DB-94A0-2D1C-F719-DB1DEC9623BC}"/>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A85B6263-4279-AA32-4D95-A7E9247029ED}"/>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Science Activity 1</a:t>
            </a:r>
          </a:p>
        </p:txBody>
      </p:sp>
      <p:sp>
        <p:nvSpPr>
          <p:cNvPr id="2" name="Text Placeholder 1">
            <a:extLst>
              <a:ext uri="{FF2B5EF4-FFF2-40B4-BE49-F238E27FC236}">
                <a16:creationId xmlns:a16="http://schemas.microsoft.com/office/drawing/2014/main" id="{DB552B0E-4420-BB28-FFB9-AEF4C68E1A5C}"/>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494E4A81-4E0D-FB24-363C-70FC0426A0D7}"/>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6C30E412-E0A4-6DA0-0523-3C9EE0AC66B2}"/>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AD90EA5B-CC70-D4AD-3BF6-116D6E727D75}"/>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77016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E83A43A5-95F4-106B-594A-F41730993BA1}"/>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7ED58D64-58C2-A59D-3EF0-9EFC93CA3A2A}"/>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Science Activity 2</a:t>
            </a:r>
          </a:p>
        </p:txBody>
      </p:sp>
      <p:sp>
        <p:nvSpPr>
          <p:cNvPr id="2" name="Text Placeholder 1">
            <a:extLst>
              <a:ext uri="{FF2B5EF4-FFF2-40B4-BE49-F238E27FC236}">
                <a16:creationId xmlns:a16="http://schemas.microsoft.com/office/drawing/2014/main" id="{CE0A0B1D-0A8A-6CC3-9739-061D20F44008}"/>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7F3E31B6-CA8F-E0FB-CF6D-582D5E57EB82}"/>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0C63B625-054D-F8FA-4B5A-DA8977D40E94}"/>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7FDC7E3A-1C06-795B-2968-FEE0EEE58DB1}"/>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1374461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2: Technology</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6933" y="5376036"/>
            <a:ext cx="1339779" cy="1339779"/>
          </a:xfrm>
          <a:prstGeom prst="rect">
            <a:avLst/>
          </a:prstGeom>
        </p:spPr>
      </p:pic>
      <p:pic>
        <p:nvPicPr>
          <p:cNvPr id="36" name="Picture 35" descr="Photograph shows two schoolgirls collaborating on a small educational robot during a classroom activity. Robot features blue spherical wheels, exposed wiring and electronic components, while a teacher and classroom desks appear in background.&#10;">
            <a:extLst>
              <a:ext uri="{FF2B5EF4-FFF2-40B4-BE49-F238E27FC236}">
                <a16:creationId xmlns:a16="http://schemas.microsoft.com/office/drawing/2014/main" id="{186B4C32-35D2-1D4C-8D3D-B05449D0676F}"/>
              </a:ext>
            </a:extLst>
          </p:cNvPr>
          <p:cNvPicPr>
            <a:picLocks noChangeAspect="1"/>
          </p:cNvPicPr>
          <p:nvPr/>
        </p:nvPicPr>
        <p:blipFill>
          <a:blip r:embed="rId6">
            <a:extLst>
              <a:ext uri="{28A0092B-C50C-407E-A947-70E740481C1C}">
                <a14:useLocalDpi xmlns:a14="http://schemas.microsoft.com/office/drawing/2010/main" val="0"/>
              </a:ext>
            </a:extLst>
          </a:blip>
          <a:srcRect l="12128" t="848" r="22195" b="694"/>
          <a:stretch>
            <a:fillRect/>
          </a:stretch>
        </p:blipFill>
        <p:spPr>
          <a:xfrm>
            <a:off x="3293036" y="1431899"/>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spTree>
    <p:extLst>
      <p:ext uri="{BB962C8B-B14F-4D97-AF65-F5344CB8AC3E}">
        <p14:creationId xmlns:p14="http://schemas.microsoft.com/office/powerpoint/2010/main" val="530802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467113D4-BC69-8004-6571-9B3D4E5DE1AB}"/>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2: </a:t>
            </a:r>
            <a:r>
              <a:rPr lang="en-US" sz="3200" b="1" i="0" u="none" strike="noStrike">
                <a:solidFill>
                  <a:srgbClr val="2E2552"/>
                </a:solidFill>
                <a:effectLst/>
                <a:latin typeface="Shoika-Bold"/>
              </a:rPr>
              <a:t>Technology</a:t>
            </a:r>
            <a:endParaRPr lang="en-US" sz="3200" b="1">
              <a:solidFill>
                <a:srgbClr val="2E2552"/>
              </a:solidFill>
              <a:latin typeface="Shoika-Bold" pitchFamily="2" charset="77"/>
            </a:endParaRPr>
          </a:p>
        </p:txBody>
      </p:sp>
      <p:sp>
        <p:nvSpPr>
          <p:cNvPr id="9" name="TextBox 4">
            <a:extLst>
              <a:ext uri="{FF2B5EF4-FFF2-40B4-BE49-F238E27FC236}">
                <a16:creationId xmlns:a16="http://schemas.microsoft.com/office/drawing/2014/main" id="{61BD2B65-2AE1-1337-85C2-5AF805CEC6C5}"/>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First Activity</a:t>
            </a:r>
          </a:p>
        </p:txBody>
      </p:sp>
      <p:sp>
        <p:nvSpPr>
          <p:cNvPr id="2" name="Text Placeholder 1">
            <a:extLst>
              <a:ext uri="{FF2B5EF4-FFF2-40B4-BE49-F238E27FC236}">
                <a16:creationId xmlns:a16="http://schemas.microsoft.com/office/drawing/2014/main" id="{B11778D3-2834-C1A6-C278-09D9742D415C}"/>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228FFDFA-40B3-5ED7-7C50-7D8C7B4DDF89}"/>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29C5D962-D103-9054-D20F-9541133B9941}"/>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5C71E1B2-8770-BB36-A427-B28E7940B8CD}"/>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3407873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17B1253E-AF66-D507-FCFA-E827FDAB8942}"/>
              </a:ext>
            </a:extLst>
          </p:cNvPr>
          <p:cNvSpPr txBox="1"/>
          <p:nvPr/>
        </p:nvSpPr>
        <p:spPr>
          <a:xfrm>
            <a:off x="18672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Platinum Award</a:t>
            </a:r>
          </a:p>
          <a:p>
            <a:pPr algn="just">
              <a:lnSpc>
                <a:spcPts val="5554"/>
              </a:lnSpc>
            </a:pPr>
            <a:r>
              <a:rPr lang="en-US" sz="3200" b="1">
                <a:solidFill>
                  <a:srgbClr val="2E2552"/>
                </a:solidFill>
                <a:latin typeface="Shoika-Bold" pitchFamily="2" charset="77"/>
              </a:rPr>
              <a:t>Step 2: </a:t>
            </a:r>
            <a:r>
              <a:rPr lang="en-US" sz="3200" b="1" i="0" u="none" strike="noStrike">
                <a:solidFill>
                  <a:srgbClr val="2E2552"/>
                </a:solidFill>
                <a:effectLst/>
                <a:latin typeface="Shoika-Bold"/>
              </a:rPr>
              <a:t>Technology</a:t>
            </a:r>
            <a:endParaRPr lang="en-US" sz="3200" b="1">
              <a:solidFill>
                <a:srgbClr val="2E2552"/>
              </a:solidFill>
              <a:latin typeface="Shoika-Bold" pitchFamily="2" charset="77"/>
            </a:endParaRPr>
          </a:p>
        </p:txBody>
      </p:sp>
      <p:sp>
        <p:nvSpPr>
          <p:cNvPr id="9" name="TextBox 4">
            <a:extLst>
              <a:ext uri="{FF2B5EF4-FFF2-40B4-BE49-F238E27FC236}">
                <a16:creationId xmlns:a16="http://schemas.microsoft.com/office/drawing/2014/main" id="{A168383B-8BA6-D767-71FE-08581FA66EA6}"/>
              </a:ext>
            </a:extLst>
          </p:cNvPr>
          <p:cNvSpPr txBox="1">
            <a:spLocks noGrp="1"/>
          </p:cNvSpPr>
          <p:nvPr>
            <p:ph type="title" idx="4294967295"/>
          </p:nvPr>
        </p:nvSpPr>
        <p:spPr>
          <a:xfrm>
            <a:off x="365307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Second Activity</a:t>
            </a:r>
          </a:p>
        </p:txBody>
      </p:sp>
      <p:sp>
        <p:nvSpPr>
          <p:cNvPr id="2" name="Text Placeholder 1">
            <a:extLst>
              <a:ext uri="{FF2B5EF4-FFF2-40B4-BE49-F238E27FC236}">
                <a16:creationId xmlns:a16="http://schemas.microsoft.com/office/drawing/2014/main" id="{3BFB9C8F-9FFB-54B0-44C6-13F7A638E929}"/>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9D3139DF-5A9E-00E9-D011-447D90595364}"/>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5FA96440-370A-8B70-3BDC-AEEB6A88AE22}"/>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2EDE90EF-7CB3-3EF1-3F8E-02CD23A25073}"/>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2389670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3: Engineering</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99180" y="5376037"/>
            <a:ext cx="2546321" cy="941790"/>
          </a:xfrm>
          <a:prstGeom prst="rect">
            <a:avLst/>
          </a:prstGeom>
        </p:spPr>
      </p:pic>
      <p:pic>
        <p:nvPicPr>
          <p:cNvPr id="2" name="Picture 1">
            <a:extLst>
              <a:ext uri="{FF2B5EF4-FFF2-40B4-BE49-F238E27FC236}">
                <a16:creationId xmlns:a16="http://schemas.microsoft.com/office/drawing/2014/main" id="{158A3F59-BF3A-3E4E-99E2-CF1611582FB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573" y="5049129"/>
            <a:ext cx="1427285" cy="1268698"/>
          </a:xfrm>
          <a:prstGeom prst="rect">
            <a:avLst/>
          </a:prstGeom>
        </p:spPr>
      </p:pic>
      <p:pic>
        <p:nvPicPr>
          <p:cNvPr id="4" name="Picture 3" descr="Photograph shows two children collaborating on a hands-on robotics and craft project at a table, with one child in red assembling a small wheeled model and another in yellow examining components. Scattered wires, circuit pieces, coloured shapes, tools and instruction sheets highlight creative STEM learning and teamwork.">
            <a:extLst>
              <a:ext uri="{FF2B5EF4-FFF2-40B4-BE49-F238E27FC236}">
                <a16:creationId xmlns:a16="http://schemas.microsoft.com/office/drawing/2014/main" id="{67C907FA-7BB8-1346-B56A-3E56344815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5893" y="1794982"/>
            <a:ext cx="6784268" cy="4522845"/>
          </a:xfrm>
          <a:prstGeom prst="rect">
            <a:avLst/>
          </a:prstGeom>
          <a:ln w="19050">
            <a:solidFill>
              <a:schemeClr val="bg1"/>
            </a:solidFill>
          </a:ln>
        </p:spPr>
      </p:pic>
    </p:spTree>
    <p:extLst>
      <p:ext uri="{BB962C8B-B14F-4D97-AF65-F5344CB8AC3E}">
        <p14:creationId xmlns:p14="http://schemas.microsoft.com/office/powerpoint/2010/main" val="1461854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CEE12B25-C70E-8E4C-9C7C-4E7A43257353}"/>
              </a:ext>
            </a:extLst>
          </p:cNvPr>
          <p:cNvSpPr txBox="1">
            <a:spLocks noGrp="1"/>
          </p:cNvSpPr>
          <p:nvPr>
            <p:ph type="title" idx="4294967295"/>
          </p:nvPr>
        </p:nvSpPr>
        <p:spPr>
          <a:xfrm>
            <a:off x="160840" y="118912"/>
            <a:ext cx="857538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3: </a:t>
            </a:r>
            <a:r>
              <a:rPr kumimoji="0" lang="en-US" sz="3200" b="1" i="0" u="none" strike="noStrike" kern="1200" cap="none" spc="0" normalizeH="0" baseline="0" noProof="0">
                <a:ln>
                  <a:noFill/>
                </a:ln>
                <a:solidFill>
                  <a:srgbClr val="2E2552"/>
                </a:solidFill>
                <a:effectLst/>
                <a:uLnTx/>
                <a:uFillTx/>
                <a:latin typeface="Shoika-Bold"/>
                <a:ea typeface="+mn-ea"/>
                <a:cs typeface="+mn-cs"/>
              </a:rPr>
              <a:t>Engineering          </a:t>
            </a:r>
            <a:r>
              <a:rPr kumimoji="0" lang="en-US" sz="3200" b="0" i="0" u="none" strike="noStrike" kern="1200" cap="none" spc="0" normalizeH="0" baseline="0" noProof="0">
                <a:ln>
                  <a:noFill/>
                </a:ln>
                <a:solidFill>
                  <a:srgbClr val="7766AB"/>
                </a:solidFill>
                <a:effectLst/>
                <a:uLnTx/>
                <a:uFillTx/>
                <a:latin typeface="Shoika-Light" pitchFamily="2" charset="77"/>
                <a:ea typeface="+mn-ea"/>
                <a:cs typeface="+mn-cs"/>
              </a:rPr>
              <a:t>First Activity</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8B3A5528-0A45-9F6A-0500-13059A9B2F63}"/>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FABA3E3A-BCA1-B20D-01FA-737393B3165F}"/>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49CBC217-AC9C-21A2-91B4-342188173F0D}"/>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9AEB8141-4B35-ECB5-B182-5993E5EDA6AE}"/>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1685215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1CA0BF9E-F148-A766-FC91-962CD8A7446E}"/>
              </a:ext>
            </a:extLst>
          </p:cNvPr>
          <p:cNvSpPr txBox="1">
            <a:spLocks noGrp="1"/>
          </p:cNvSpPr>
          <p:nvPr>
            <p:ph type="title" idx="4294967295"/>
          </p:nvPr>
        </p:nvSpPr>
        <p:spPr>
          <a:xfrm>
            <a:off x="160840" y="118912"/>
            <a:ext cx="809347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3: </a:t>
            </a:r>
            <a:r>
              <a:rPr kumimoji="0" lang="en-US" sz="3200" b="1" i="0" u="none" strike="noStrike" kern="1200" cap="none" spc="0" normalizeH="0" baseline="0" noProof="0">
                <a:ln>
                  <a:noFill/>
                </a:ln>
                <a:solidFill>
                  <a:srgbClr val="2E2552"/>
                </a:solidFill>
                <a:effectLst/>
                <a:uLnTx/>
                <a:uFillTx/>
                <a:latin typeface="Shoika-Bold"/>
                <a:ea typeface="+mn-ea"/>
                <a:cs typeface="+mn-cs"/>
              </a:rPr>
              <a:t>Engineering         </a:t>
            </a:r>
            <a:r>
              <a:rPr kumimoji="0" lang="en-US" sz="3200" b="0" i="0" u="none" strike="noStrike" kern="1200" cap="none" spc="0" normalizeH="0" baseline="0" noProof="0">
                <a:ln>
                  <a:noFill/>
                </a:ln>
                <a:solidFill>
                  <a:srgbClr val="7766AB"/>
                </a:solidFill>
                <a:effectLst/>
                <a:uLnTx/>
                <a:uFillTx/>
                <a:latin typeface="Shoika-Light" pitchFamily="2" charset="77"/>
                <a:ea typeface="+mn-ea"/>
                <a:cs typeface="+mn-cs"/>
              </a:rPr>
              <a:t>Second Activity</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518BB46C-46F4-DB47-31FA-A404E2FB7C5E}"/>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D085E228-37FC-9107-5690-5C4DA8E552E9}"/>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5AF20E5B-B0B3-22CB-7FE4-9E38AAEF2341}"/>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A0DBDE48-3DBE-D6A2-89C9-FD5C70C7E466}"/>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45020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280904"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2E2552"/>
                </a:solidFill>
                <a:effectLst/>
                <a:uLnTx/>
                <a:uFillTx/>
                <a:latin typeface="Shoika-Bold"/>
                <a:ea typeface="+mn-ea"/>
                <a:cs typeface="+mn-cs"/>
              </a:rPr>
              <a:t>Step 4: </a:t>
            </a:r>
            <a:r>
              <a:rPr kumimoji="0" lang="en-US" sz="4800" b="1" i="0" u="none" strike="noStrike" kern="1200" cap="none" spc="0" normalizeH="0" baseline="0" noProof="0" err="1">
                <a:ln>
                  <a:noFill/>
                </a:ln>
                <a:solidFill>
                  <a:srgbClr val="2E2552"/>
                </a:solidFill>
                <a:effectLst/>
                <a:uLnTx/>
                <a:uFillTx/>
                <a:latin typeface="Shoika-Bold"/>
                <a:ea typeface="+mn-ea"/>
                <a:cs typeface="+mn-cs"/>
              </a:rPr>
              <a:t>Maths</a:t>
            </a:r>
            <a:endParaRPr kumimoji="0" lang="en-US" sz="4800" b="1" i="0" u="none" strike="noStrike" kern="1200" cap="none" spc="0" normalizeH="0" baseline="0" noProof="0">
              <a:ln>
                <a:noFill/>
              </a:ln>
              <a:solidFill>
                <a:srgbClr val="2E2552"/>
              </a:solidFill>
              <a:effectLst/>
              <a:uLnTx/>
              <a:uFillTx/>
              <a:latin typeface="Shoika-Bold" pitchFamily="2" charset="77"/>
              <a:ea typeface="+mn-ea"/>
              <a:cs typeface="+mn-cs"/>
            </a:endParaRP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99180" y="5376037"/>
            <a:ext cx="2546321" cy="941790"/>
          </a:xfrm>
          <a:prstGeom prst="rect">
            <a:avLst/>
          </a:prstGeom>
        </p:spPr>
      </p:pic>
      <p:pic>
        <p:nvPicPr>
          <p:cNvPr id="31" name="Picture 30" descr="Photograph showing an interactive classroom lesson, with pupils raising hands while teachers lead discussion. Children wear red tops, desks hold books, and colourful educational posters and displays cover classroom walls.">
            <a:extLst>
              <a:ext uri="{FF2B5EF4-FFF2-40B4-BE49-F238E27FC236}">
                <a16:creationId xmlns:a16="http://schemas.microsoft.com/office/drawing/2014/main" id="{7E38549C-5C6A-AA4A-BF61-64C04481C84C}"/>
              </a:ext>
            </a:extLst>
          </p:cNvPr>
          <p:cNvPicPr>
            <a:picLocks noChangeAspect="1"/>
          </p:cNvPicPr>
          <p:nvPr/>
        </p:nvPicPr>
        <p:blipFill>
          <a:blip r:embed="rId5">
            <a:extLst>
              <a:ext uri="{28A0092B-C50C-407E-A947-70E740481C1C}">
                <a14:useLocalDpi xmlns:a14="http://schemas.microsoft.com/office/drawing/2010/main" val="0"/>
              </a:ext>
            </a:extLst>
          </a:blip>
          <a:srcRect l="16608" r="16608"/>
          <a:stretch/>
        </p:blipFill>
        <p:spPr>
          <a:xfrm>
            <a:off x="3326779" y="1065077"/>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pic>
        <p:nvPicPr>
          <p:cNvPr id="32" name="Picture 31">
            <a:extLst>
              <a:ext uri="{FF2B5EF4-FFF2-40B4-BE49-F238E27FC236}">
                <a16:creationId xmlns:a16="http://schemas.microsoft.com/office/drawing/2014/main" id="{E7C0B56E-2ED9-A042-9625-A2286137E23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9219" y="5376037"/>
            <a:ext cx="1239723" cy="1213895"/>
          </a:xfrm>
          <a:prstGeom prst="rect">
            <a:avLst/>
          </a:prstGeom>
        </p:spPr>
      </p:pic>
    </p:spTree>
    <p:extLst>
      <p:ext uri="{BB962C8B-B14F-4D97-AF65-F5344CB8AC3E}">
        <p14:creationId xmlns:p14="http://schemas.microsoft.com/office/powerpoint/2010/main" val="293900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9B06E5B5-ABBD-0F59-6351-19FD849ECC6E}"/>
              </a:ext>
            </a:extLst>
          </p:cNvPr>
          <p:cNvSpPr txBox="1">
            <a:spLocks noGrp="1"/>
          </p:cNvSpPr>
          <p:nvPr>
            <p:ph type="title" idx="4294967295"/>
          </p:nvPr>
        </p:nvSpPr>
        <p:spPr>
          <a:xfrm>
            <a:off x="160840" y="118912"/>
            <a:ext cx="6684803"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4: </a:t>
            </a:r>
            <a:r>
              <a:rPr kumimoji="0" lang="en-US" sz="3200" b="1" i="0" u="none" strike="noStrike" kern="1200" cap="none" spc="0" normalizeH="0" baseline="0" noProof="0" err="1">
                <a:ln>
                  <a:noFill/>
                </a:ln>
                <a:solidFill>
                  <a:srgbClr val="2E2552"/>
                </a:solidFill>
                <a:effectLst/>
                <a:uLnTx/>
                <a:uFillTx/>
                <a:latin typeface="Shoika-Bold"/>
                <a:ea typeface="+mn-ea"/>
                <a:cs typeface="+mn-cs"/>
              </a:rPr>
              <a:t>Maths</a:t>
            </a:r>
            <a:r>
              <a:rPr kumimoji="0" lang="en-US" sz="3200" b="1" i="0" u="none" strike="noStrike" kern="1200" cap="none" spc="0" normalizeH="0" baseline="0" noProof="0">
                <a:ln>
                  <a:noFill/>
                </a:ln>
                <a:solidFill>
                  <a:srgbClr val="2E2552"/>
                </a:solidFill>
                <a:effectLst/>
                <a:uLnTx/>
                <a:uFillTx/>
                <a:latin typeface="Shoika-Bold"/>
                <a:ea typeface="+mn-ea"/>
                <a:cs typeface="+mn-cs"/>
              </a:rPr>
              <a:t>               </a:t>
            </a:r>
            <a:r>
              <a:rPr kumimoji="0" lang="en-US" sz="3200" b="0" i="0" u="none" strike="noStrike" kern="1200" cap="none" spc="0" normalizeH="0" baseline="0" noProof="0">
                <a:ln>
                  <a:noFill/>
                </a:ln>
                <a:solidFill>
                  <a:srgbClr val="7766AB"/>
                </a:solidFill>
                <a:effectLst/>
                <a:uLnTx/>
                <a:uFillTx/>
                <a:latin typeface="Shoika-Light" pitchFamily="2" charset="77"/>
                <a:ea typeface="+mn-ea"/>
                <a:cs typeface="+mn-cs"/>
              </a:rPr>
              <a:t>First Activity</a:t>
            </a:r>
            <a:r>
              <a:rPr kumimoji="0" lang="en-US" sz="3200" b="1" i="0" u="none" strike="noStrike" kern="1200" cap="none" spc="0" normalizeH="0" baseline="0" noProof="0">
                <a:ln>
                  <a:noFill/>
                </a:ln>
                <a:solidFill>
                  <a:srgbClr val="2E2552"/>
                </a:solidFill>
                <a:effectLst/>
                <a:uLnTx/>
                <a:uFillTx/>
                <a:latin typeface="Shoika-Bold"/>
                <a:ea typeface="+mn-ea"/>
                <a:cs typeface="+mn-cs"/>
              </a:rPr>
              <a:t> </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C6332EC3-54DA-4B0D-6D17-5A7A8392601E}"/>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7D0A3098-16C1-F6A5-3182-828C18B340DD}"/>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E3141577-D5C0-DBE0-18B9-7D809E84AB37}"/>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5910C3B2-9098-0FE8-4203-5B11166D4539}"/>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1433475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4A0B4EAE-94C6-D178-2142-0497BFA70AA1}"/>
              </a:ext>
            </a:extLst>
          </p:cNvPr>
          <p:cNvSpPr txBox="1">
            <a:spLocks noGrp="1"/>
          </p:cNvSpPr>
          <p:nvPr>
            <p:ph type="title" idx="4294967295"/>
          </p:nvPr>
        </p:nvSpPr>
        <p:spPr>
          <a:xfrm>
            <a:off x="160840" y="118912"/>
            <a:ext cx="7512706"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4: </a:t>
            </a:r>
            <a:r>
              <a:rPr kumimoji="0" lang="en-US" sz="3200" b="1" i="0" u="none" strike="noStrike" kern="1200" cap="none" spc="0" normalizeH="0" baseline="0" noProof="0" err="1">
                <a:ln>
                  <a:noFill/>
                </a:ln>
                <a:solidFill>
                  <a:srgbClr val="2E2552"/>
                </a:solidFill>
                <a:effectLst/>
                <a:uLnTx/>
                <a:uFillTx/>
                <a:latin typeface="Shoika-Bold"/>
                <a:ea typeface="+mn-ea"/>
                <a:cs typeface="+mn-cs"/>
              </a:rPr>
              <a:t>Maths</a:t>
            </a:r>
            <a:r>
              <a:rPr kumimoji="0" lang="en-US" sz="3200" b="1" i="0" u="none" strike="noStrike" kern="1200" cap="none" spc="0" normalizeH="0" baseline="0" noProof="0">
                <a:ln>
                  <a:noFill/>
                </a:ln>
                <a:solidFill>
                  <a:srgbClr val="2E2552"/>
                </a:solidFill>
                <a:effectLst/>
                <a:uLnTx/>
                <a:uFillTx/>
                <a:latin typeface="Shoika-Bold"/>
                <a:ea typeface="+mn-ea"/>
                <a:cs typeface="+mn-cs"/>
              </a:rPr>
              <a:t>              </a:t>
            </a:r>
            <a:r>
              <a:rPr kumimoji="0" lang="en-US" sz="3200" b="0" i="0" u="none" strike="noStrike" kern="1200" cap="none" spc="0" normalizeH="0" baseline="0" noProof="0">
                <a:ln>
                  <a:noFill/>
                </a:ln>
                <a:solidFill>
                  <a:srgbClr val="7766AB"/>
                </a:solidFill>
                <a:effectLst/>
                <a:uLnTx/>
                <a:uFillTx/>
                <a:latin typeface="Shoika-Light" pitchFamily="2" charset="77"/>
                <a:ea typeface="+mn-ea"/>
                <a:cs typeface="+mn-cs"/>
              </a:rPr>
              <a:t>Second Activity</a:t>
            </a:r>
            <a:r>
              <a:rPr kumimoji="0" lang="en-US" sz="3200" b="1" i="0" u="none" strike="noStrike" kern="1200" cap="none" spc="0" normalizeH="0" baseline="0" noProof="0">
                <a:ln>
                  <a:noFill/>
                </a:ln>
                <a:solidFill>
                  <a:srgbClr val="2E2552"/>
                </a:solidFill>
                <a:effectLst/>
                <a:uLnTx/>
                <a:uFillTx/>
                <a:latin typeface="Shoika-Bold"/>
                <a:ea typeface="+mn-ea"/>
                <a:cs typeface="+mn-cs"/>
              </a:rPr>
              <a:t>       </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A6B7728F-1D23-12E6-72EC-9C3C80B555B2}"/>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FD2A8BBB-ED7F-7125-158A-A9ABAC11EAE8}"/>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F6ECEFD1-F15C-85F0-FDF7-172CE287DB4C}"/>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9572B468-9C65-4AA1-2DA9-785A4B78D940}"/>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4110675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a:ea typeface="+mn-ea"/>
                <a:cs typeface="+mn-cs"/>
              </a:rPr>
              <a:t>Step 5: Show and Tell</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6933" y="5376036"/>
            <a:ext cx="1339779" cy="1339779"/>
          </a:xfrm>
          <a:prstGeom prst="rect">
            <a:avLst/>
          </a:prstGeom>
        </p:spPr>
      </p:pic>
      <p:pic>
        <p:nvPicPr>
          <p:cNvPr id="3" name="Picture 2" descr="Photograph showing a classroom presentation activity titled “Step 5: Show and Tell”. A child stands at front holding an object while classmates watch, framed by colourful classroom displays.&#10;">
            <a:extLst>
              <a:ext uri="{FF2B5EF4-FFF2-40B4-BE49-F238E27FC236}">
                <a16:creationId xmlns:a16="http://schemas.microsoft.com/office/drawing/2014/main" id="{C5090D0C-1142-AC18-6257-4E28BA43E229}"/>
              </a:ext>
            </a:extLst>
          </p:cNvPr>
          <p:cNvPicPr>
            <a:picLocks noChangeAspect="1"/>
          </p:cNvPicPr>
          <p:nvPr/>
        </p:nvPicPr>
        <p:blipFill>
          <a:blip r:embed="rId6">
            <a:extLst>
              <a:ext uri="{28A0092B-C50C-407E-A947-70E740481C1C}">
                <a14:useLocalDpi xmlns:a14="http://schemas.microsoft.com/office/drawing/2010/main" val="0"/>
              </a:ext>
            </a:extLst>
          </a:blip>
          <a:srcRect l="24478" t="22868" r="23783" b="13459"/>
          <a:stretch>
            <a:fillRect/>
          </a:stretch>
        </p:blipFill>
        <p:spPr>
          <a:xfrm>
            <a:off x="2761657" y="1567190"/>
            <a:ext cx="6307214" cy="4366151"/>
          </a:xfrm>
          <a:prstGeom prst="rect">
            <a:avLst/>
          </a:prstGeom>
        </p:spPr>
      </p:pic>
    </p:spTree>
    <p:extLst>
      <p:ext uri="{BB962C8B-B14F-4D97-AF65-F5344CB8AC3E}">
        <p14:creationId xmlns:p14="http://schemas.microsoft.com/office/powerpoint/2010/main" val="126153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DDC34B2C-A3A0-3675-0063-5E7CFB422606}"/>
              </a:ext>
            </a:extLst>
          </p:cNvPr>
          <p:cNvSpPr txBox="1">
            <a:spLocks noGrp="1"/>
          </p:cNvSpPr>
          <p:nvPr>
            <p:ph type="title" idx="4294967295"/>
          </p:nvPr>
        </p:nvSpPr>
        <p:spPr>
          <a:xfrm>
            <a:off x="160840" y="118912"/>
            <a:ext cx="707920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5: </a:t>
            </a:r>
            <a:r>
              <a:rPr kumimoji="0" lang="en-US" sz="3200" b="1" i="0" u="none" strike="noStrike" kern="1200" cap="none" spc="0" normalizeH="0" baseline="0" noProof="0">
                <a:ln>
                  <a:noFill/>
                </a:ln>
                <a:solidFill>
                  <a:srgbClr val="2E2552"/>
                </a:solidFill>
                <a:effectLst/>
                <a:uLnTx/>
                <a:uFillTx/>
                <a:latin typeface="Shoika-Bold"/>
                <a:ea typeface="+mn-ea"/>
                <a:cs typeface="+mn-cs"/>
              </a:rPr>
              <a:t>STEM Show and Tell</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FE5C3223-BA6F-6DDF-7B78-47CEE940C9D4}"/>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4A3EA4AE-F65E-C196-FF67-555F261F6F14}"/>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96CECF60-4FA3-8F13-34A8-9612BA01F8BC}"/>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2A0221AC-EC93-B7E0-CE0A-7F31C08B7B8F}"/>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3673094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5E788-55C4-8930-1309-A77D00FFD7E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C0C5E94-C11C-2DEA-53AA-440238355598}"/>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a:extLst>
              <a:ext uri="{FF2B5EF4-FFF2-40B4-BE49-F238E27FC236}">
                <a16:creationId xmlns:a16="http://schemas.microsoft.com/office/drawing/2014/main" id="{D9ECD8EF-9A3A-9156-6F86-FBCFF072EB94}"/>
              </a:ext>
            </a:extLst>
          </p:cNvPr>
          <p:cNvSpPr txBox="1">
            <a:spLocks noGrp="1"/>
          </p:cNvSpPr>
          <p:nvPr>
            <p:ph type="title" idx="4294967295"/>
          </p:nvPr>
        </p:nvSpPr>
        <p:spPr>
          <a:xfrm>
            <a:off x="422388" y="258604"/>
            <a:ext cx="9003408"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a:ea typeface="+mn-ea"/>
                <a:cs typeface="+mn-cs"/>
              </a:rPr>
              <a:t>Platinum Award Reflections</a:t>
            </a:r>
            <a:endParaRPr kumimoji="0" lang="en-US" sz="4800" b="1" i="0" u="none" strike="noStrike" kern="1200" cap="none" spc="0" normalizeH="0" baseline="0" noProof="0">
              <a:ln>
                <a:noFill/>
              </a:ln>
              <a:solidFill>
                <a:srgbClr val="FFFFFF"/>
              </a:solidFill>
              <a:effectLst/>
              <a:uLnTx/>
              <a:uFillTx/>
              <a:latin typeface="Shoika-Bold" pitchFamily="2" charset="77"/>
              <a:ea typeface="+mn-ea"/>
              <a:cs typeface="+mn-cs"/>
            </a:endParaRPr>
          </a:p>
        </p:txBody>
      </p:sp>
      <p:pic>
        <p:nvPicPr>
          <p:cNvPr id="3" name="Picture 2" descr="A couple of children smiling in front of a chalkboard&#10;">
            <a:extLst>
              <a:ext uri="{FF2B5EF4-FFF2-40B4-BE49-F238E27FC236}">
                <a16:creationId xmlns:a16="http://schemas.microsoft.com/office/drawing/2014/main" id="{D7D5F297-17BA-6E49-56F8-5C2F1F2CF6C6}"/>
              </a:ext>
            </a:extLst>
          </p:cNvPr>
          <p:cNvPicPr>
            <a:picLocks noChangeAspect="1"/>
          </p:cNvPicPr>
          <p:nvPr/>
        </p:nvPicPr>
        <p:blipFill>
          <a:blip r:embed="rId3"/>
          <a:stretch>
            <a:fillRect/>
          </a:stretch>
        </p:blipFill>
        <p:spPr>
          <a:xfrm>
            <a:off x="1562300" y="1063923"/>
            <a:ext cx="8161628" cy="5707813"/>
          </a:xfrm>
          <a:prstGeom prst="rect">
            <a:avLst/>
          </a:prstGeom>
        </p:spPr>
      </p:pic>
      <p:grpSp>
        <p:nvGrpSpPr>
          <p:cNvPr id="5" name="Group 5">
            <a:extLst>
              <a:ext uri="{FF2B5EF4-FFF2-40B4-BE49-F238E27FC236}">
                <a16:creationId xmlns:a16="http://schemas.microsoft.com/office/drawing/2014/main" id="{F907E3BE-DD72-5CBB-6E60-ECC33DCF4844}"/>
              </a:ex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a:extLst>
                <a:ext uri="{FF2B5EF4-FFF2-40B4-BE49-F238E27FC236}">
                  <a16:creationId xmlns:a16="http://schemas.microsoft.com/office/drawing/2014/main" id="{77B2AA61-7902-3038-2B11-E0A1D13FADBF}"/>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a:extLst>
                <a:ext uri="{FF2B5EF4-FFF2-40B4-BE49-F238E27FC236}">
                  <a16:creationId xmlns:a16="http://schemas.microsoft.com/office/drawing/2014/main" id="{32D5154B-84F9-575A-B91A-B5AD62B8CFC9}"/>
                </a:ext>
              </a:extLst>
            </p:cNvPr>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FF2B5EF4-FFF2-40B4-BE49-F238E27FC236}">
                <a16:creationId xmlns:a16="http://schemas.microsoft.com/office/drawing/2014/main" id="{A32042FD-B99B-7C49-FD39-CE1AE469BE06}"/>
              </a:ex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a:extLst>
                <a:ext uri="{FF2B5EF4-FFF2-40B4-BE49-F238E27FC236}">
                  <a16:creationId xmlns:a16="http://schemas.microsoft.com/office/drawing/2014/main" id="{2B5EAF1B-6EBB-68D8-381E-9654D7722D2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a:extLst>
                <a:ext uri="{FF2B5EF4-FFF2-40B4-BE49-F238E27FC236}">
                  <a16:creationId xmlns:a16="http://schemas.microsoft.com/office/drawing/2014/main" id="{F4F37C07-74C6-C23E-85A5-59FB446F635C}"/>
                </a:ext>
              </a:extLst>
            </p:cNvPr>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7" name="Picture 16" descr="Curious Minds logo">
            <a:extLst>
              <a:ext uri="{FF2B5EF4-FFF2-40B4-BE49-F238E27FC236}">
                <a16:creationId xmlns:a16="http://schemas.microsoft.com/office/drawing/2014/main" id="{9FFAD920-24E4-AC4A-DC72-557814C0E6E5}"/>
              </a:ext>
            </a:extLst>
          </p:cNvPr>
          <p:cNvPicPr>
            <a:picLocks noChangeAspect="1"/>
          </p:cNvPicPr>
          <p:nvPr/>
        </p:nvPicPr>
        <p:blipFill>
          <a:blip r:embed="rId4"/>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457103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a:extLst>
              <a:ext uri="{FF2B5EF4-FFF2-40B4-BE49-F238E27FC236}">
                <a16:creationId xmlns:a16="http://schemas.microsoft.com/office/drawing/2014/main" id="{58DE3362-0B89-27A9-B218-99A97A1EC6D9}"/>
              </a:ext>
            </a:extLst>
          </p:cNvPr>
          <p:cNvSpPr txBox="1">
            <a:spLocks noGrp="1"/>
          </p:cNvSpPr>
          <p:nvPr>
            <p:ph type="title" idx="4294967295"/>
          </p:nvPr>
        </p:nvSpPr>
        <p:spPr>
          <a:xfrm>
            <a:off x="160840" y="118912"/>
            <a:ext cx="707920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Reflections - Learners​</a:t>
            </a:r>
          </a:p>
        </p:txBody>
      </p:sp>
      <p:sp>
        <p:nvSpPr>
          <p:cNvPr id="2" name="Text Placeholder 1">
            <a:extLst>
              <a:ext uri="{FF2B5EF4-FFF2-40B4-BE49-F238E27FC236}">
                <a16:creationId xmlns:a16="http://schemas.microsoft.com/office/drawing/2014/main" id="{974167DF-1786-8457-C903-1C77FECFCC2B}"/>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FD039058-A5CE-8767-72F6-76B15C3769AB}"/>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ACF460E7-2197-9DF4-2821-B0DB95F564AF}"/>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47C8993B-B9EC-0374-CB34-AE4A4CF14AA0}"/>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4153541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0EB90AF4-5DFB-A600-F6C4-6371F0C8CA31}"/>
              </a:ext>
            </a:extLst>
          </p:cNvPr>
          <p:cNvSpPr txBox="1">
            <a:spLocks noGrp="1"/>
          </p:cNvSpPr>
          <p:nvPr>
            <p:ph type="title" idx="4294967295"/>
          </p:nvPr>
        </p:nvSpPr>
        <p:spPr>
          <a:xfrm>
            <a:off x="160840" y="118912"/>
            <a:ext cx="707920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Reflections - Teachers​</a:t>
            </a:r>
          </a:p>
        </p:txBody>
      </p:sp>
      <p:sp>
        <p:nvSpPr>
          <p:cNvPr id="2" name="Text Placeholder 1">
            <a:extLst>
              <a:ext uri="{FF2B5EF4-FFF2-40B4-BE49-F238E27FC236}">
                <a16:creationId xmlns:a16="http://schemas.microsoft.com/office/drawing/2014/main" id="{4CCE83AD-D033-5BEA-1642-6771DF0D5B69}"/>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B37B168C-A5F8-2E70-F461-22F9798633B2}"/>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569258FF-C6B6-1F92-6511-1B488B625827}"/>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82850918-1A18-7E77-52BA-5BB0CFCA157C}"/>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3755790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09200DF-5E4E-1FB7-E550-6F33BE87E477}"/>
              </a:ext>
            </a:extLst>
          </p:cNvPr>
          <p:cNvSpPr txBox="1">
            <a:spLocks noGrp="1"/>
          </p:cNvSpPr>
          <p:nvPr>
            <p:ph type="title" idx="4294967295"/>
          </p:nvPr>
        </p:nvSpPr>
        <p:spPr>
          <a:xfrm>
            <a:off x="160840" y="118912"/>
            <a:ext cx="707920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Platinum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Reflections - Parents​</a:t>
            </a:r>
          </a:p>
        </p:txBody>
      </p:sp>
      <p:sp>
        <p:nvSpPr>
          <p:cNvPr id="2" name="Text Placeholder 1">
            <a:extLst>
              <a:ext uri="{FF2B5EF4-FFF2-40B4-BE49-F238E27FC236}">
                <a16:creationId xmlns:a16="http://schemas.microsoft.com/office/drawing/2014/main" id="{B0A72037-BBF9-2C97-6DC0-FF4B3AB9CFA6}"/>
              </a:ext>
            </a:extLst>
          </p:cNvPr>
          <p:cNvSpPr>
            <a:spLocks noGrp="1"/>
          </p:cNvSpPr>
          <p:nvPr>
            <p:ph type="body" sz="quarter" idx="10"/>
          </p:nvPr>
        </p:nvSpPr>
        <p:spPr/>
        <p:txBody>
          <a:bodyPr>
            <a:noAutofit/>
          </a:bodyPr>
          <a:lstStyle/>
          <a:p>
            <a:endParaRPr lang="en-IE" i="1"/>
          </a:p>
        </p:txBody>
      </p:sp>
      <p:sp>
        <p:nvSpPr>
          <p:cNvPr id="4" name="Picture Placeholder 3">
            <a:extLst>
              <a:ext uri="{FF2B5EF4-FFF2-40B4-BE49-F238E27FC236}">
                <a16:creationId xmlns:a16="http://schemas.microsoft.com/office/drawing/2014/main" id="{E12B9D31-2DA4-613F-6145-DEBF222A255E}"/>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EDD0F8B5-DF97-4FB7-A967-1B12A983C0A5}"/>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D7B057A4-B98F-7311-3EA9-4F9A79562DA0}"/>
              </a:ext>
            </a:extLst>
          </p:cNvPr>
          <p:cNvSpPr>
            <a:spLocks noGrp="1"/>
          </p:cNvSpPr>
          <p:nvPr>
            <p:ph type="body" sz="quarter" idx="11"/>
          </p:nvPr>
        </p:nvSpPr>
        <p:spPr/>
        <p:txBody>
          <a:bodyPr>
            <a:normAutofit fontScale="92500" lnSpcReduction="10000"/>
          </a:bodyPr>
          <a:lstStyle/>
          <a:p>
            <a:endParaRPr lang="en-IE"/>
          </a:p>
        </p:txBody>
      </p:sp>
    </p:spTree>
    <p:extLst>
      <p:ext uri="{BB962C8B-B14F-4D97-AF65-F5344CB8AC3E}">
        <p14:creationId xmlns:p14="http://schemas.microsoft.com/office/powerpoint/2010/main" val="28165818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9" ma:contentTypeDescription="Create a new document." ma:contentTypeScope="" ma:versionID="fc3fabbdc57102750e4b33c0ef11c800">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a446282d54d774571e01691fd9cec2e5"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cb6bb80-c3f6-4894-8314-b823e9576f09">
      <Terms xmlns="http://schemas.microsoft.com/office/infopath/2007/PartnerControls"/>
    </lcf76f155ced4ddcb4097134ff3c332f>
    <TaxCatchAll xmlns="9a61b629-3332-452e-bb9b-e284b81c509f" xsi:nil="true"/>
  </documentManagement>
</p:properties>
</file>

<file path=customXml/itemProps1.xml><?xml version="1.0" encoding="utf-8"?>
<ds:datastoreItem xmlns:ds="http://schemas.openxmlformats.org/officeDocument/2006/customXml" ds:itemID="{9C85C7B4-577F-4491-9366-49F8179DE6A2}">
  <ds:schemaRefs>
    <ds:schemaRef ds:uri="http://schemas.microsoft.com/sharepoint/v3/contenttype/forms"/>
  </ds:schemaRefs>
</ds:datastoreItem>
</file>

<file path=customXml/itemProps2.xml><?xml version="1.0" encoding="utf-8"?>
<ds:datastoreItem xmlns:ds="http://schemas.openxmlformats.org/officeDocument/2006/customXml" ds:itemID="{74587190-6F7B-4A77-A987-A4151A38EC49}">
  <ds:schemaRefs>
    <ds:schemaRef ds:uri="9a61b629-3332-452e-bb9b-e284b81c509f"/>
    <ds:schemaRef ds:uri="bcb6bb80-c3f6-4894-8314-b823e9576f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0A33625-5328-480E-BC47-191F8DF3944C}">
  <ds:schemaRefs>
    <ds:schemaRef ds:uri="9a61b629-3332-452e-bb9b-e284b81c509f"/>
    <ds:schemaRef ds:uri="bcb6bb80-c3f6-4894-8314-b823e9576f0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890</Words>
  <Application>Microsoft Office PowerPoint</Application>
  <PresentationFormat>Widescreen</PresentationFormat>
  <Paragraphs>102</Paragraphs>
  <Slides>23</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Aptos</vt:lpstr>
      <vt:lpstr>Aptos Display</vt:lpstr>
      <vt:lpstr>Arial</vt:lpstr>
      <vt:lpstr>Calibri</vt:lpstr>
      <vt:lpstr>Calibri Light</vt:lpstr>
      <vt:lpstr>Segoe UI</vt:lpstr>
      <vt:lpstr>Shoika-Bold</vt:lpstr>
      <vt:lpstr>Shoika-Light</vt:lpstr>
      <vt:lpstr>Shoika-Medium</vt:lpstr>
      <vt:lpstr>Shoika-Thin</vt:lpstr>
      <vt:lpstr>Symbol</vt:lpstr>
      <vt:lpstr>Office Theme</vt:lpstr>
      <vt:lpstr>Curious Minds Award 2026/27</vt:lpstr>
      <vt:lpstr>Step 1: Science</vt:lpstr>
      <vt:lpstr>Living Things</vt:lpstr>
      <vt:lpstr>Energy and Forces</vt:lpstr>
      <vt:lpstr>Materials</vt:lpstr>
      <vt:lpstr>Environmental Awareness and Care ​ OR​ Nature of STEM​</vt:lpstr>
      <vt:lpstr>Science Activity 1</vt:lpstr>
      <vt:lpstr>Science Activity 2</vt:lpstr>
      <vt:lpstr>Step 2: Technology</vt:lpstr>
      <vt:lpstr>First Activity</vt:lpstr>
      <vt:lpstr>Second Activity</vt:lpstr>
      <vt:lpstr>Step 3: Engineering</vt:lpstr>
      <vt:lpstr>Platinum Award Step 3: Engineering          First Activity</vt:lpstr>
      <vt:lpstr>Platinum Award Step 3: Engineering         Second Activity</vt:lpstr>
      <vt:lpstr>Step 4: Maths</vt:lpstr>
      <vt:lpstr>Platinum Award Step 4: Maths               First Activity </vt:lpstr>
      <vt:lpstr>Platinum Award Step 4: Maths              Second Activity       </vt:lpstr>
      <vt:lpstr>Step 5: Show and Tell</vt:lpstr>
      <vt:lpstr>Platinum Award Step 5: STEM Show and Tell</vt:lpstr>
      <vt:lpstr>Platinum Award Reflections</vt:lpstr>
      <vt:lpstr>Platinum Award Reflections - Learners​</vt:lpstr>
      <vt:lpstr>Platinum Award Reflections - Teachers​</vt:lpstr>
      <vt:lpstr>Platinum Award Reflections - Parents​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Tanja Calis</dc:creator>
  <cp:lastModifiedBy>Niall Matthews</cp:lastModifiedBy>
  <cp:revision>2</cp:revision>
  <dcterms:created xsi:type="dcterms:W3CDTF">2026-09-15T15:07:26Z</dcterms:created>
  <dcterms:modified xsi:type="dcterms:W3CDTF">2026-09-29T11:38:40Z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