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79" r:id="rId5"/>
    <p:sldId id="280" r:id="rId6"/>
    <p:sldId id="305" r:id="rId7"/>
    <p:sldId id="306" r:id="rId8"/>
    <p:sldId id="307" r:id="rId9"/>
    <p:sldId id="308" r:id="rId10"/>
    <p:sldId id="309" r:id="rId11"/>
    <p:sldId id="310" r:id="rId12"/>
    <p:sldId id="286" r:id="rId13"/>
    <p:sldId id="299" r:id="rId14"/>
    <p:sldId id="300" r:id="rId15"/>
    <p:sldId id="289" r:id="rId16"/>
    <p:sldId id="301" r:id="rId17"/>
    <p:sldId id="311" r:id="rId18"/>
    <p:sldId id="262" r:id="rId19"/>
    <p:sldId id="302" r:id="rId20"/>
    <p:sldId id="303" r:id="rId21"/>
    <p:sldId id="260" r:id="rId22"/>
    <p:sldId id="30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4DE"/>
    <a:srgbClr val="7766AB"/>
    <a:srgbClr val="6D5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52B5C1-2599-4A83-9B02-37A807D36FFE}" v="435" dt="2026-09-28T13:33:31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3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all Matthews" userId="960c99cc-fff9-4c70-b85a-78db0b68efd6" providerId="ADAL" clId="{92E73CA8-10EC-4A47-B09B-420AB1E2DF32}"/>
    <pc:docChg chg="modSld">
      <pc:chgData name="Niall Matthews" userId="960c99cc-fff9-4c70-b85a-78db0b68efd6" providerId="ADAL" clId="{92E73CA8-10EC-4A47-B09B-420AB1E2DF32}" dt="2026-09-29T11:37:03.155" v="0" actId="962"/>
      <pc:docMkLst>
        <pc:docMk/>
      </pc:docMkLst>
      <pc:sldChg chg="modSp mod">
        <pc:chgData name="Niall Matthews" userId="960c99cc-fff9-4c70-b85a-78db0b68efd6" providerId="ADAL" clId="{92E73CA8-10EC-4A47-B09B-420AB1E2DF32}" dt="2026-09-29T11:37:03.155" v="0" actId="962"/>
        <pc:sldMkLst>
          <pc:docMk/>
          <pc:sldMk cId="3380390396" sldId="306"/>
        </pc:sldMkLst>
        <pc:spChg chg="mod">
          <ac:chgData name="Niall Matthews" userId="960c99cc-fff9-4c70-b85a-78db0b68efd6" providerId="ADAL" clId="{92E73CA8-10EC-4A47-B09B-420AB1E2DF32}" dt="2026-09-29T11:37:03.155" v="0" actId="962"/>
          <ac:spMkLst>
            <pc:docMk/>
            <pc:sldMk cId="3380390396" sldId="306"/>
            <ac:spMk id="4" creationId="{11552991-588D-6372-C5B3-1D6B43ACA69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18772-7A2D-4F6A-A4A6-CEF394C35783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3FC1-6D29-45C1-9225-3AA86DF4D7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598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en-IE" sz="1200" i="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9662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18921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>
              <a:solidFill>
                <a:srgbClr val="000000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120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IE" kern="100">
              <a:latin typeface="Shoika-Bold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8267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33FC1-6D29-45C1-9225-3AA86DF4D750}" type="slidenum">
              <a:rPr lang="en-IE" smtClean="0"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853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Nithe B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42868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94621" cy="914400"/>
          </a:xfrm>
          <a:prstGeom prst="rect">
            <a:avLst/>
          </a:prstGeom>
        </p:spPr>
        <p:txBody>
          <a:bodyPr/>
          <a:lstStyle>
            <a:lvl1pPr marL="0">
              <a:buNone/>
              <a:defRPr sz="1800"/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Nithe Beo,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7DC5030-08F3-0246-0BF8-B0B3C3CC32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3534FAAA-1D5C-8C0F-ABC7-BB47E3BF58F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1C4714-5DA5-0A7C-E4BF-19F8E1D083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0727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Fuinneamh agus Fórsa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7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Fuinneamh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Fórsaí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032F494-D7B2-4E70-E4F8-21C7B642E5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D8AF39AF-B81D-69A0-4433-11492D77E9A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AD03F89-99E3-23DC-5C40-858C479A4F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621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Ábh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78806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473127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GB" sz="2000" b="1" i="1" u="none" strike="noStrike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C1646B3-D60A-C2CD-8B5F-6D856DB576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B816CD52-7D29-0E25-C4E3-D7246AC9A4E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AF1BB-26BB-26B6-87B6-083091B171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287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33513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GB" sz="2000" b="1" i="1" u="none" strike="noStrike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imscrúdú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praiticiúil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rinne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dalta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don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snáithe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Feasacht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cúram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chomhshaoil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Nádúr</a:t>
            </a:r>
            <a:r>
              <a:rPr lang="en-GB" sz="2000" b="1" i="1" u="none" strike="noStrike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ETIM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air. Is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féidir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sleamhnáin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bhreise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 chur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isteach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más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6CD4454-D4C4-C454-689C-EE0E0623DA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B3E8E43-4151-E724-8131-CEC1EE8A80A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1870A88-DF18-70DC-FECC-D989E33F7F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48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Gníomhaíocht eolaíochta 1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533513" cy="914400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de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dhá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ghníomhaíocht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ghlacan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scoil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páirt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iontu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 mas é do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é. </a:t>
            </a:r>
            <a:r>
              <a:rPr lang="en-IE" sz="2000" b="0" i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D171EA2-1EA9-8D91-8DF8-447AFF15A4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99FBF721-A2BF-677E-9155-B22A0BAAE1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B8851E14-C9D6-B994-655B-20B0766E49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218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1: Gníomhaíocht eolaíoch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(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m.s.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griangrafanna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físeanna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)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dara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cheann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ghníomhaíocht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inar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ghlac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scoil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páirt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iontu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air mas é do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thoil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é. 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20AB8A9-468E-5D0A-DB49-C21430D704A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6044B754-1DC4-C119-7B39-D26B634C218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951D13-7FAB-B786-F806-E33A0B8267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0249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2: Te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leiriú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d’aon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</a:t>
            </a:r>
          </a:p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Is í an ‘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’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anseo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faisnéise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chumarsáide</a:t>
            </a:r>
            <a:endParaRPr lang="en-GB" sz="2000" b="1" i="1" u="none" strike="noStrike" spc="0">
              <a:solidFill>
                <a:srgbClr val="000000"/>
              </a:solidFill>
              <a:effectLst/>
              <a:latin typeface="Calibri Light" panose="020F0302020204030204" pitchFamily="34" charset="0"/>
            </a:endParaRPr>
          </a:p>
          <a:p>
            <a:pPr lvl="0"/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(TFC),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códú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róbataic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2C14D2D9-C1FF-C8D8-618A-E4A50F9E276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22C64EE9-9B9B-0515-25DA-E2BCCA5E432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3827B-D4A6-D068-91E5-28A817247B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677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2: Te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IE" sz="2000" b="0" i="0" smtClean="0">
                <a:effectLst/>
              </a:defRPr>
            </a:lvl1pPr>
          </a:lstStyle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Tabhair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fianaise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den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dara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eiseamláir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leiriú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na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bhfoghlaimeoirí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ag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úsáid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teicneolaíochta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d’aon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ábhar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</a:t>
            </a:r>
          </a:p>
          <a:p>
            <a:pPr lvl="0"/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cuir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lipéad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soiléir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air. Is í an ‘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’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anseo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ná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teicneolaíocht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faisnéise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agus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chumarsáide</a:t>
            </a:r>
            <a:endParaRPr lang="en-GB" sz="2000" b="1" i="1" u="none" strike="noStrike" spc="0">
              <a:solidFill>
                <a:srgbClr val="000000"/>
              </a:solidFill>
              <a:effectLst/>
              <a:latin typeface="Calibri Light" panose="020F0302020204030204" pitchFamily="34" charset="0"/>
            </a:endParaRPr>
          </a:p>
          <a:p>
            <a:pPr lvl="0"/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(TFC),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códú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,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nó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</a:t>
            </a:r>
            <a:r>
              <a:rPr lang="en-GB" sz="2000" b="1" i="1" u="none" strike="noStrike" spc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róbataic</a:t>
            </a:r>
            <a:r>
              <a:rPr lang="en-GB" sz="2000" b="1" i="1" u="none" strike="noStrike" spc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 ​</a:t>
            </a:r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C89F5E-5D9D-6135-9583-C24AF958EB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32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3: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rinne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imscrúdú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innealtóireacht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cheantar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áitiúil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3C176A7-9B21-A99B-74C0-436ECB04CE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150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3: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rinne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imscrúdú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innealtóireacht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nó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cheantar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áitiúil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63F7921-0BF8-790B-EAA1-9E79BA7FAF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923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4: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956207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chéad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eolais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Mata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scileanna</a:t>
            </a:r>
            <a:r>
              <a:rPr lang="en-GB" sz="2000" b="1" i="1">
                <a:latin typeface="+mj-lt"/>
              </a:rPr>
              <a:t> inti </a:t>
            </a:r>
            <a:r>
              <a:rPr lang="en-GB" sz="2000" b="1" i="1" err="1">
                <a:latin typeface="+mj-lt"/>
              </a:rPr>
              <a:t>i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slite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praiticiúla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7426DBEB-26E2-13C5-7FA0-16C3ACE159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0215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4: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5" y="1690688"/>
            <a:ext cx="10300600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dirty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den </a:t>
            </a:r>
            <a:r>
              <a:rPr lang="en-GB" sz="2000" b="1" i="1" err="1">
                <a:latin typeface="+mj-lt"/>
              </a:rPr>
              <a:t>dara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úsáid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eolais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an Mata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scileanna</a:t>
            </a:r>
            <a:r>
              <a:rPr lang="en-GB" sz="2000" b="1" i="1">
                <a:latin typeface="+mj-lt"/>
              </a:rPr>
              <a:t> inti </a:t>
            </a:r>
            <a:r>
              <a:rPr lang="en-GB" sz="2000" b="1" i="1" err="1">
                <a:latin typeface="+mj-lt"/>
              </a:rPr>
              <a:t>i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slite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praiticiúla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 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EC62501-4C82-7FB8-11CE-9A6FDE6422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40508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éim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26040FD-AAFA-26ED-5D62-BEBD8132584A}"/>
              </a:ext>
            </a:extLst>
          </p:cNvPr>
          <p:cNvSpPr txBox="1">
            <a:spLocks/>
          </p:cNvSpPr>
          <p:nvPr userDrawn="1"/>
        </p:nvSpPr>
        <p:spPr>
          <a:xfrm>
            <a:off x="488596" y="1594912"/>
            <a:ext cx="10769600" cy="4303329"/>
          </a:xfrm>
          <a:prstGeom prst="rect">
            <a:avLst/>
          </a:prstGeom>
          <a:solidFill>
            <a:srgbClr val="7766AB">
              <a:alpha val="39000"/>
            </a:srgbClr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lnSpc>
                <a:spcPct val="100000"/>
              </a:lnSpc>
              <a:spcBef>
                <a:spcPts val="667"/>
              </a:spcBef>
              <a:buNone/>
              <a:defRPr/>
            </a:pPr>
            <a:endParaRPr lang="en-GB" sz="2000" b="1" i="1">
              <a:solidFill>
                <a:srgbClr val="000000"/>
              </a:solidFill>
              <a:latin typeface="Calibri Light" panose="020F0302020204030204"/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547CA0-0E14-CDCE-F4EA-7CEDD8E91964}"/>
              </a:ext>
            </a:extLst>
          </p:cNvPr>
          <p:cNvSpPr txBox="1">
            <a:spLocks/>
          </p:cNvSpPr>
          <p:nvPr userDrawn="1"/>
        </p:nvSpPr>
        <p:spPr>
          <a:xfrm>
            <a:off x="488596" y="6034363"/>
            <a:ext cx="10769600" cy="382847"/>
          </a:xfrm>
          <a:prstGeom prst="rect">
            <a:avLst/>
          </a:prstGeom>
          <a:solidFill>
            <a:srgbClr val="CAC4DE"/>
          </a:solidFill>
          <a:ln>
            <a:solidFill>
              <a:sysClr val="windowText" lastClr="000000"/>
            </a:solidFill>
          </a:ln>
        </p:spPr>
        <p:txBody>
          <a:bodyPr vert="horz" lIns="60960" tIns="30480" rIns="60960" bIns="3048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630">
              <a:spcBef>
                <a:spcPts val="667"/>
              </a:spcBef>
              <a:buNone/>
              <a:defRPr/>
            </a:pPr>
            <a:endParaRPr lang="en-GB" sz="1900" b="1" i="1" baseline="0">
              <a:solidFill>
                <a:srgbClr val="000000"/>
              </a:solidFill>
              <a:latin typeface="Calibri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39031C-6586-FE48-BDED-97865E14B6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87404" y="6095331"/>
            <a:ext cx="643757" cy="643757"/>
          </a:xfrm>
          <a:prstGeom prst="rect">
            <a:avLst/>
          </a:prstGeom>
        </p:spPr>
      </p:pic>
      <p:pic>
        <p:nvPicPr>
          <p:cNvPr id="12" name="Picture 11" descr="A close up of a logo&#10;&#10;AI-generated content may be incorrect.">
            <a:extLst>
              <a:ext uri="{FF2B5EF4-FFF2-40B4-BE49-F238E27FC236}">
                <a16:creationId xmlns:a16="http://schemas.microsoft.com/office/drawing/2014/main" id="{6CF0985C-1A74-8EE1-6858-AE0CA5E1ED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542" y="215399"/>
            <a:ext cx="3028619" cy="1078335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A91A6B-FBFF-0C71-35D8-A3D6115E05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3574" y="1690688"/>
            <a:ext cx="10326479" cy="9144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lang="en-GB" sz="2000" b="1" i="1" smtClean="0"/>
            </a:lvl1pPr>
          </a:lstStyle>
          <a:p>
            <a:pPr marL="0" indent="0">
              <a:buNone/>
            </a:pPr>
            <a:r>
              <a:rPr lang="en-GB" sz="2000" b="1" i="1" err="1">
                <a:latin typeface="+mj-lt"/>
              </a:rPr>
              <a:t>Tabhair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fianaise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eiseamláir</a:t>
            </a:r>
            <a:r>
              <a:rPr lang="en-GB" sz="2000" b="1" i="1">
                <a:latin typeface="+mj-lt"/>
              </a:rPr>
              <a:t>(í) </a:t>
            </a:r>
            <a:r>
              <a:rPr lang="en-GB" sz="2000" b="1" i="1" err="1">
                <a:latin typeface="+mj-lt"/>
              </a:rPr>
              <a:t>inar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thaispeáin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mhínigh</a:t>
            </a:r>
            <a:r>
              <a:rPr lang="en-GB" sz="2000" b="1" i="1">
                <a:latin typeface="+mj-lt"/>
              </a:rPr>
              <a:t> na </a:t>
            </a:r>
            <a:r>
              <a:rPr lang="en-GB" sz="2000" b="1" i="1" err="1">
                <a:latin typeface="+mj-lt"/>
              </a:rPr>
              <a:t>foghlaimeoirí</a:t>
            </a:r>
            <a:r>
              <a:rPr lang="en-GB" sz="2000" b="1" i="1">
                <a:latin typeface="+mj-lt"/>
              </a:rPr>
              <a:t> a </a:t>
            </a:r>
            <a:r>
              <a:rPr lang="en-GB" sz="2000" b="1" i="1" err="1">
                <a:latin typeface="+mj-lt"/>
              </a:rPr>
              <a:t>gcuid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oibre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san</a:t>
            </a:r>
            <a:r>
              <a:rPr lang="en-GB" sz="2000" b="1" i="1">
                <a:latin typeface="+mj-lt"/>
              </a:rPr>
              <a:t> ETIM do </a:t>
            </a:r>
            <a:r>
              <a:rPr lang="en-GB" sz="2000" b="1" i="1" err="1">
                <a:latin typeface="+mj-lt"/>
              </a:rPr>
              <a:t>dhaoine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eile</a:t>
            </a:r>
            <a:r>
              <a:rPr lang="en-GB" sz="2000" b="1" i="1">
                <a:latin typeface="+mj-lt"/>
              </a:rPr>
              <a:t> (</a:t>
            </a:r>
            <a:r>
              <a:rPr lang="en-GB" sz="2000" b="1" i="1" err="1">
                <a:latin typeface="+mj-lt"/>
              </a:rPr>
              <a:t>taobh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amuigh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dá</a:t>
            </a:r>
            <a:r>
              <a:rPr lang="en-GB" sz="2000" b="1" i="1">
                <a:latin typeface="+mj-lt"/>
              </a:rPr>
              <a:t> rang </a:t>
            </a:r>
            <a:r>
              <a:rPr lang="en-GB" sz="2000" b="1" i="1" err="1">
                <a:latin typeface="+mj-lt"/>
              </a:rPr>
              <a:t>féin</a:t>
            </a:r>
            <a:r>
              <a:rPr lang="en-GB" sz="2000" b="1" i="1">
                <a:latin typeface="+mj-lt"/>
              </a:rPr>
              <a:t>) </a:t>
            </a:r>
            <a:r>
              <a:rPr lang="en-GB" sz="2000" b="1" i="1" err="1">
                <a:latin typeface="+mj-lt"/>
              </a:rPr>
              <a:t>agus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cuir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lipéad</a:t>
            </a:r>
            <a:r>
              <a:rPr lang="en-GB" sz="2000" b="1" i="1">
                <a:latin typeface="+mj-lt"/>
              </a:rPr>
              <a:t> </a:t>
            </a:r>
            <a:r>
              <a:rPr lang="en-GB" sz="2000" b="1" i="1" err="1">
                <a:latin typeface="+mj-lt"/>
              </a:rPr>
              <a:t>soiléir</a:t>
            </a:r>
            <a:r>
              <a:rPr lang="en-GB" sz="2000" b="1" i="1">
                <a:latin typeface="+mj-lt"/>
              </a:rPr>
              <a:t> air.</a:t>
            </a:r>
            <a:endParaRPr lang="en-IE" sz="200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61C22F85-320D-EABA-984C-F4E5D4AC54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44258" y="3485949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3" name="Media Placeholder 4">
            <a:extLst>
              <a:ext uri="{FF2B5EF4-FFF2-40B4-BE49-F238E27FC236}">
                <a16:creationId xmlns:a16="http://schemas.microsoft.com/office/drawing/2014/main" id="{115E66CF-11C0-59EF-693C-287A0E1565CD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4002088" y="3485949"/>
            <a:ext cx="1001712" cy="914400"/>
          </a:xfrm>
          <a:prstGeom prst="rect">
            <a:avLst/>
          </a:prstGeom>
        </p:spPr>
        <p:txBody>
          <a:bodyPr/>
          <a:lstStyle/>
          <a:p>
            <a:endParaRPr lang="en-I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04AA90-84E6-A54C-B9F5-398D2CB930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3574" y="6096000"/>
            <a:ext cx="5432425" cy="269875"/>
          </a:xfrm>
          <a:prstGeom prst="rect">
            <a:avLst/>
          </a:prstGeom>
        </p:spPr>
        <p:txBody>
          <a:bodyPr/>
          <a:lstStyle>
            <a:lvl1pPr>
              <a:buNone/>
              <a:defRPr sz="2000"/>
            </a:lvl1pPr>
          </a:lstStyle>
          <a:p>
            <a:pPr lvl="0"/>
            <a:r>
              <a:rPr lang="en-GB" sz="2000" b="1" i="1" baseline="0" err="1">
                <a:solidFill>
                  <a:srgbClr val="000000"/>
                </a:solidFill>
                <a:latin typeface="Calibri Light"/>
              </a:rPr>
              <a:t>Lipéad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6421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B93289-E4BB-EE20-1801-DB732855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E465-BA8E-4240-801F-FBBBA1C74D4C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5E2FB1-AB47-CCA0-F45B-4871AAC4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A94C7-4430-6292-1998-361560D7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9003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3258F-73E0-7359-6CA7-F28C2513BF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CE465-BA8E-4240-801F-FBBBA1C74D4C}" type="datetimeFigureOut">
              <a:rPr lang="en-IE" smtClean="0"/>
              <a:t>29/09/2026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4DC9-9C50-F63E-ACFE-608E90599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1A03F-47F2-B7C0-E063-64D53F55D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DD26-DD9F-437B-AAE4-0A0755C9CF3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996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5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4.jpeg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8.emf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9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7D3AEC1A-BD0F-034E-8A24-41A34F200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92400" y="4482429"/>
            <a:ext cx="2386736" cy="2386736"/>
          </a:xfrm>
          <a:prstGeom prst="rect">
            <a:avLst/>
          </a:prstGeom>
          <a:solidFill>
            <a:srgbClr val="776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C10423-4CD9-9C4C-90CB-95CC3E222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208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03341" y="2292798"/>
            <a:ext cx="2272404" cy="2272404"/>
            <a:chOff x="0" y="0"/>
            <a:chExt cx="4544808" cy="4544808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44808" cy="4544808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766AB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  <a:spcBef>
                    <a:spcPct val="0"/>
                  </a:spcBef>
                </a:pPr>
                <a:endParaRPr sz="1200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684178" y="843481"/>
              <a:ext cx="3176452" cy="3176452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2E2552"/>
              </a:solidFill>
            </p:spPr>
            <p:txBody>
              <a:bodyPr/>
              <a:lstStyle/>
              <a:p>
                <a:endParaRPr lang="en-IE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958"/>
                  </a:lnSpc>
                </a:pPr>
                <a:endParaRPr sz="1200"/>
              </a:p>
            </p:txBody>
          </p:sp>
        </p:grpSp>
      </p:grpSp>
      <p:pic>
        <p:nvPicPr>
          <p:cNvPr id="15" name="Picture 15" descr="Photograph of primary-school children conducting a colourful science experiment in a classroom, wearing protective goggles and handling beakers. Bright blue liquid fills a conical flask, while classmates observe and participate at a laboratory table."/>
          <p:cNvPicPr>
            <a:picLocks noChangeAspect="1"/>
          </p:cNvPicPr>
          <p:nvPr/>
        </p:nvPicPr>
        <p:blipFill>
          <a:blip r:embed="rId3"/>
          <a:srcRect l="6972" r="6972"/>
          <a:stretch>
            <a:fillRect/>
          </a:stretch>
        </p:blipFill>
        <p:spPr>
          <a:xfrm>
            <a:off x="7703341" y="3380671"/>
            <a:ext cx="4488659" cy="3477329"/>
          </a:xfrm>
          <a:prstGeom prst="rect">
            <a:avLst/>
          </a:prstGeom>
        </p:spPr>
      </p:pic>
      <p:grpSp>
        <p:nvGrpSpPr>
          <p:cNvPr id="27" name="Group 27" descr="Gradaim Intinní Fiosracha 2026/27"/>
          <p:cNvGrpSpPr/>
          <p:nvPr/>
        </p:nvGrpSpPr>
        <p:grpSpPr>
          <a:xfrm>
            <a:off x="685800" y="2219139"/>
            <a:ext cx="7017541" cy="2054996"/>
            <a:chOff x="0" y="-123825"/>
            <a:chExt cx="13459860" cy="4109991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123825"/>
              <a:ext cx="13459860" cy="14285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299"/>
                </a:lnSpc>
              </a:pPr>
              <a:endParaRPr lang="en-US" sz="3200" b="1">
                <a:solidFill>
                  <a:srgbClr val="2E2552"/>
                </a:solidFill>
                <a:latin typeface="Shoika-Bold"/>
              </a:endParaRP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295173"/>
              <a:ext cx="13459860" cy="2690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Logleabhar</a:t>
              </a:r>
              <a:r>
                <a:rPr lang="en-US" sz="2000">
                  <a:solidFill>
                    <a:srgbClr val="7766AB"/>
                  </a:solidFill>
                  <a:latin typeface="Shoika-Light" pitchFamily="2" charset="77"/>
                </a:rPr>
                <a:t> </a:t>
              </a:r>
              <a:r>
                <a:rPr lang="en-US" sz="2000" err="1">
                  <a:solidFill>
                    <a:srgbClr val="7766AB"/>
                  </a:solidFill>
                  <a:latin typeface="Shoika-Light" pitchFamily="2" charset="77"/>
                </a:rPr>
                <a:t>fianaise</a:t>
              </a:r>
              <a:endParaRPr lang="en-US" sz="2000">
                <a:solidFill>
                  <a:srgbClr val="7766AB"/>
                </a:solidFill>
                <a:latin typeface="Shoika-Light" pitchFamily="2" charset="77"/>
              </a:endParaRPr>
            </a:p>
            <a:p>
              <a:pPr>
                <a:lnSpc>
                  <a:spcPts val="3640"/>
                </a:lnSpc>
              </a:pPr>
              <a:r>
                <a:rPr lang="en-US" sz="2000" b="1" err="1">
                  <a:solidFill>
                    <a:srgbClr val="E06F0E"/>
                  </a:solidFill>
                  <a:latin typeface="Shoika-Bold" pitchFamily="2" charset="77"/>
                </a:rPr>
                <a:t>Gradam</a:t>
              </a:r>
              <a:r>
                <a:rPr lang="en-US" sz="2000" b="1">
                  <a:solidFill>
                    <a:srgbClr val="E06F0E"/>
                  </a:solidFill>
                  <a:latin typeface="Shoika-Bold" pitchFamily="2" charset="77"/>
                </a:rPr>
                <a:t> </a:t>
              </a:r>
              <a:r>
                <a:rPr lang="en-US" sz="2000" b="1" err="1">
                  <a:solidFill>
                    <a:srgbClr val="E06F0E"/>
                  </a:solidFill>
                  <a:latin typeface="Shoika-Bold" pitchFamily="2" charset="77"/>
                </a:rPr>
                <a:t>Óir</a:t>
              </a:r>
              <a:r>
                <a:rPr lang="en-US" sz="2000" b="1">
                  <a:solidFill>
                    <a:srgbClr val="E06F0E"/>
                  </a:solidFill>
                  <a:latin typeface="Shoika-Bold" pitchFamily="2" charset="77"/>
                </a:rPr>
                <a:t> </a:t>
              </a:r>
            </a:p>
            <a:p>
              <a:pPr>
                <a:lnSpc>
                  <a:spcPts val="3640"/>
                </a:lnSpc>
              </a:pP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Líon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isteach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ainm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na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  <a:r>
                <a:rPr lang="en-US" sz="2000" err="1">
                  <a:solidFill>
                    <a:srgbClr val="2E2552"/>
                  </a:solidFill>
                  <a:latin typeface="Shoika-Thin" pitchFamily="2" charset="77"/>
                </a:rPr>
                <a:t>scoile</a:t>
              </a:r>
              <a:r>
                <a:rPr lang="en-US" sz="2000">
                  <a:solidFill>
                    <a:srgbClr val="2E2552"/>
                  </a:solidFill>
                  <a:latin typeface="Shoika-Thin" pitchFamily="2" charset="77"/>
                </a:rPr>
                <a:t>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8C391F6-CF4B-E44F-804B-1EA6B2248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70675" y="1463041"/>
            <a:ext cx="2221326" cy="191763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BD11AAE-7F3D-374E-8FF4-6EBB27FA4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9688" y="1799518"/>
            <a:ext cx="1003300" cy="11995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C866B6C-3AE8-EE40-9A64-7F517C32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54" y="5142844"/>
            <a:ext cx="1303076" cy="113415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74B1226-9472-9646-ADA1-4ED719DA3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2400" y="4482429"/>
            <a:ext cx="2375571" cy="2375571"/>
          </a:xfrm>
          <a:prstGeom prst="ellipse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3CAAB8F2-A926-4B4F-82ED-4890B3BE8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0271" y="5003954"/>
            <a:ext cx="1468419" cy="1411941"/>
          </a:xfrm>
          <a:prstGeom prst="rect">
            <a:avLst/>
          </a:prstGeom>
        </p:spPr>
      </p:pic>
      <p:pic>
        <p:nvPicPr>
          <p:cNvPr id="2" name="Picture 1" descr="The Curious Minds logo - Intinní fiosracha: Aimsigh ETIM">
            <a:extLst>
              <a:ext uri="{FF2B5EF4-FFF2-40B4-BE49-F238E27FC236}">
                <a16:creationId xmlns:a16="http://schemas.microsoft.com/office/drawing/2014/main" id="{5CF09A4C-CCE0-32BC-D627-3665E8557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257114"/>
            <a:ext cx="5906471" cy="2102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C0A474-B74C-744F-1C2A-BD4E4A95E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9265" y="4782702"/>
            <a:ext cx="1873006" cy="1854444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0CE069F4-09E8-0763-E6C2-123F1AC421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2079" y="2355381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z="4000" b="1" dirty="0" err="1">
                <a:solidFill>
                  <a:srgbClr val="2E2552"/>
                </a:solidFill>
                <a:latin typeface="Shoika-Bold"/>
              </a:rPr>
              <a:t>Gradaim</a:t>
            </a:r>
            <a:r>
              <a:rPr lang="en-US" sz="4000" b="1" dirty="0">
                <a:solidFill>
                  <a:srgbClr val="2E2552"/>
                </a:solidFill>
                <a:latin typeface="Shoika-Bold"/>
              </a:rPr>
              <a:t> </a:t>
            </a:r>
            <a:r>
              <a:rPr lang="en-US" sz="4000" b="1" dirty="0" err="1">
                <a:solidFill>
                  <a:srgbClr val="2E2552"/>
                </a:solidFill>
                <a:latin typeface="Shoika-Bold"/>
              </a:rPr>
              <a:t>Intinní</a:t>
            </a:r>
            <a:r>
              <a:rPr lang="en-US" sz="4000" b="1" dirty="0">
                <a:solidFill>
                  <a:srgbClr val="2E2552"/>
                </a:solidFill>
                <a:latin typeface="Shoika-Bold"/>
              </a:rPr>
              <a:t> </a:t>
            </a:r>
            <a:r>
              <a:rPr lang="en-US" sz="4000" b="1" dirty="0" err="1">
                <a:solidFill>
                  <a:srgbClr val="2E2552"/>
                </a:solidFill>
                <a:latin typeface="Shoika-Bold"/>
              </a:rPr>
              <a:t>Fiosracha</a:t>
            </a:r>
            <a:r>
              <a:rPr lang="en-US" sz="4000" b="1" dirty="0">
                <a:solidFill>
                  <a:srgbClr val="2E2552"/>
                </a:solidFill>
                <a:latin typeface="Shoika-Bold"/>
              </a:rPr>
              <a:t> 2026/27</a:t>
            </a:r>
            <a:br>
              <a:rPr lang="en-US" sz="4000" b="1" dirty="0">
                <a:solidFill>
                  <a:srgbClr val="2E2552"/>
                </a:solidFill>
                <a:latin typeface="Shoika-Bold"/>
              </a:rPr>
            </a:br>
            <a:endParaRPr lang="en-IE" sz="4000" dirty="0"/>
          </a:p>
        </p:txBody>
      </p:sp>
    </p:spTree>
    <p:extLst>
      <p:ext uri="{BB962C8B-B14F-4D97-AF65-F5344CB8AC3E}">
        <p14:creationId xmlns:p14="http://schemas.microsoft.com/office/powerpoint/2010/main" val="197258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9" y="0"/>
            <a:ext cx="12192000" cy="6858000"/>
          </a:xfrm>
          <a:prstGeom prst="rect">
            <a:avLst/>
          </a:prstGeom>
          <a:solidFill>
            <a:srgbClr val="2E25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 rot="-1528963">
            <a:off x="2020630" y="1632665"/>
            <a:ext cx="8116203" cy="3246481"/>
            <a:chOff x="0" y="0"/>
            <a:chExt cx="6350000" cy="25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0" y="1270000"/>
                  </a:move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1270000"/>
                  </a:lnTo>
                  <a:cubicBezTo>
                    <a:pt x="6350000" y="1971040"/>
                    <a:pt x="5781040" y="2540000"/>
                    <a:pt x="5080000" y="2540000"/>
                  </a:cubicBezTo>
                  <a:lnTo>
                    <a:pt x="1270000" y="2540000"/>
                  </a:lnTo>
                  <a:cubicBezTo>
                    <a:pt x="568960" y="2540000"/>
                    <a:pt x="0" y="1971040"/>
                    <a:pt x="0" y="1270000"/>
                  </a:cubicBezTo>
                  <a:close/>
                </a:path>
              </a:pathLst>
            </a:custGeom>
            <a:blipFill>
              <a:blip r:embed="rId3"/>
              <a:stretch>
                <a:fillRect t="-28020" b="-28020"/>
              </a:stretch>
            </a:blip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2540000"/>
            </a:xfrm>
            <a:custGeom>
              <a:avLst/>
              <a:gdLst/>
              <a:ahLst/>
              <a:cxnLst/>
              <a:rect l="l" t="t" r="r" b="b"/>
              <a:pathLst>
                <a:path w="6350000" h="2540000">
                  <a:moveTo>
                    <a:pt x="5080000" y="19050"/>
                  </a:moveTo>
                  <a:cubicBezTo>
                    <a:pt x="5769610" y="19050"/>
                    <a:pt x="6330950" y="580390"/>
                    <a:pt x="6330950" y="1270000"/>
                  </a:cubicBezTo>
                  <a:cubicBezTo>
                    <a:pt x="6330950" y="1959610"/>
                    <a:pt x="5769610" y="2520950"/>
                    <a:pt x="5080000" y="2520950"/>
                  </a:cubicBezTo>
                  <a:lnTo>
                    <a:pt x="1270000" y="2520950"/>
                  </a:lnTo>
                  <a:cubicBezTo>
                    <a:pt x="580390" y="2520950"/>
                    <a:pt x="19050" y="1959610"/>
                    <a:pt x="19050" y="1270000"/>
                  </a:cubicBezTo>
                  <a:cubicBezTo>
                    <a:pt x="19050" y="580390"/>
                    <a:pt x="580390" y="19050"/>
                    <a:pt x="1270000" y="19050"/>
                  </a:cubicBezTo>
                  <a:lnTo>
                    <a:pt x="5080000" y="19050"/>
                  </a:lnTo>
                  <a:moveTo>
                    <a:pt x="5080000" y="0"/>
                  </a:moveTo>
                  <a:lnTo>
                    <a:pt x="1270000" y="0"/>
                  </a:lnTo>
                  <a:cubicBezTo>
                    <a:pt x="568960" y="0"/>
                    <a:pt x="0" y="568960"/>
                    <a:pt x="0" y="1270000"/>
                  </a:cubicBezTo>
                  <a:cubicBezTo>
                    <a:pt x="0" y="1971040"/>
                    <a:pt x="568960" y="2540000"/>
                    <a:pt x="1270000" y="2540000"/>
                  </a:cubicBezTo>
                  <a:lnTo>
                    <a:pt x="5080000" y="2540000"/>
                  </a:lnTo>
                  <a:cubicBezTo>
                    <a:pt x="5781040" y="2540000"/>
                    <a:pt x="6350000" y="1971040"/>
                    <a:pt x="6350000" y="1270000"/>
                  </a:cubicBezTo>
                  <a:cubicBezTo>
                    <a:pt x="6350000" y="568960"/>
                    <a:pt x="5781040" y="0"/>
                    <a:pt x="5080000" y="0"/>
                  </a:cubicBezTo>
                  <a:lnTo>
                    <a:pt x="5080000" y="0"/>
                  </a:lnTo>
                  <a:close/>
                </a:path>
              </a:pathLst>
            </a:custGeom>
            <a:solidFill>
              <a:srgbClr val="7766AB"/>
            </a:solidFill>
            <a:ln>
              <a:noFill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053608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B8A10-1D25-EB48-9B6B-44D88281E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705" y="5359456"/>
            <a:ext cx="1356360" cy="1356360"/>
          </a:xfrm>
          <a:prstGeom prst="rect">
            <a:avLst/>
          </a:prstGeom>
        </p:spPr>
      </p:pic>
      <p:pic>
        <p:nvPicPr>
          <p:cNvPr id="18" name="Picture 17" descr="The Curious Minds logo - Intinní fiosracha: Aimsigh ETIM">
            <a:extLst>
              <a:ext uri="{FF2B5EF4-FFF2-40B4-BE49-F238E27FC236}">
                <a16:creationId xmlns:a16="http://schemas.microsoft.com/office/drawing/2014/main" id="{F56A2C92-E8AD-F81F-D4F8-551293AAA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82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408298EF-7152-3AA1-B32C-71C250A5D1A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39" y="46835"/>
            <a:ext cx="3566837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1: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Eolaíocht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D52360F1-E16F-DE79-F650-E8DC29E42CA9}"/>
              </a:ext>
            </a:extLst>
          </p:cNvPr>
          <p:cNvSpPr txBox="1"/>
          <p:nvPr/>
        </p:nvSpPr>
        <p:spPr>
          <a:xfrm>
            <a:off x="3627193" y="835183"/>
            <a:ext cx="3973403" cy="586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4853"/>
              </a:lnSpc>
            </a:pPr>
            <a:r>
              <a:rPr lang="en-US" sz="3466">
                <a:solidFill>
                  <a:srgbClr val="7766AB"/>
                </a:solidFill>
                <a:latin typeface="Shoika-Light" pitchFamily="2" charset="77"/>
              </a:rPr>
              <a:t>Nithe Beo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0EED57-AC4A-4692-A574-6092C8243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sz="2000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E901B7-47A1-5753-5ED2-AA8CE8CC5B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D53F1297-2333-2101-14E2-1F54DDB882A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7847328-11C9-6712-4470-5DCFBD409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341528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8E5B0B1A-BE94-4C1C-A828-8729BED00223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95F46BD4-4BD6-5BD2-889F-1AAFDCDBD99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5119992" cy="593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Fuinneamh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Fórsaí</a:t>
            </a:r>
            <a:r>
              <a:rPr kumimoji="0" lang="en-IE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​</a:t>
            </a:r>
            <a:endParaRPr kumimoji="0" lang="en-US" sz="3466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635F94-4876-E12D-8EC0-E25D00EAE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5CAE96-E855-0D4E-9B65-BC953BA127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11552991-588D-6372-C5B3-1D6B43ACA699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2F2E368-A93F-A68A-03D4-BECC57A33A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38039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BBD7FFC8-A1CA-D0A8-3B11-25267E8C113F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DBDCC770-441B-00EE-7513-0155B76F40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27193" y="835183"/>
            <a:ext cx="5119992" cy="5931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Ábhair</a:t>
            </a:r>
            <a:endParaRPr kumimoji="0" lang="en-US" sz="3466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44EAF6-DF5F-79F3-DC91-9D63724138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78BDF9-4BB8-9757-693F-60F8F67336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1534D8A-4102-D828-7287-753AF792DA66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E334E0-0013-22EA-7F8C-FAB64F295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929181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82E1153-FA88-4F40-7134-D63D5349C75E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30DC8153-F650-6D92-84EF-1BA95AA0CC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78015" y="420090"/>
            <a:ext cx="7435970" cy="113922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Feasacht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agus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cúram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an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chomhshaoil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Nó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4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Nádúr</a:t>
            </a:r>
            <a:r>
              <a:rPr kumimoji="0" lang="en-IE" sz="24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an ETIM​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60302F-E68C-4FB0-0995-089D7BC985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76CAF-8BEF-574C-5FD8-344DED4B9FF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413B02CD-D669-4919-65FF-D2D9A06259CB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9931197-D2FA-C9E4-BB56-DA047F138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199470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44223AFE-50FE-FCF4-7C2E-4DC73D0C2FC0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B52BC96C-FDD8-776B-6796-46F4A19B66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78015" y="889652"/>
            <a:ext cx="7435970" cy="3847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1​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B7B83F-81A7-EC2E-3D78-6313B570D4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25FF96-9B71-EE83-8FA3-F15BC23EB1C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D6BF12E-32DC-DD18-6BD1-296463371148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D6E315D-9172-7B15-AC1F-8CE2E2852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76817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3A2885E6-C65B-4D3D-1845-E06DAA5B6A22}"/>
              </a:ext>
            </a:extLst>
          </p:cNvPr>
          <p:cNvSpPr txBox="1"/>
          <p:nvPr/>
        </p:nvSpPr>
        <p:spPr>
          <a:xfrm>
            <a:off x="160840" y="118912"/>
            <a:ext cx="3566837" cy="1288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3200" b="1">
                <a:solidFill>
                  <a:srgbClr val="2E2552"/>
                </a:solidFill>
                <a:latin typeface="Shoika-Bold" pitchFamily="2" charset="77"/>
              </a:rPr>
              <a:t> 1: </a:t>
            </a:r>
            <a:r>
              <a:rPr lang="en-US" sz="3200" b="1" err="1">
                <a:solidFill>
                  <a:srgbClr val="2E2552"/>
                </a:solidFill>
                <a:latin typeface="Shoika-Bold" pitchFamily="2" charset="77"/>
              </a:rPr>
              <a:t>Eolaíocht</a:t>
            </a:r>
            <a:endParaRPr lang="en-US" sz="32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65982D56-B574-1264-77AA-69DD9934F7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78015" y="889652"/>
            <a:ext cx="7435970" cy="3847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eolaíochta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2​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F1032F-2722-CEF1-0C74-D8DB7DBD84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E7C0FF-EE0A-CBB8-5741-2555B11282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681197D2-6FC4-0BC8-E1DF-15BB2583636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7BFEC5B-D6D0-0A47-32C4-010360740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9689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2: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Teicneolaíocht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6" name="Picture 35" descr="Photograph of two schoolgirls collaborating on a small blue spherical robot at a classroom table. One girl holds a wired control component while another examines robot, with desks visible in background.">
            <a:extLst>
              <a:ext uri="{FF2B5EF4-FFF2-40B4-BE49-F238E27FC236}">
                <a16:creationId xmlns:a16="http://schemas.microsoft.com/office/drawing/2014/main" id="{186B4C32-35D2-1D4C-8D3D-B05449D067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8" t="848" r="22195" b="694"/>
          <a:stretch>
            <a:fillRect/>
          </a:stretch>
        </p:blipFill>
        <p:spPr>
          <a:xfrm>
            <a:off x="3293036" y="1431899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2" name="Picture 1" descr="The Curious Minds logo - Intinní fiosracha: Aimsigh ETIM">
            <a:extLst>
              <a:ext uri="{FF2B5EF4-FFF2-40B4-BE49-F238E27FC236}">
                <a16:creationId xmlns:a16="http://schemas.microsoft.com/office/drawing/2014/main" id="{4A58CBE0-F4B2-B1C3-7FF4-BB2204C16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329" y="5305886"/>
            <a:ext cx="3438009" cy="122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02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25A39AFB-A101-54F7-17AA-AC1E1C6B98C4}"/>
              </a:ext>
            </a:extLst>
          </p:cNvPr>
          <p:cNvSpPr txBox="1"/>
          <p:nvPr/>
        </p:nvSpPr>
        <p:spPr>
          <a:xfrm>
            <a:off x="160840" y="118912"/>
            <a:ext cx="4488798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28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2800" b="1">
                <a:solidFill>
                  <a:srgbClr val="2E2552"/>
                </a:solidFill>
                <a:latin typeface="Shoika-Bold" pitchFamily="2" charset="77"/>
              </a:rPr>
              <a:t> 2: </a:t>
            </a:r>
            <a:r>
              <a:rPr lang="en-US" sz="2800" b="1" i="0" u="none" strike="noStrike" err="1">
                <a:solidFill>
                  <a:srgbClr val="2E2552"/>
                </a:solidFill>
                <a:effectLst/>
                <a:latin typeface="Shoika-Bold"/>
              </a:rPr>
              <a:t>Teicneolaíocht</a:t>
            </a:r>
            <a:endParaRPr lang="en-US" sz="28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3F2953F-9612-959A-1371-D69728A158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30131" y="605810"/>
            <a:ext cx="3856007" cy="7900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45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45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45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8AE27F-5894-5870-9561-B36D605C1F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281794" cy="914400"/>
          </a:xfrm>
        </p:spPr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98B4E0-259C-9367-E9FE-B6835D7B82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3E1CA0FA-D99C-B94B-90CE-E2DC1B70F049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CEBAB2D-B2FA-3DA9-31A5-33A657192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797709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8B49620-7454-570D-B565-CEB7D22A0F02}"/>
              </a:ext>
            </a:extLst>
          </p:cNvPr>
          <p:cNvSpPr txBox="1"/>
          <p:nvPr/>
        </p:nvSpPr>
        <p:spPr>
          <a:xfrm>
            <a:off x="160840" y="118912"/>
            <a:ext cx="4488798" cy="12881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994"/>
              </a:lnSpc>
            </a:pP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Gradam</a:t>
            </a:r>
            <a:r>
              <a:rPr lang="en-US" sz="3200">
                <a:solidFill>
                  <a:srgbClr val="E06F0E"/>
                </a:solidFill>
                <a:latin typeface="Shoika-Medium" pitchFamily="2" charset="77"/>
              </a:rPr>
              <a:t> </a:t>
            </a:r>
            <a:r>
              <a:rPr lang="en-US" sz="3200" err="1">
                <a:solidFill>
                  <a:srgbClr val="E06F0E"/>
                </a:solidFill>
                <a:latin typeface="Shoika-Medium" pitchFamily="2" charset="77"/>
              </a:rPr>
              <a:t>Óir</a:t>
            </a:r>
            <a:endParaRPr lang="en-US" sz="3200">
              <a:solidFill>
                <a:srgbClr val="E06F0E"/>
              </a:solidFill>
              <a:latin typeface="Shoika-Medium" pitchFamily="2" charset="77"/>
            </a:endParaRPr>
          </a:p>
          <a:p>
            <a:pPr algn="just">
              <a:lnSpc>
                <a:spcPts val="5554"/>
              </a:lnSpc>
            </a:pPr>
            <a:r>
              <a:rPr lang="en-US" sz="2800" b="1" err="1">
                <a:solidFill>
                  <a:srgbClr val="2E2552"/>
                </a:solidFill>
                <a:latin typeface="Shoika-Bold" pitchFamily="2" charset="77"/>
              </a:rPr>
              <a:t>Céim</a:t>
            </a:r>
            <a:r>
              <a:rPr lang="en-US" sz="2800" b="1">
                <a:solidFill>
                  <a:srgbClr val="2E2552"/>
                </a:solidFill>
                <a:latin typeface="Shoika-Bold" pitchFamily="2" charset="77"/>
              </a:rPr>
              <a:t> 2: </a:t>
            </a:r>
            <a:r>
              <a:rPr lang="en-US" sz="2800" b="1" i="0" u="none" strike="noStrike" err="1">
                <a:solidFill>
                  <a:srgbClr val="2E2552"/>
                </a:solidFill>
                <a:effectLst/>
                <a:latin typeface="Shoika-Bold"/>
              </a:rPr>
              <a:t>Teicneolaíocht</a:t>
            </a:r>
            <a:endParaRPr lang="en-US" sz="2800" b="1">
              <a:solidFill>
                <a:srgbClr val="2E2552"/>
              </a:solidFill>
              <a:latin typeface="Shoika-Bold" pitchFamily="2" charset="77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817C78A-727E-F984-DBE9-11AF95DE1A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30131" y="605810"/>
            <a:ext cx="3856007" cy="40536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5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45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3450" b="0" i="0" u="none" strike="noStrike" kern="1200" cap="none" spc="0" normalizeH="0" baseline="0" noProof="0">
              <a:ln>
                <a:noFill/>
              </a:ln>
              <a:solidFill>
                <a:srgbClr val="7766AB"/>
              </a:solidFill>
              <a:effectLst/>
              <a:uLnTx/>
              <a:uFillTx/>
              <a:latin typeface="Shoika-Light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DBD5A1-083C-5577-2DA8-5709E1AF73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300082" cy="914400"/>
          </a:xfrm>
        </p:spPr>
        <p:txBody>
          <a:bodyPr/>
          <a:lstStyle/>
          <a:p>
            <a:endParaRPr lang="en-IE" i="1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FCD237-745E-3B7B-816D-7FBD991ACF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C69844D5-68E3-67BB-619F-4A23DD862FC0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28E40AE-5AE4-548D-4540-D85A57A58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788370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F0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7766AB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4" y="316113"/>
            <a:ext cx="6674276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Innealtóireacht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8A3F59-BF3A-3E4E-99E2-CF1611582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73" y="5049129"/>
            <a:ext cx="1427285" cy="1268698"/>
          </a:xfrm>
          <a:prstGeom prst="rect">
            <a:avLst/>
          </a:prstGeom>
        </p:spPr>
      </p:pic>
      <p:pic>
        <p:nvPicPr>
          <p:cNvPr id="4" name="Picture 3" descr="Photograph shows two young children collaborating on a hands-on construction activity at a table. Child in red assembles a small model while child in yellow handles materials, surrounded by colourful paper, tools, wires and toy components.">
            <a:extLst>
              <a:ext uri="{FF2B5EF4-FFF2-40B4-BE49-F238E27FC236}">
                <a16:creationId xmlns:a16="http://schemas.microsoft.com/office/drawing/2014/main" id="{67C907FA-7BB8-1346-B56A-3E5634481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3" y="1794982"/>
            <a:ext cx="6784268" cy="452284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12" name="Picture 11" descr="The Curious Minds logo - Intinní fiosracha: Aimsigh ETIM">
            <a:extLst>
              <a:ext uri="{FF2B5EF4-FFF2-40B4-BE49-F238E27FC236}">
                <a16:creationId xmlns:a16="http://schemas.microsoft.com/office/drawing/2014/main" id="{58AFE16D-A615-7BD0-8499-91AC75F142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5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B28CE8D1-1768-E1EF-A271-598409CAB9F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8525960" cy="128817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Innealtóireacht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  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1D66D1-156E-6A09-F626-F5079FAEA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245218" cy="914400"/>
          </a:xfrm>
        </p:spPr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75C7CA-8D6E-7FFF-E5A7-249F4E19E1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7ECC22EB-7928-D1B6-D526-86AD93A81BEA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09D8567-F413-C4E3-E293-8257CE746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185579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197DEF7-3487-DAB0-6E16-A98D942949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39" y="118912"/>
            <a:ext cx="8736025" cy="13152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3: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Innealtóireacht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    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3B92A9-AC86-6382-F43A-CEB1E25879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336658" cy="914400"/>
          </a:xfrm>
        </p:spPr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03896-CADC-D8AB-F6E2-D926261A0B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F0FF281-1F6D-3622-60A8-F7255F1264EE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9C200-F291-CACA-236A-980F13EE0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3135512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5" y="316113"/>
            <a:ext cx="5280904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4: Mata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pic>
        <p:nvPicPr>
          <p:cNvPr id="31" name="Picture 30" descr="Photograph showing an interactive primary-school classroom, with pupils in red uniforms raising hands during a lesson. Two teachers stand beside colourful educational displays, classroom materials, highlighting active participation and collaborative learning.">
            <a:extLst>
              <a:ext uri="{FF2B5EF4-FFF2-40B4-BE49-F238E27FC236}">
                <a16:creationId xmlns:a16="http://schemas.microsoft.com/office/drawing/2014/main" id="{7E38549C-5C6A-AA4A-BF61-64C04481C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8" r="16608"/>
          <a:stretch/>
        </p:blipFill>
        <p:spPr>
          <a:xfrm>
            <a:off x="3326779" y="1065077"/>
            <a:ext cx="5252750" cy="5252750"/>
          </a:xfrm>
          <a:custGeom>
            <a:avLst/>
            <a:gdLst>
              <a:gd name="connsiteX0" fmla="*/ 2225040 w 4450080"/>
              <a:gd name="connsiteY0" fmla="*/ 0 h 4450080"/>
              <a:gd name="connsiteX1" fmla="*/ 4450080 w 4450080"/>
              <a:gd name="connsiteY1" fmla="*/ 2225040 h 4450080"/>
              <a:gd name="connsiteX2" fmla="*/ 2225040 w 4450080"/>
              <a:gd name="connsiteY2" fmla="*/ 4450080 h 4450080"/>
              <a:gd name="connsiteX3" fmla="*/ 0 w 4450080"/>
              <a:gd name="connsiteY3" fmla="*/ 2225040 h 4450080"/>
              <a:gd name="connsiteX4" fmla="*/ 2225040 w 4450080"/>
              <a:gd name="connsiteY4" fmla="*/ 0 h 44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0080" h="4450080">
                <a:moveTo>
                  <a:pt x="2225040" y="0"/>
                </a:moveTo>
                <a:cubicBezTo>
                  <a:pt x="3453896" y="0"/>
                  <a:pt x="4450080" y="996184"/>
                  <a:pt x="4450080" y="2225040"/>
                </a:cubicBezTo>
                <a:cubicBezTo>
                  <a:pt x="4450080" y="3453896"/>
                  <a:pt x="3453896" y="4450080"/>
                  <a:pt x="2225040" y="4450080"/>
                </a:cubicBezTo>
                <a:cubicBezTo>
                  <a:pt x="996184" y="4450080"/>
                  <a:pt x="0" y="3453896"/>
                  <a:pt x="0" y="2225040"/>
                </a:cubicBezTo>
                <a:cubicBezTo>
                  <a:pt x="0" y="996184"/>
                  <a:pt x="996184" y="0"/>
                  <a:pt x="2225040" y="0"/>
                </a:cubicBezTo>
                <a:close/>
              </a:path>
            </a:pathLst>
          </a:custGeom>
          <a:ln w="12700">
            <a:solidFill>
              <a:schemeClr val="bg1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7C0B56E-2ED9-A042-9625-A2286137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19" y="5376037"/>
            <a:ext cx="1239723" cy="1213895"/>
          </a:xfrm>
          <a:prstGeom prst="rect">
            <a:avLst/>
          </a:prstGeom>
        </p:spPr>
      </p:pic>
      <p:pic>
        <p:nvPicPr>
          <p:cNvPr id="2" name="Picture 1" descr="The Curious Minds logo - Intinní fiosracha: Aimsigh ETIM">
            <a:extLst>
              <a:ext uri="{FF2B5EF4-FFF2-40B4-BE49-F238E27FC236}">
                <a16:creationId xmlns:a16="http://schemas.microsoft.com/office/drawing/2014/main" id="{314C05AA-A298-7328-BD3F-86509E4058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635" y="5499139"/>
            <a:ext cx="3028619" cy="10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0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F60BE6F-16BF-73E3-847F-DFC2B281C6A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9020230" cy="1301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4: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Mata            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An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Chéad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8C76C0-E6E1-F761-F192-B2EE271BC3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4" y="1690688"/>
            <a:ext cx="10342277" cy="914400"/>
          </a:xfrm>
        </p:spPr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D6AE72-4A4A-B0EE-F956-5D8ADEF09A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16A8522A-47FB-A934-0E2B-98F01E691B7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AC262DE-8C0B-17D9-65E5-A87DAF32D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627728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D026B4CE-4412-4328-77BF-B413F9CCDC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8365322" cy="13017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4: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Mata                   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Dara </a:t>
            </a: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7766AB"/>
                </a:solidFill>
                <a:effectLst/>
                <a:uLnTx/>
                <a:uFillTx/>
                <a:latin typeface="Shoika-Light"/>
                <a:ea typeface="+mn-ea"/>
                <a:cs typeface="+mn-cs"/>
              </a:rPr>
              <a:t>Gníomhaíocht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C02305-CBCB-61DC-5F73-F585200427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3E7939-797F-975B-DB9C-9769B1900B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CA37FDE5-C143-922E-5FFA-54C4091BD8F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59CB4C6-85D4-DE8A-3825-A1197C794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2678232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97F992-FD8C-FD45-A8D7-9282A2C4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66A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04239" y="217724"/>
            <a:ext cx="1339779" cy="133977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06F0E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8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649735" y="217724"/>
            <a:ext cx="1339779" cy="133977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E2552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5400000">
            <a:off x="1399365" y="5710982"/>
            <a:ext cx="1339779" cy="669889"/>
          </a:xfrm>
          <a:prstGeom prst="rect">
            <a:avLst/>
          </a:prstGeom>
        </p:spPr>
      </p:pic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336123" y="316113"/>
            <a:ext cx="7670839" cy="97039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Céim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5: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57B54CE-6EAD-EA43-949D-7789078D9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933" y="5376036"/>
            <a:ext cx="1339779" cy="1339779"/>
          </a:xfrm>
          <a:prstGeom prst="rect">
            <a:avLst/>
          </a:prstGeom>
        </p:spPr>
      </p:pic>
      <p:pic>
        <p:nvPicPr>
          <p:cNvPr id="3" name="Picture 2" descr="Photograph illustrating “Step 5: Show and Tell”, with a pupil presenting a STEM project to classmates in a classroom.A green chalkboard showing science related drawings is visible in the background.">
            <a:extLst>
              <a:ext uri="{FF2B5EF4-FFF2-40B4-BE49-F238E27FC236}">
                <a16:creationId xmlns:a16="http://schemas.microsoft.com/office/drawing/2014/main" id="{C5090D0C-1142-AC18-6257-4E28BA43E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868" r="23783" b="13459"/>
          <a:stretch>
            <a:fillRect/>
          </a:stretch>
        </p:blipFill>
        <p:spPr>
          <a:xfrm>
            <a:off x="2761657" y="1567190"/>
            <a:ext cx="6307214" cy="4366151"/>
          </a:xfrm>
          <a:prstGeom prst="rect">
            <a:avLst/>
          </a:prstGeom>
        </p:spPr>
      </p:pic>
      <p:pic>
        <p:nvPicPr>
          <p:cNvPr id="2" name="Picture 1" descr="Curious minds logo">
            <a:extLst>
              <a:ext uri="{FF2B5EF4-FFF2-40B4-BE49-F238E27FC236}">
                <a16:creationId xmlns:a16="http://schemas.microsoft.com/office/drawing/2014/main" id="{4432190D-9512-C527-B51F-BEC3EB0AA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3287" y="5701084"/>
            <a:ext cx="2328051" cy="82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36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>
            <a:extLst>
              <a:ext uri="{FF2B5EF4-FFF2-40B4-BE49-F238E27FC236}">
                <a16:creationId xmlns:a16="http://schemas.microsoft.com/office/drawing/2014/main" id="{535E7AB5-5518-276F-DBD2-4436123FF0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0840" y="118912"/>
            <a:ext cx="4488798" cy="12745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49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Gradam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E06F0E"/>
                </a:solidFill>
                <a:effectLst/>
                <a:uLnTx/>
                <a:uFillTx/>
                <a:latin typeface="Shoika-Medium" pitchFamily="2" charset="77"/>
                <a:ea typeface="+mn-ea"/>
                <a:cs typeface="+mn-cs"/>
              </a:rPr>
              <a:t>Óir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E06F0E"/>
              </a:solidFill>
              <a:effectLst/>
              <a:uLnTx/>
              <a:uFillTx/>
              <a:latin typeface="Shoika-Medium" pitchFamily="2" charset="77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ts val="555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Céim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 pitchFamily="2" charset="77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5: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Taispeáin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2E2552"/>
                </a:solidFill>
                <a:effectLst/>
                <a:uLnTx/>
                <a:uFillTx/>
                <a:latin typeface="Shoika-Bold"/>
                <a:ea typeface="+mn-ea"/>
                <a:cs typeface="+mn-cs"/>
              </a:rPr>
              <a:t> is Inis ETIM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2E2552"/>
              </a:solidFill>
              <a:effectLst/>
              <a:uLnTx/>
              <a:uFillTx/>
              <a:latin typeface="Shoika-Bold" pitchFamily="2" charset="77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9C8E40-CCDF-ACD8-9085-700EAFED35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575" y="1690688"/>
            <a:ext cx="10331260" cy="914400"/>
          </a:xfrm>
        </p:spPr>
        <p:txBody>
          <a:bodyPr/>
          <a:lstStyle/>
          <a:p>
            <a:endParaRPr lang="en-IE" b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15E33C-EBED-1A16-2569-F767DD5EAC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2357499-4BC8-D045-CFEC-EC9EBCF1D0E9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8E6CE14-44BF-997C-758C-95372DD4D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3574" y="6096000"/>
            <a:ext cx="5432425" cy="269875"/>
          </a:xfrm>
        </p:spPr>
        <p:txBody>
          <a:bodyPr/>
          <a:lstStyle/>
          <a:p>
            <a:endParaRPr lang="en-IE" i="1"/>
          </a:p>
        </p:txBody>
      </p:sp>
    </p:spTree>
    <p:extLst>
      <p:ext uri="{BB962C8B-B14F-4D97-AF65-F5344CB8AC3E}">
        <p14:creationId xmlns:p14="http://schemas.microsoft.com/office/powerpoint/2010/main" val="1626490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8D712F606A114E8A9C712F311EEEC4" ma:contentTypeVersion="19" ma:contentTypeDescription="Create a new document." ma:contentTypeScope="" ma:versionID="fc3fabbdc57102750e4b33c0ef11c800">
  <xsd:schema xmlns:xsd="http://www.w3.org/2001/XMLSchema" xmlns:xs="http://www.w3.org/2001/XMLSchema" xmlns:p="http://schemas.microsoft.com/office/2006/metadata/properties" xmlns:ns2="bcb6bb80-c3f6-4894-8314-b823e9576f09" xmlns:ns3="9a61b629-3332-452e-bb9b-e284b81c509f" targetNamespace="http://schemas.microsoft.com/office/2006/metadata/properties" ma:root="true" ma:fieldsID="a446282d54d774571e01691fd9cec2e5" ns2:_="" ns3:_="">
    <xsd:import namespace="bcb6bb80-c3f6-4894-8314-b823e9576f09"/>
    <xsd:import namespace="9a61b629-3332-452e-bb9b-e284b81c50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bb80-c3f6-4894-8314-b823e9576f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7b5201-1eba-4237-973b-c2bc0dc73b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1b629-3332-452e-bb9b-e284b81c509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8ae1d0-9f48-431e-a83a-aece8168ef63}" ma:internalName="TaxCatchAll" ma:showField="CatchAllData" ma:web="9a61b629-3332-452e-bb9b-e284b81c50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61b629-3332-452e-bb9b-e284b81c509f" xsi:nil="true"/>
    <lcf76f155ced4ddcb4097134ff3c332f xmlns="bcb6bb80-c3f6-4894-8314-b823e9576f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3F4DF53-1A47-4F89-993A-B82A1D8DD0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7D373A-FCFF-4245-9CDD-769CA7ABAEDE}">
  <ds:schemaRefs>
    <ds:schemaRef ds:uri="9a61b629-3332-452e-bb9b-e284b81c509f"/>
    <ds:schemaRef ds:uri="bcb6bb80-c3f6-4894-8314-b823e9576f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49E1C8-01B3-474F-85E9-80E61B9C9E09}">
  <ds:schemaRefs>
    <ds:schemaRef ds:uri="1094a34d-5ce2-4a0a-980a-96a4a1dd556b"/>
    <ds:schemaRef ds:uri="9a61b629-3332-452e-bb9b-e284b81c509f"/>
    <ds:schemaRef ds:uri="bcb6bb80-c3f6-4894-8314-b823e9576f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Widescreen</PresentationFormat>
  <Paragraphs>51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Shoika-Bold</vt:lpstr>
      <vt:lpstr>Shoika-Light</vt:lpstr>
      <vt:lpstr>Shoika-Medium</vt:lpstr>
      <vt:lpstr>Shoika-Thin</vt:lpstr>
      <vt:lpstr>Symbol</vt:lpstr>
      <vt:lpstr>Office Theme</vt:lpstr>
      <vt:lpstr>Gradaim Intinní Fiosracha 2026/27 </vt:lpstr>
      <vt:lpstr>Céim 1: Eolaíocht</vt:lpstr>
      <vt:lpstr>Gradam Óir Céim 1: Eolaíocht</vt:lpstr>
      <vt:lpstr>Fuinneamh agus Fórsaí​</vt:lpstr>
      <vt:lpstr>Ábhair</vt:lpstr>
      <vt:lpstr>Feasacht agus cúram an chomhshaoil Nó Nádúr an ETIM​</vt:lpstr>
      <vt:lpstr>Gníomhaíocht eolaíochta 1​</vt:lpstr>
      <vt:lpstr>Gníomhaíocht eolaíochta 2​</vt:lpstr>
      <vt:lpstr>Céim 2: Teicneolaíocht</vt:lpstr>
      <vt:lpstr>An Chéad Gníomhaíocht</vt:lpstr>
      <vt:lpstr>Dara Gníomhaíocht</vt:lpstr>
      <vt:lpstr>Céim 3: Innealtóireacht</vt:lpstr>
      <vt:lpstr>Gradam Óir Céim 3: Innealtóireacht    An Chéad Gníomhaíocht</vt:lpstr>
      <vt:lpstr>Gradam Óir Céim 3: Innealtóireacht      Dara Gníomhaíocht</vt:lpstr>
      <vt:lpstr>Céim 4: Mata</vt:lpstr>
      <vt:lpstr>Gradam Óir Céim 4: Mata             An Chéad Gníomhaíocht</vt:lpstr>
      <vt:lpstr>Gradam Óir Céim 4: Mata                   Dara Gníomhaíocht</vt:lpstr>
      <vt:lpstr>Céim 5: Taispeáin is Inis ETIM</vt:lpstr>
      <vt:lpstr>Gradam Óir Céim 5: Taispeáin is Inis ETIM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Tanja Calis</dc:creator>
  <cp:lastModifiedBy>Niall Matthews</cp:lastModifiedBy>
  <cp:revision>2</cp:revision>
  <dcterms:created xsi:type="dcterms:W3CDTF">2022-08-17T12:57:44Z</dcterms:created>
  <dcterms:modified xsi:type="dcterms:W3CDTF">2026-09-29T11:37:03Z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0x010100108D712F606A114E8A9C712F311EEEC4</vt:lpwstr>
  </property>
</Properties>
</file>