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79" r:id="rId5"/>
    <p:sldId id="280" r:id="rId6"/>
    <p:sldId id="298" r:id="rId7"/>
    <p:sldId id="299" r:id="rId8"/>
    <p:sldId id="300" r:id="rId9"/>
    <p:sldId id="301" r:id="rId10"/>
    <p:sldId id="302" r:id="rId11"/>
    <p:sldId id="303" r:id="rId12"/>
    <p:sldId id="314" r:id="rId13"/>
    <p:sldId id="304" r:id="rId14"/>
    <p:sldId id="305" r:id="rId15"/>
    <p:sldId id="313" r:id="rId16"/>
    <p:sldId id="306" r:id="rId17"/>
    <p:sldId id="307" r:id="rId18"/>
    <p:sldId id="312" r:id="rId19"/>
    <p:sldId id="308" r:id="rId20"/>
    <p:sldId id="309" r:id="rId21"/>
    <p:sldId id="311" r:id="rId22"/>
    <p:sldId id="31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C4DE"/>
    <a:srgbClr val="7766AB"/>
    <a:srgbClr val="6D5D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9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all Matthews" userId="960c99cc-fff9-4c70-b85a-78db0b68efd6" providerId="ADAL" clId="{92E73CA8-10EC-4A47-B09B-420AB1E2DF32}"/>
    <pc:docChg chg="modSld">
      <pc:chgData name="Niall Matthews" userId="960c99cc-fff9-4c70-b85a-78db0b68efd6" providerId="ADAL" clId="{92E73CA8-10EC-4A47-B09B-420AB1E2DF32}" dt="2026-09-29T11:32:46.075" v="1" actId="1035"/>
      <pc:docMkLst>
        <pc:docMk/>
      </pc:docMkLst>
      <pc:sldChg chg="modSp mod">
        <pc:chgData name="Niall Matthews" userId="960c99cc-fff9-4c70-b85a-78db0b68efd6" providerId="ADAL" clId="{92E73CA8-10EC-4A47-B09B-420AB1E2DF32}" dt="2026-09-29T11:32:46.075" v="1" actId="1035"/>
        <pc:sldMkLst>
          <pc:docMk/>
          <pc:sldMk cId="1972587856" sldId="279"/>
        </pc:sldMkLst>
        <pc:spChg chg="mod">
          <ac:chgData name="Niall Matthews" userId="960c99cc-fff9-4c70-b85a-78db0b68efd6" providerId="ADAL" clId="{92E73CA8-10EC-4A47-B09B-420AB1E2DF32}" dt="2026-09-29T11:32:46.075" v="1" actId="1035"/>
          <ac:spMkLst>
            <pc:docMk/>
            <pc:sldMk cId="1972587856" sldId="279"/>
            <ac:spMk id="11" creationId="{1956AF2E-28DA-7B04-47B4-F3D70DED5C0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A9BC1-CC75-4A54-8FBE-9D1803D68E8C}"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9E6BAB-4D2A-4BB8-9725-5EA83A095DC2}" type="slidenum">
              <a:t>‹#›</a:t>
            </a:fld>
            <a:endParaRPr lang="en-US"/>
          </a:p>
        </p:txBody>
      </p:sp>
    </p:spTree>
    <p:extLst>
      <p:ext uri="{BB962C8B-B14F-4D97-AF65-F5344CB8AC3E}">
        <p14:creationId xmlns:p14="http://schemas.microsoft.com/office/powerpoint/2010/main" val="2964805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uriousminds.ie"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engineersweek.ie"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6000"/>
              </a:lnSpc>
              <a:spcBef>
                <a:spcPts val="0"/>
              </a:spcBef>
              <a:spcAft>
                <a:spcPts val="0"/>
              </a:spcAft>
              <a:buClrTx/>
              <a:buSzTx/>
              <a:buFont typeface="Symbol" panose="05050102010706020507" pitchFamily="18" charset="2"/>
              <a:buChar char=""/>
              <a:tabLst/>
              <a:defRPr/>
            </a:pPr>
            <a:r>
              <a:rPr lang="en-IE" sz="1200" b="0" i="0" kern="100">
                <a:solidFill>
                  <a:srgbClr val="000000"/>
                </a:solidFill>
                <a:effectLst/>
                <a:latin typeface="Shoika-Bold"/>
                <a:ea typeface="Calibri"/>
                <a:cs typeface="Calibri" panose="020F0502020204030204" pitchFamily="34" charset="0"/>
              </a:rPr>
              <a:t>This Log of Evidence</a:t>
            </a:r>
            <a:r>
              <a:rPr lang="en-IE" sz="1200" b="0" i="0" kern="100">
                <a:solidFill>
                  <a:schemeClr val="tx1"/>
                </a:solidFill>
                <a:effectLst/>
                <a:latin typeface="Calibri"/>
                <a:ea typeface="Calibri"/>
                <a:cs typeface="Calibri"/>
              </a:rPr>
              <a:t> </a:t>
            </a:r>
            <a:r>
              <a:rPr lang="en-IE" sz="1200" i="0" kern="100">
                <a:solidFill>
                  <a:srgbClr val="000000"/>
                </a:solidFill>
                <a:effectLst/>
                <a:latin typeface="Shoika-Bold"/>
                <a:ea typeface="Calibri"/>
                <a:cs typeface="Calibri" panose="020F0502020204030204" pitchFamily="34" charset="0"/>
              </a:rPr>
              <a:t>demonstrates that you have completed the work you’ve described in the application form and provides an account of the hands-on, STEM work carried out by learners in your school.</a:t>
            </a:r>
            <a:endParaRPr lang="en-IE" sz="1200" i="0" kern="100">
              <a:effectLst/>
              <a:latin typeface="Calibri"/>
              <a:ea typeface="Calibri"/>
              <a:cs typeface="Times New Roman" panose="02020603050405020304" pitchFamily="18" charset="0"/>
            </a:endParaRPr>
          </a:p>
          <a:p>
            <a:pPr marL="342900" indent="-342900">
              <a:lnSpc>
                <a:spcPct val="106000"/>
              </a:lnSpc>
              <a:buFont typeface="Symbol" panose="05050102010706020507" pitchFamily="18" charset="2"/>
              <a:buChar char=""/>
            </a:pPr>
            <a:r>
              <a:rPr lang="en-IE" sz="1200" b="1" i="0" u="sng" kern="100">
                <a:solidFill>
                  <a:srgbClr val="000000"/>
                </a:solidFill>
                <a:effectLst/>
                <a:latin typeface="Shoika-Bold"/>
                <a:ea typeface="Calibri"/>
                <a:cs typeface="Calibri" panose="020F0502020204030204" pitchFamily="34" charset="0"/>
              </a:rPr>
              <a:t>This year, your log of evidence must be presented using </a:t>
            </a:r>
            <a:r>
              <a:rPr lang="en-IE" b="1" u="sng" kern="100">
                <a:solidFill>
                  <a:srgbClr val="000000"/>
                </a:solidFill>
                <a:latin typeface="Shoika-Bold"/>
                <a:ea typeface="Calibri"/>
                <a:cs typeface="Calibri" panose="020F0502020204030204" pitchFamily="34" charset="0"/>
              </a:rPr>
              <a:t>this Curious</a:t>
            </a:r>
            <a:r>
              <a:rPr lang="en-IE" sz="1200" b="1" i="0" u="sng" kern="100">
                <a:solidFill>
                  <a:srgbClr val="000000"/>
                </a:solidFill>
                <a:effectLst/>
                <a:latin typeface="Shoika-Bold"/>
                <a:ea typeface="Calibri"/>
                <a:cs typeface="Calibri" panose="020F0502020204030204" pitchFamily="34" charset="0"/>
              </a:rPr>
              <a:t> Minds Log of Evidence Template</a:t>
            </a:r>
            <a:r>
              <a:rPr lang="en-IE" sz="1200" b="1" i="0" kern="100">
                <a:solidFill>
                  <a:srgbClr val="000000"/>
                </a:solidFill>
                <a:effectLst/>
                <a:latin typeface="Shoika-Bold"/>
                <a:ea typeface="Calibri"/>
                <a:cs typeface="Calibri" panose="020F0502020204030204" pitchFamily="34" charset="0"/>
              </a:rPr>
              <a:t>. </a:t>
            </a:r>
            <a:r>
              <a:rPr lang="en-IE" sz="1200" i="0" kern="100">
                <a:effectLst/>
                <a:latin typeface="Calibri"/>
                <a:ea typeface="Calibri"/>
                <a:cs typeface="Calibri"/>
              </a:rPr>
              <a:t> </a:t>
            </a:r>
          </a:p>
          <a:p>
            <a:pPr marL="342900" indent="-342900">
              <a:lnSpc>
                <a:spcPct val="106000"/>
              </a:lnSpc>
              <a:buFont typeface="Symbol" panose="05050102010706020507" pitchFamily="18" charset="2"/>
              <a:buChar char=""/>
            </a:pPr>
            <a:r>
              <a:rPr lang="en-IE" sz="1200" i="0" kern="100">
                <a:solidFill>
                  <a:srgbClr val="000000"/>
                </a:solidFill>
                <a:effectLst/>
                <a:latin typeface="Shoika-Bold"/>
                <a:ea typeface="Calibri"/>
                <a:cs typeface="Calibri" panose="020F0502020204030204" pitchFamily="34" charset="0"/>
              </a:rPr>
              <a:t>Images or videos providing evidence of each activity should be added to the Log of Evidence Template, labelled</a:t>
            </a:r>
            <a:r>
              <a:rPr lang="en-IE" sz="1200" i="0" kern="100">
                <a:effectLst/>
                <a:latin typeface="Calibri"/>
                <a:ea typeface="Calibri"/>
                <a:cs typeface="Calibri"/>
              </a:rPr>
              <a:t> </a:t>
            </a:r>
            <a:r>
              <a:rPr lang="en-IE" sz="1200" i="0" kern="100">
                <a:solidFill>
                  <a:srgbClr val="000000"/>
                </a:solidFill>
                <a:effectLst/>
                <a:latin typeface="Shoika-Bold"/>
                <a:ea typeface="Calibri"/>
                <a:cs typeface="Calibri" panose="020F0502020204030204" pitchFamily="34" charset="0"/>
              </a:rPr>
              <a:t>and </a:t>
            </a:r>
            <a:r>
              <a:rPr lang="en-IE" sz="1200" b="1" i="0" kern="100">
                <a:solidFill>
                  <a:srgbClr val="000000"/>
                </a:solidFill>
                <a:effectLst/>
                <a:latin typeface="Shoika-Bold"/>
                <a:ea typeface="Calibri"/>
                <a:cs typeface="Calibri" panose="020F0502020204030204" pitchFamily="34" charset="0"/>
              </a:rPr>
              <a:t>uploaded</a:t>
            </a:r>
            <a:r>
              <a:rPr lang="en-IE" sz="1200" i="0" kern="100">
                <a:solidFill>
                  <a:srgbClr val="000000"/>
                </a:solidFill>
                <a:effectLst/>
                <a:latin typeface="Shoika-Bold"/>
                <a:ea typeface="Calibri"/>
                <a:cs typeface="Calibri" panose="020F0502020204030204" pitchFamily="34" charset="0"/>
              </a:rPr>
              <a:t> to the online application platform SESAME in </a:t>
            </a:r>
            <a:r>
              <a:rPr lang="en-IE" sz="1200" b="1" i="0" kern="100">
                <a:solidFill>
                  <a:srgbClr val="000000"/>
                </a:solidFill>
                <a:effectLst/>
                <a:latin typeface="Shoika-Bold"/>
                <a:ea typeface="Calibri"/>
                <a:cs typeface="Calibri" panose="020F0502020204030204" pitchFamily="34" charset="0"/>
              </a:rPr>
              <a:t>PDF or PowerPoint</a:t>
            </a:r>
            <a:r>
              <a:rPr lang="en-IE" sz="1200" i="0" kern="100">
                <a:solidFill>
                  <a:srgbClr val="000000"/>
                </a:solidFill>
                <a:effectLst/>
                <a:latin typeface="Shoika-Bold"/>
                <a:ea typeface="Calibri"/>
                <a:cs typeface="Calibri" panose="020F0502020204030204" pitchFamily="34" charset="0"/>
              </a:rPr>
              <a:t> format. The template slides can be edited in PowerPoint or Google </a:t>
            </a:r>
            <a:r>
              <a:rPr lang="en-IE" kern="100">
                <a:solidFill>
                  <a:srgbClr val="000000"/>
                </a:solidFill>
                <a:latin typeface="Shoika-Bold"/>
                <a:ea typeface="Calibri"/>
                <a:cs typeface="Calibri" panose="020F0502020204030204" pitchFamily="34" charset="0"/>
              </a:rPr>
              <a:t>Slides. Please ensure images are large enough to view easily without zooming in. </a:t>
            </a:r>
            <a:r>
              <a:rPr lang="en-IE" b="1" kern="100">
                <a:solidFill>
                  <a:srgbClr val="000000"/>
                </a:solidFill>
                <a:latin typeface="Shoika-Bold"/>
                <a:ea typeface="Calibri"/>
                <a:cs typeface="Calibri" panose="020F0502020204030204" pitchFamily="34" charset="0"/>
              </a:rPr>
              <a:t>Additional</a:t>
            </a:r>
            <a:r>
              <a:rPr lang="en-IE" sz="1200" b="1" i="0" kern="100">
                <a:solidFill>
                  <a:srgbClr val="000000"/>
                </a:solidFill>
                <a:effectLst/>
                <a:latin typeface="Shoika-Bold"/>
                <a:ea typeface="Calibri"/>
                <a:cs typeface="Calibri" panose="020F0502020204030204" pitchFamily="34" charset="0"/>
              </a:rPr>
              <a:t> slides may be added</a:t>
            </a:r>
            <a:r>
              <a:rPr lang="en-IE" sz="1200" i="0" kern="100">
                <a:solidFill>
                  <a:srgbClr val="000000"/>
                </a:solidFill>
                <a:effectLst/>
                <a:latin typeface="Shoika-Bold"/>
                <a:ea typeface="Calibri"/>
                <a:cs typeface="Calibri" panose="020F0502020204030204" pitchFamily="34" charset="0"/>
              </a:rPr>
              <a:t>. </a:t>
            </a:r>
            <a:endParaRPr lang="en-IE" sz="1200" i="0" kern="100">
              <a:effectLst/>
              <a:latin typeface="Calibri"/>
              <a:ea typeface="Calibri"/>
              <a:cs typeface="Times New Roman" panose="02020603050405020304" pitchFamily="18" charset="0"/>
            </a:endParaRPr>
          </a:p>
          <a:p>
            <a:pPr marL="342900" lvl="0" indent="-342900">
              <a:lnSpc>
                <a:spcPct val="106000"/>
              </a:lnSpc>
              <a:buFont typeface="Symbol" panose="05050102010706020507" pitchFamily="18" charset="2"/>
              <a:buChar char=""/>
            </a:pPr>
            <a:r>
              <a:rPr lang="en-IE" sz="1200" i="0" kern="100">
                <a:solidFill>
                  <a:srgbClr val="000000"/>
                </a:solidFill>
                <a:effectLst/>
                <a:latin typeface="Shoika-Bold"/>
                <a:ea typeface="Calibri" panose="020F0502020204030204" pitchFamily="34" charset="0"/>
                <a:cs typeface="Calibri" panose="020F0502020204030204" pitchFamily="34" charset="0"/>
              </a:rPr>
              <a:t>All evidence should represent the learners’ hands-on STEM work and include clearly labelled photos/ videos/projects/learner’s written accounts (Teacher write-ups and lesson plans are not accepted).</a:t>
            </a:r>
            <a:endParaRPr lang="en-IE" sz="120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1" i="0" kern="100">
                <a:solidFill>
                  <a:srgbClr val="000000"/>
                </a:solidFill>
                <a:effectLst/>
                <a:latin typeface="Shoika-Bold"/>
                <a:ea typeface="Calibri" panose="020F0502020204030204" pitchFamily="34" charset="0"/>
                <a:cs typeface="Calibri" panose="020F0502020204030204" pitchFamily="34" charset="0"/>
              </a:rPr>
              <a:t>Note: </a:t>
            </a:r>
            <a:r>
              <a:rPr lang="en-IE" sz="1200" i="0" kern="100">
                <a:solidFill>
                  <a:srgbClr val="000000"/>
                </a:solidFill>
                <a:effectLst/>
                <a:latin typeface="Shoika-Bold"/>
                <a:ea typeface="Calibri" panose="020F0502020204030204" pitchFamily="34" charset="0"/>
                <a:cs typeface="Calibri" panose="020F0502020204030204" pitchFamily="34" charset="0"/>
              </a:rPr>
              <a:t>Please check your application to ensure that all links and files are easily accessible and clearly labelled before submitting. We may return your application if it is not well organised or not clearly labelled.</a:t>
            </a:r>
            <a:endParaRPr lang="en-IE" sz="1200" i="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a:t>
            </a:fld>
            <a:endParaRPr lang="en-IE"/>
          </a:p>
        </p:txBody>
      </p:sp>
    </p:spTree>
    <p:extLst>
      <p:ext uri="{BB962C8B-B14F-4D97-AF65-F5344CB8AC3E}">
        <p14:creationId xmlns:p14="http://schemas.microsoft.com/office/powerpoint/2010/main" val="306966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STEP 1 Science</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Provide evidence of the learners engaging in science activities in school or online.</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One hands-on investigation from four of the following curriculum strands:</a:t>
            </a: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Living things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Energy and forces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Materials</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b="0" i="0" kern="100">
                <a:solidFill>
                  <a:srgbClr val="000000"/>
                </a:solidFill>
                <a:effectLst/>
                <a:latin typeface="Shoika-Bold"/>
                <a:ea typeface="Calibri" panose="020F0502020204030204" pitchFamily="34" charset="0"/>
                <a:cs typeface="Calibri" panose="020F0502020204030204" pitchFamily="34" charset="0"/>
              </a:rPr>
              <a:t>• Environmental awareness and care </a:t>
            </a:r>
            <a:r>
              <a:rPr lang="en-IE" sz="1200" b="1" i="0" kern="100">
                <a:solidFill>
                  <a:srgbClr val="000000"/>
                </a:solidFill>
                <a:effectLst/>
                <a:latin typeface="Shoika-Bold"/>
                <a:ea typeface="Calibri" panose="020F0502020204030204" pitchFamily="34" charset="0"/>
                <a:cs typeface="Calibri" panose="020F0502020204030204" pitchFamily="34" charset="0"/>
              </a:rPr>
              <a:t>or</a:t>
            </a:r>
            <a:r>
              <a:rPr lang="en-IE" sz="1200" b="0" i="0" kern="100">
                <a:solidFill>
                  <a:srgbClr val="000000"/>
                </a:solidFill>
                <a:effectLst/>
                <a:latin typeface="Shoika-Bold"/>
                <a:ea typeface="Calibri" panose="020F0502020204030204" pitchFamily="34" charset="0"/>
                <a:cs typeface="Calibri" panose="020F0502020204030204" pitchFamily="34" charset="0"/>
              </a:rPr>
              <a:t> Nature of STEM</a:t>
            </a:r>
            <a:endParaRPr lang="en-IE" sz="1200" b="0" i="0" kern="100">
              <a:effectLst/>
              <a:latin typeface="Calibri" panose="020F0502020204030204" pitchFamily="34" charset="0"/>
              <a:ea typeface="Calibri" panose="020F0502020204030204" pitchFamily="34" charset="0"/>
              <a:cs typeface="Times New Roman" panose="02020603050405020304" pitchFamily="18" charset="0"/>
            </a:endParaRPr>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2</a:t>
            </a:fld>
            <a:endParaRPr lang="en-IE"/>
          </a:p>
        </p:txBody>
      </p:sp>
    </p:spTree>
    <p:extLst>
      <p:ext uri="{BB962C8B-B14F-4D97-AF65-F5344CB8AC3E}">
        <p14:creationId xmlns:p14="http://schemas.microsoft.com/office/powerpoint/2010/main" val="381892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a:solidFill>
                  <a:schemeClr val="tx1"/>
                </a:solidFill>
                <a:effectLst/>
                <a:latin typeface="+mn-lt"/>
                <a:ea typeface="+mn-ea"/>
                <a:cs typeface="+mn-cs"/>
              </a:rPr>
              <a:t>You may come up with your own ideas, use the Curious Minds/ESERO resources on </a:t>
            </a:r>
            <a:r>
              <a:rPr lang="en-IE" sz="1200" b="1" i="0" u="none" strike="noStrike" kern="1200">
                <a:solidFill>
                  <a:schemeClr val="tx1"/>
                </a:solidFill>
                <a:effectLst/>
                <a:latin typeface="+mn-lt"/>
                <a:ea typeface="+mn-ea"/>
                <a:cs typeface="+mn-cs"/>
              </a:rPr>
              <a:t>www.curiousminds.ie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www.esero.ie</a:t>
            </a:r>
            <a:r>
              <a:rPr lang="en-IE" sz="1200" b="0" i="0" u="none" strike="noStrike" kern="1200">
                <a:solidFill>
                  <a:schemeClr val="tx1"/>
                </a:solidFill>
                <a:effectLst/>
                <a:latin typeface="+mn-lt"/>
                <a:ea typeface="+mn-ea"/>
                <a:cs typeface="+mn-cs"/>
              </a:rPr>
              <a:t>, or any other options that are available to you.</a:t>
            </a:r>
            <a:r>
              <a:rPr lang="en-IE" sz="1200" b="0" i="0" kern="1200">
                <a:solidFill>
                  <a:schemeClr val="tx1"/>
                </a:solidFill>
                <a:effectLst/>
                <a:latin typeface="+mn-lt"/>
                <a:ea typeface="+mn-ea"/>
                <a:cs typeface="+mn-cs"/>
              </a:rPr>
              <a:t>​</a:t>
            </a:r>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3</a:t>
            </a:fld>
            <a:endParaRPr lang="en-IE"/>
          </a:p>
        </p:txBody>
      </p:sp>
    </p:spTree>
    <p:extLst>
      <p:ext uri="{BB962C8B-B14F-4D97-AF65-F5344CB8AC3E}">
        <p14:creationId xmlns:p14="http://schemas.microsoft.com/office/powerpoint/2010/main" val="3682951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a:solidFill>
                  <a:schemeClr val="tx1"/>
                </a:solidFill>
                <a:effectLst/>
                <a:latin typeface="+mn-lt"/>
                <a:ea typeface="+mn-ea"/>
                <a:cs typeface="+mn-cs"/>
              </a:rPr>
              <a:t>You may come up with your own ideas, use the Curious Minds/ESERO resources on </a:t>
            </a:r>
            <a:r>
              <a:rPr lang="en-IE" sz="1200" b="1" i="0" u="none" strike="noStrike" kern="1200">
                <a:solidFill>
                  <a:schemeClr val="tx1"/>
                </a:solidFill>
                <a:effectLst/>
                <a:latin typeface="+mn-lt"/>
                <a:ea typeface="+mn-ea"/>
                <a:cs typeface="+mn-cs"/>
              </a:rPr>
              <a:t>www.curiousminds.ie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www.esero.ie</a:t>
            </a:r>
            <a:r>
              <a:rPr lang="en-IE" sz="1200" b="0" i="0" u="none" strike="noStrike" kern="1200">
                <a:solidFill>
                  <a:schemeClr val="tx1"/>
                </a:solidFill>
                <a:effectLst/>
                <a:latin typeface="+mn-lt"/>
                <a:ea typeface="+mn-ea"/>
                <a:cs typeface="+mn-cs"/>
              </a:rPr>
              <a:t>, or any other options that are available to you.</a:t>
            </a:r>
            <a:r>
              <a:rPr lang="en-IE" sz="1200" b="0" i="0" kern="1200">
                <a:solidFill>
                  <a:schemeClr val="tx1"/>
                </a:solidFill>
                <a:effectLst/>
                <a:latin typeface="+mn-lt"/>
                <a:ea typeface="+mn-ea"/>
                <a:cs typeface="+mn-cs"/>
              </a:rPr>
              <a:t>​</a:t>
            </a:r>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4</a:t>
            </a:fld>
            <a:endParaRPr lang="en-IE"/>
          </a:p>
        </p:txBody>
      </p:sp>
    </p:spTree>
    <p:extLst>
      <p:ext uri="{BB962C8B-B14F-4D97-AF65-F5344CB8AC3E}">
        <p14:creationId xmlns:p14="http://schemas.microsoft.com/office/powerpoint/2010/main" val="1115223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a:solidFill>
                  <a:schemeClr val="tx1"/>
                </a:solidFill>
                <a:effectLst/>
                <a:latin typeface="+mn-lt"/>
                <a:ea typeface="+mn-ea"/>
                <a:cs typeface="+mn-cs"/>
              </a:rPr>
              <a:t>You may come up with your own ideas, use the Curious Minds/ESERO resources on </a:t>
            </a:r>
            <a:r>
              <a:rPr lang="en-IE" sz="1200" b="1" i="0" u="none" strike="noStrike" kern="1200">
                <a:solidFill>
                  <a:schemeClr val="tx1"/>
                </a:solidFill>
                <a:effectLst/>
                <a:latin typeface="+mn-lt"/>
                <a:ea typeface="+mn-ea"/>
                <a:cs typeface="+mn-cs"/>
              </a:rPr>
              <a:t>www.curiousminds.ie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www.esero.ie</a:t>
            </a:r>
            <a:r>
              <a:rPr lang="en-IE" sz="1200" b="0" i="0" u="none" strike="noStrike" kern="1200">
                <a:solidFill>
                  <a:schemeClr val="tx1"/>
                </a:solidFill>
                <a:effectLst/>
                <a:latin typeface="+mn-lt"/>
                <a:ea typeface="+mn-ea"/>
                <a:cs typeface="+mn-cs"/>
              </a:rPr>
              <a:t>, or any other options that are available to you.</a:t>
            </a:r>
            <a:r>
              <a:rPr lang="en-IE" sz="1200" b="0" i="0" kern="1200">
                <a:solidFill>
                  <a:schemeClr val="tx1"/>
                </a:solidFill>
                <a:effectLst/>
                <a:latin typeface="+mn-lt"/>
                <a:ea typeface="+mn-ea"/>
                <a:cs typeface="+mn-cs"/>
              </a:rPr>
              <a:t>​</a:t>
            </a:r>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5</a:t>
            </a:fld>
            <a:endParaRPr lang="en-IE"/>
          </a:p>
        </p:txBody>
      </p:sp>
    </p:spTree>
    <p:extLst>
      <p:ext uri="{BB962C8B-B14F-4D97-AF65-F5344CB8AC3E}">
        <p14:creationId xmlns:p14="http://schemas.microsoft.com/office/powerpoint/2010/main" val="2966868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b="0" i="0" u="none" strike="noStrike" kern="1200">
                <a:solidFill>
                  <a:schemeClr val="tx1"/>
                </a:solidFill>
                <a:effectLst/>
                <a:latin typeface="+mn-lt"/>
                <a:ea typeface="+mn-ea"/>
                <a:cs typeface="+mn-cs"/>
              </a:rPr>
              <a:t>You may come up with your own ideas, use the Curious Minds/ESERO resources on </a:t>
            </a:r>
            <a:r>
              <a:rPr lang="en-IE" sz="1200" b="1" i="0" u="none" strike="noStrike" kern="1200">
                <a:solidFill>
                  <a:schemeClr val="tx1"/>
                </a:solidFill>
                <a:effectLst/>
                <a:latin typeface="+mn-lt"/>
                <a:ea typeface="+mn-ea"/>
                <a:cs typeface="+mn-cs"/>
              </a:rPr>
              <a:t>www.curiousminds.ie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www.esero.ie</a:t>
            </a:r>
            <a:r>
              <a:rPr lang="en-IE" sz="1200" b="0" i="0" u="none" strike="noStrike" kern="1200">
                <a:solidFill>
                  <a:schemeClr val="tx1"/>
                </a:solidFill>
                <a:effectLst/>
                <a:latin typeface="+mn-lt"/>
                <a:ea typeface="+mn-ea"/>
                <a:cs typeface="+mn-cs"/>
              </a:rPr>
              <a:t>, or any other options that are available to you.</a:t>
            </a:r>
            <a:r>
              <a:rPr lang="en-IE" sz="1200" b="0" i="0" kern="1200">
                <a:solidFill>
                  <a:schemeClr val="tx1"/>
                </a:solidFill>
                <a:effectLst/>
                <a:latin typeface="+mn-lt"/>
                <a:ea typeface="+mn-ea"/>
                <a:cs typeface="+mn-cs"/>
              </a:rPr>
              <a:t>​</a:t>
            </a:r>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6</a:t>
            </a:fld>
            <a:endParaRPr lang="en-IE"/>
          </a:p>
        </p:txBody>
      </p:sp>
    </p:spTree>
    <p:extLst>
      <p:ext uri="{BB962C8B-B14F-4D97-AF65-F5344CB8AC3E}">
        <p14:creationId xmlns:p14="http://schemas.microsoft.com/office/powerpoint/2010/main" val="987760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IE" sz="1200" b="1" i="0" u="none" strike="noStrike" kern="1200">
                <a:solidFill>
                  <a:schemeClr val="tx1"/>
                </a:solidFill>
                <a:effectLst/>
                <a:latin typeface="+mn-lt"/>
                <a:ea typeface="+mn-ea"/>
                <a:cs typeface="+mn-cs"/>
              </a:rPr>
              <a:t>Provide evidence of informal science activities from the list below:</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Participate in science events or projects run by other organisations (live or online), see examples at </a:t>
            </a:r>
            <a:r>
              <a:rPr lang="en-IE" sz="1200" b="1" i="0" u="none" strike="noStrike" kern="1200">
                <a:solidFill>
                  <a:schemeClr val="tx1"/>
                </a:solidFill>
                <a:effectLst/>
                <a:latin typeface="+mn-lt"/>
                <a:ea typeface="+mn-ea"/>
                <a:cs typeface="+mn-cs"/>
              </a:rPr>
              <a:t>www.curiousminds.ie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Invite a science speaker to your school, in person or digitally. </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Virtual or in-person visit to a Research Ireland Discover Centre. Check </a:t>
            </a:r>
            <a:r>
              <a:rPr lang="en-IE" sz="1200" b="1" i="0" u="none" strike="noStrike" kern="1200">
                <a:solidFill>
                  <a:schemeClr val="tx1"/>
                </a:solidFill>
                <a:effectLst/>
                <a:latin typeface="+mn-lt"/>
                <a:ea typeface="+mn-ea"/>
                <a:cs typeface="+mn-cs"/>
              </a:rPr>
              <a:t>www.curiousminds.ie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Science Week </a:t>
            </a:r>
            <a:r>
              <a:rPr lang="en-IE" sz="1200" b="1" i="0" u="none" strike="noStrike" kern="1200">
                <a:solidFill>
                  <a:schemeClr val="tx1"/>
                </a:solidFill>
                <a:effectLst/>
                <a:latin typeface="+mn-lt"/>
                <a:ea typeface="+mn-ea"/>
                <a:cs typeface="+mn-cs"/>
              </a:rPr>
              <a:t>www.scienceweek.ie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Space Week </a:t>
            </a:r>
            <a:r>
              <a:rPr lang="en-IE" sz="1200" b="1" i="0" u="none" strike="noStrike" kern="1200">
                <a:solidFill>
                  <a:schemeClr val="tx1"/>
                </a:solidFill>
                <a:effectLst/>
                <a:latin typeface="+mn-lt"/>
                <a:ea typeface="+mn-ea"/>
                <a:cs typeface="+mn-cs"/>
              </a:rPr>
              <a:t>www.spaceweek.ie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Show how pupils have used STEM skills in projects on environment or sustainability. (see </a:t>
            </a:r>
            <a:r>
              <a:rPr lang="en-IE" sz="1200" b="1" i="0" u="none" strike="noStrike" kern="1200">
                <a:solidFill>
                  <a:schemeClr val="tx1"/>
                </a:solidFill>
                <a:effectLst/>
                <a:latin typeface="+mn-lt"/>
                <a:ea typeface="+mn-ea"/>
                <a:cs typeface="+mn-cs"/>
              </a:rPr>
              <a:t>www.seai.ie/teaching-sustainability/primary-school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www.greenschoolsireland.org </a:t>
            </a:r>
            <a:r>
              <a:rPr lang="en-IE" sz="1200" b="0" i="0" u="none" strike="noStrike" kern="1200">
                <a:solidFill>
                  <a:schemeClr val="tx1"/>
                </a:solidFill>
                <a:effectLst/>
                <a:latin typeface="+mn-lt"/>
                <a:ea typeface="+mn-ea"/>
                <a:cs typeface="+mn-cs"/>
              </a:rPr>
              <a:t>for ideas).</a:t>
            </a:r>
            <a:r>
              <a:rPr lang="en-IE" sz="1200" b="0" i="0" kern="1200">
                <a:solidFill>
                  <a:schemeClr val="tx1"/>
                </a:solidFill>
                <a:effectLst/>
                <a:latin typeface="+mn-lt"/>
                <a:ea typeface="+mn-ea"/>
                <a:cs typeface="+mn-cs"/>
              </a:rPr>
              <a:t>​</a:t>
            </a:r>
          </a:p>
          <a:p>
            <a:pPr rtl="0" fontAlgn="base"/>
            <a:r>
              <a:rPr lang="en-IE" sz="1200" b="0" i="0" kern="1200">
                <a:solidFill>
                  <a:schemeClr val="tx1"/>
                </a:solidFill>
                <a:effectLst/>
                <a:latin typeface="+mn-lt"/>
                <a:ea typeface="+mn-ea"/>
                <a:cs typeface="+mn-cs"/>
              </a:rPr>
              <a:t>​</a:t>
            </a:r>
          </a:p>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7</a:t>
            </a:fld>
            <a:endParaRPr lang="en-IE"/>
          </a:p>
        </p:txBody>
      </p:sp>
    </p:spTree>
    <p:extLst>
      <p:ext uri="{BB962C8B-B14F-4D97-AF65-F5344CB8AC3E}">
        <p14:creationId xmlns:p14="http://schemas.microsoft.com/office/powerpoint/2010/main" val="427380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IE" sz="1200" b="1" i="0" u="none" strike="noStrike" kern="1200">
                <a:solidFill>
                  <a:schemeClr val="tx1"/>
                </a:solidFill>
                <a:effectLst/>
                <a:latin typeface="+mn-lt"/>
                <a:ea typeface="+mn-ea"/>
                <a:cs typeface="+mn-cs"/>
              </a:rPr>
              <a:t>Provide evidence of informal science activities from the list below:</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Participate in science events or projects run by other organisations (live or online), see examples at </a:t>
            </a:r>
            <a:r>
              <a:rPr lang="en-IE" sz="1200" b="1" i="0" u="none" strike="noStrike" kern="1200">
                <a:solidFill>
                  <a:schemeClr val="tx1"/>
                </a:solidFill>
                <a:effectLst/>
                <a:latin typeface="+mn-lt"/>
                <a:ea typeface="+mn-ea"/>
                <a:cs typeface="+mn-cs"/>
              </a:rPr>
              <a:t>www.curiousminds.ie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Invite a science speaker to your school, in person or digitally. </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Virtual or in-person visit to a Research Ireland Discover Centre. Check </a:t>
            </a:r>
            <a:r>
              <a:rPr lang="en-IE" sz="1200" b="1" i="0" u="none" strike="noStrike" kern="1200">
                <a:solidFill>
                  <a:schemeClr val="tx1"/>
                </a:solidFill>
                <a:effectLst/>
                <a:latin typeface="+mn-lt"/>
                <a:ea typeface="+mn-ea"/>
                <a:cs typeface="+mn-cs"/>
              </a:rPr>
              <a:t>www.curiousminds.ie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Science Week </a:t>
            </a:r>
            <a:r>
              <a:rPr lang="en-IE" sz="1200" b="1" i="0" u="none" strike="noStrike" kern="1200">
                <a:solidFill>
                  <a:schemeClr val="tx1"/>
                </a:solidFill>
                <a:effectLst/>
                <a:latin typeface="+mn-lt"/>
                <a:ea typeface="+mn-ea"/>
                <a:cs typeface="+mn-cs"/>
              </a:rPr>
              <a:t>www.scienceweek.ie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Space Week </a:t>
            </a:r>
            <a:r>
              <a:rPr lang="en-IE" sz="1200" b="1" i="0" u="none" strike="noStrike" kern="1200">
                <a:solidFill>
                  <a:schemeClr val="tx1"/>
                </a:solidFill>
                <a:effectLst/>
                <a:latin typeface="+mn-lt"/>
                <a:ea typeface="+mn-ea"/>
                <a:cs typeface="+mn-cs"/>
              </a:rPr>
              <a:t>www.spaceweek.ie</a:t>
            </a:r>
            <a:r>
              <a:rPr lang="en-IE" sz="1200" b="0" i="0" u="none" strike="noStrike" kern="1200">
                <a:solidFill>
                  <a:schemeClr val="tx1"/>
                </a:solidFill>
                <a:effectLst/>
                <a:latin typeface="+mn-lt"/>
                <a:ea typeface="+mn-ea"/>
                <a:cs typeface="+mn-cs"/>
              </a:rPr>
              <a:t>.</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Show how pupils have used STEM skills in projects on environment or sustainability. (see </a:t>
            </a:r>
            <a:r>
              <a:rPr lang="en-IE" sz="1200" b="1" i="0" u="none" strike="noStrike" kern="1200">
                <a:solidFill>
                  <a:schemeClr val="tx1"/>
                </a:solidFill>
                <a:effectLst/>
                <a:latin typeface="+mn-lt"/>
                <a:ea typeface="+mn-ea"/>
                <a:cs typeface="+mn-cs"/>
              </a:rPr>
              <a:t>www.seai.ie/teaching-sustainability/primary-school </a:t>
            </a:r>
            <a:r>
              <a:rPr lang="en-IE" sz="1200" b="0" i="0" u="none" strike="noStrike" kern="1200">
                <a:solidFill>
                  <a:schemeClr val="tx1"/>
                </a:solidFill>
                <a:effectLst/>
                <a:latin typeface="+mn-lt"/>
                <a:ea typeface="+mn-ea"/>
                <a:cs typeface="+mn-cs"/>
              </a:rPr>
              <a:t>or </a:t>
            </a:r>
            <a:r>
              <a:rPr lang="en-IE" sz="1200" b="1" i="0" u="none" strike="noStrike" kern="1200">
                <a:solidFill>
                  <a:schemeClr val="tx1"/>
                </a:solidFill>
                <a:effectLst/>
                <a:latin typeface="+mn-lt"/>
                <a:ea typeface="+mn-ea"/>
                <a:cs typeface="+mn-cs"/>
              </a:rPr>
              <a:t>www.greenschoolsireland.org </a:t>
            </a:r>
            <a:r>
              <a:rPr lang="en-IE" sz="1200" b="0" i="0" u="none" strike="noStrike" kern="1200">
                <a:solidFill>
                  <a:schemeClr val="tx1"/>
                </a:solidFill>
                <a:effectLst/>
                <a:latin typeface="+mn-lt"/>
                <a:ea typeface="+mn-ea"/>
                <a:cs typeface="+mn-cs"/>
              </a:rPr>
              <a:t>for ideas).</a:t>
            </a:r>
            <a:r>
              <a:rPr lang="en-IE" sz="1200" b="0" i="0" kern="1200">
                <a:solidFill>
                  <a:schemeClr val="tx1"/>
                </a:solidFill>
                <a:effectLst/>
                <a:latin typeface="+mn-lt"/>
                <a:ea typeface="+mn-ea"/>
                <a:cs typeface="+mn-cs"/>
              </a:rPr>
              <a:t>​</a:t>
            </a:r>
          </a:p>
          <a:p>
            <a:pPr rtl="0" fontAlgn="base"/>
            <a:endParaRPr lang="en-IE"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9E6BAB-4D2A-4BB8-9725-5EA83A095DC2}" type="slidenum">
              <a:rPr lang="en-IE" smtClean="0"/>
              <a:t>8</a:t>
            </a:fld>
            <a:endParaRPr lang="en-IE"/>
          </a:p>
        </p:txBody>
      </p:sp>
    </p:spTree>
    <p:extLst>
      <p:ext uri="{BB962C8B-B14F-4D97-AF65-F5344CB8AC3E}">
        <p14:creationId xmlns:p14="http://schemas.microsoft.com/office/powerpoint/2010/main" val="4101812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i="0" kern="100">
                <a:solidFill>
                  <a:srgbClr val="000000"/>
                </a:solidFill>
                <a:effectLst/>
              </a:rPr>
              <a:t>Provide evidence </a:t>
            </a:r>
            <a:r>
              <a:rPr lang="en-IE" b="1" kern="100">
                <a:solidFill>
                  <a:srgbClr val="000000"/>
                </a:solidFill>
              </a:rPr>
              <a:t>for two or more examples </a:t>
            </a:r>
            <a:r>
              <a:rPr lang="en-IE" b="1" i="0" kern="100">
                <a:solidFill>
                  <a:srgbClr val="000000"/>
                </a:solidFill>
                <a:effectLst/>
              </a:rPr>
              <a:t>of </a:t>
            </a:r>
            <a:r>
              <a:rPr lang="en-IE" b="1" kern="100">
                <a:solidFill>
                  <a:srgbClr val="000000"/>
                </a:solidFill>
              </a:rPr>
              <a:t>how </a:t>
            </a:r>
            <a:r>
              <a:rPr lang="en-IE" b="1" i="0" kern="100">
                <a:solidFill>
                  <a:srgbClr val="000000"/>
                </a:solidFill>
                <a:effectLst/>
              </a:rPr>
              <a:t>the learners </a:t>
            </a:r>
            <a:r>
              <a:rPr lang="en-IE" b="1" kern="100">
                <a:solidFill>
                  <a:srgbClr val="000000"/>
                </a:solidFill>
              </a:rPr>
              <a:t>used technology as part of their schoolwork. </a:t>
            </a:r>
            <a:r>
              <a:rPr lang="en-IE" kern="100">
                <a:solidFill>
                  <a:srgbClr val="000000"/>
                </a:solidFill>
              </a:rPr>
              <a:t>By technology we are referring to the use of Information Communications Technologies (ICT), coding or robotics (see list above).</a:t>
            </a:r>
            <a:endParaRPr lang="en-IE" kern="100">
              <a:solidFill>
                <a:srgbClr val="444444"/>
              </a:solidFill>
            </a:endParaRPr>
          </a:p>
          <a:p>
            <a:pPr>
              <a:lnSpc>
                <a:spcPct val="107000"/>
              </a:lnSpc>
              <a:spcAft>
                <a:spcPts val="800"/>
              </a:spcAft>
            </a:pPr>
            <a:r>
              <a:rPr lang="en-IE" kern="100">
                <a:solidFill>
                  <a:srgbClr val="000000"/>
                </a:solidFill>
              </a:rPr>
              <a:t>Examples can include:</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Record and analyse data collected e.g. a spreadsheet </a:t>
            </a:r>
            <a:r>
              <a:rPr lang="en-IE" b="0" i="0" kern="100">
                <a:solidFill>
                  <a:srgbClr val="000000"/>
                </a:solidFill>
                <a:effectLst/>
              </a:rPr>
              <a:t>or </a:t>
            </a:r>
            <a:r>
              <a:rPr lang="en-IE" kern="100">
                <a:solidFill>
                  <a:srgbClr val="000000"/>
                </a:solidFill>
              </a:rPr>
              <a:t>graph</a:t>
            </a:r>
            <a:r>
              <a:rPr lang="en-IE" b="0" i="0" kern="100">
                <a:solidFill>
                  <a:srgbClr val="000000"/>
                </a:solidFill>
                <a:effectLst/>
              </a:rPr>
              <a:t>.</a:t>
            </a:r>
            <a:endParaRPr lang="en-IE" b="0" i="0" kern="100">
              <a:solidFill>
                <a:srgbClr val="444444"/>
              </a:solidFill>
              <a:effectLst/>
            </a:endParaRPr>
          </a:p>
          <a:p>
            <a:pPr>
              <a:lnSpc>
                <a:spcPct val="107000"/>
              </a:lnSpc>
              <a:spcAft>
                <a:spcPts val="800"/>
              </a:spcAft>
            </a:pPr>
            <a:r>
              <a:rPr lang="en-IE" b="1" kern="100">
                <a:solidFill>
                  <a:srgbClr val="000000"/>
                </a:solidFill>
              </a:rPr>
              <a:t>• </a:t>
            </a:r>
            <a:r>
              <a:rPr lang="en-IE" kern="100">
                <a:solidFill>
                  <a:srgbClr val="000000"/>
                </a:solidFill>
              </a:rPr>
              <a:t>Develop a blog, website or video.</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Use electronic components to build simple circuits.</a:t>
            </a:r>
            <a:endParaRPr lang="en-IE" b="0" i="0" kern="100">
              <a:solidFill>
                <a:srgbClr val="444444"/>
              </a:solidFill>
              <a:effectLst/>
            </a:endParaRPr>
          </a:p>
          <a:p>
            <a:pPr>
              <a:lnSpc>
                <a:spcPct val="107000"/>
              </a:lnSpc>
              <a:spcAft>
                <a:spcPts val="800"/>
              </a:spcAft>
            </a:pPr>
            <a:r>
              <a:rPr lang="en-IE" b="1" i="0" kern="100">
                <a:solidFill>
                  <a:srgbClr val="000000"/>
                </a:solidFill>
                <a:effectLst/>
              </a:rPr>
              <a:t>•</a:t>
            </a:r>
            <a:r>
              <a:rPr lang="en-IE" kern="100">
                <a:solidFill>
                  <a:srgbClr val="000000"/>
                </a:solidFill>
              </a:rPr>
              <a:t>Take part in coding and computer science projects: National Scratch Competition, Hour of Code, EU Code Week, or coding</a:t>
            </a:r>
            <a:r>
              <a:rPr lang="en-IE" b="0" i="0" kern="100">
                <a:solidFill>
                  <a:srgbClr val="000000"/>
                </a:solidFill>
                <a:effectLst/>
              </a:rPr>
              <a:t> and </a:t>
            </a:r>
            <a:r>
              <a:rPr lang="en-IE" kern="100">
                <a:solidFill>
                  <a:srgbClr val="000000"/>
                </a:solidFill>
              </a:rPr>
              <a:t>robotics workshops offered by SFI </a:t>
            </a:r>
            <a:r>
              <a:rPr lang="en-IE" u="sng" kern="100">
                <a:solidFill>
                  <a:srgbClr val="000000"/>
                </a:solidFill>
              </a:rPr>
              <a:t>Discover Centres </a:t>
            </a:r>
            <a:r>
              <a:rPr lang="en-IE" kern="100">
                <a:solidFill>
                  <a:srgbClr val="000000"/>
                </a:solidFill>
              </a:rPr>
              <a:t> or other organisations e.g. Dream Space.</a:t>
            </a:r>
            <a:endParaRPr lang="en-IE" kern="100">
              <a:solidFill>
                <a:srgbClr val="444444"/>
              </a:solidFill>
            </a:endParaRPr>
          </a:p>
          <a:p>
            <a:pPr>
              <a:lnSpc>
                <a:spcPct val="107000"/>
              </a:lnSpc>
              <a:spcAft>
                <a:spcPts val="800"/>
              </a:spcAft>
            </a:pPr>
            <a:r>
              <a:rPr lang="en-IE" b="1" kern="100">
                <a:solidFill>
                  <a:srgbClr val="000000"/>
                </a:solidFill>
              </a:rPr>
              <a:t>• </a:t>
            </a:r>
            <a:r>
              <a:rPr lang="en-IE" kern="100">
                <a:solidFill>
                  <a:srgbClr val="000000"/>
                </a:solidFill>
              </a:rPr>
              <a:t>Explore robotics e.g. FIRST® LEGO® League.</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Engage pupils in the use of game-based learning such as Minecraft.</a:t>
            </a:r>
            <a:endParaRPr lang="en-IE" b="0" i="0" kern="100">
              <a:solidFill>
                <a:srgbClr val="444444"/>
              </a:solidFill>
              <a:effectLst/>
            </a:endParaRPr>
          </a:p>
          <a:p>
            <a:pPr>
              <a:lnSpc>
                <a:spcPct val="107000"/>
              </a:lnSpc>
              <a:spcAft>
                <a:spcPts val="800"/>
              </a:spcAft>
            </a:pPr>
            <a:r>
              <a:rPr lang="en-IE" b="1" i="0" kern="100">
                <a:solidFill>
                  <a:srgbClr val="000000"/>
                </a:solidFill>
                <a:effectLst/>
              </a:rPr>
              <a:t>• </a:t>
            </a:r>
            <a:r>
              <a:rPr lang="en-IE" kern="100">
                <a:solidFill>
                  <a:srgbClr val="000000"/>
                </a:solidFill>
              </a:rPr>
              <a:t>Explore renewable energy technologies e.g. use solar energy kits.</a:t>
            </a:r>
            <a:endParaRPr lang="en-IE" kern="100">
              <a:solidFill>
                <a:srgbClr val="444444"/>
              </a:solidFill>
            </a:endParaRPr>
          </a:p>
          <a:p>
            <a:pPr>
              <a:lnSpc>
                <a:spcPct val="107000"/>
              </a:lnSpc>
              <a:spcAft>
                <a:spcPts val="800"/>
              </a:spcAft>
            </a:pPr>
            <a:r>
              <a:rPr lang="en-IE" b="1" kern="100">
                <a:solidFill>
                  <a:srgbClr val="000000"/>
                </a:solidFill>
              </a:rPr>
              <a:t>Note: </a:t>
            </a:r>
            <a:r>
              <a:rPr lang="en-IE" kern="100">
                <a:solidFill>
                  <a:srgbClr val="000000"/>
                </a:solidFill>
              </a:rPr>
              <a:t>The above must be carried out by learners. The use of technology by teachers (e.g. use of PowerPoint, ICT, development of blogs or video) do not count for this step of the Award.</a:t>
            </a:r>
            <a:endParaRPr lang="en-IE" kern="100">
              <a:solidFill>
                <a:srgbClr val="444444"/>
              </a:solidFill>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9</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10</a:t>
            </a:fld>
            <a:endParaRPr lang="en-IE"/>
          </a:p>
        </p:txBody>
      </p:sp>
    </p:spTree>
    <p:extLst>
      <p:ext uri="{BB962C8B-B14F-4D97-AF65-F5344CB8AC3E}">
        <p14:creationId xmlns:p14="http://schemas.microsoft.com/office/powerpoint/2010/main" val="20236084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IE" b="1" kern="100"/>
              <a:t>Provide evidence for two or more examples of how the learners investigated engineering in class or in the local area. </a:t>
            </a:r>
            <a:r>
              <a:rPr lang="en-IE" kern="100"/>
              <a:t>Video and photo evidence of at-home investigations are also accepted.</a:t>
            </a:r>
            <a:endParaRPr lang="en-IE" kern="100">
              <a:solidFill>
                <a:srgbClr val="444444"/>
              </a:solidFill>
            </a:endParaRPr>
          </a:p>
          <a:p>
            <a:pPr>
              <a:lnSpc>
                <a:spcPct val="107000"/>
              </a:lnSpc>
              <a:spcAft>
                <a:spcPts val="800"/>
              </a:spcAft>
            </a:pPr>
            <a:r>
              <a:rPr lang="en-IE" kern="100"/>
              <a:t>Examples can include:</a:t>
            </a:r>
            <a:endParaRPr lang="en-IE" kern="100">
              <a:solidFill>
                <a:srgbClr val="444444"/>
              </a:solidFill>
            </a:endParaRPr>
          </a:p>
          <a:p>
            <a:pPr>
              <a:lnSpc>
                <a:spcPct val="107000"/>
              </a:lnSpc>
              <a:spcAft>
                <a:spcPts val="800"/>
              </a:spcAft>
            </a:pPr>
            <a:r>
              <a:rPr lang="en-IE" b="1" kern="100"/>
              <a:t>• </a:t>
            </a:r>
            <a:r>
              <a:rPr lang="en-IE" kern="100"/>
              <a:t>Design and make activities e.g. making models (exploring, planning, designing, making, evaluating). For sample activities including design a bridge, a boat, a rocket, a water pump, a catapult, see the ‘classroom activities’ section of </a:t>
            </a:r>
            <a:r>
              <a:rPr lang="en-IE" b="1" kern="100">
                <a:hlinkClick r:id="rId3"/>
              </a:rPr>
              <a:t>www.curiousminds.ie</a:t>
            </a:r>
            <a:r>
              <a:rPr lang="en-IE" kern="100"/>
              <a:t>.</a:t>
            </a:r>
            <a:endParaRPr lang="en-IE" kern="100">
              <a:solidFill>
                <a:srgbClr val="444444"/>
              </a:solidFill>
            </a:endParaRPr>
          </a:p>
          <a:p>
            <a:pPr>
              <a:lnSpc>
                <a:spcPct val="107000"/>
              </a:lnSpc>
              <a:spcAft>
                <a:spcPts val="800"/>
              </a:spcAft>
            </a:pPr>
            <a:r>
              <a:rPr lang="en-IE" b="1" kern="100"/>
              <a:t>• </a:t>
            </a:r>
            <a:r>
              <a:rPr lang="en-IE" kern="100"/>
              <a:t>Digital investigations of engineering (e.g. using Google Maps, online research, and project creation) are accepted.</a:t>
            </a:r>
            <a:endParaRPr lang="en-IE" kern="100">
              <a:solidFill>
                <a:srgbClr val="444444"/>
              </a:solidFill>
            </a:endParaRPr>
          </a:p>
          <a:p>
            <a:pPr>
              <a:lnSpc>
                <a:spcPct val="107000"/>
              </a:lnSpc>
              <a:spcAft>
                <a:spcPts val="800"/>
              </a:spcAft>
            </a:pPr>
            <a:r>
              <a:rPr lang="en-IE" b="1" kern="100"/>
              <a:t>• </a:t>
            </a:r>
            <a:r>
              <a:rPr lang="en-IE" kern="100"/>
              <a:t>Investigate and develop an understanding of how everyday items work (e.g. bicycle gears).</a:t>
            </a:r>
            <a:endParaRPr lang="en-IE" kern="100">
              <a:solidFill>
                <a:srgbClr val="444444"/>
              </a:solidFill>
            </a:endParaRPr>
          </a:p>
          <a:p>
            <a:pPr>
              <a:lnSpc>
                <a:spcPct val="107000"/>
              </a:lnSpc>
              <a:spcAft>
                <a:spcPts val="800"/>
              </a:spcAft>
            </a:pPr>
            <a:r>
              <a:rPr lang="en-IE" b="1" kern="100"/>
              <a:t>• </a:t>
            </a:r>
            <a:r>
              <a:rPr lang="en-IE" kern="100"/>
              <a:t>Organise an event during Engineers Week or use the Engineers Week classroom pack </a:t>
            </a:r>
            <a:r>
              <a:rPr lang="en-IE" b="1" kern="100">
                <a:hlinkClick r:id="rId4"/>
              </a:rPr>
              <a:t>www.engineersweek.ie</a:t>
            </a:r>
            <a:r>
              <a:rPr lang="en-IE" kern="100"/>
              <a:t>.</a:t>
            </a:r>
            <a:endParaRPr lang="en-IE" kern="100">
              <a:solidFill>
                <a:srgbClr val="444444"/>
              </a:solidFill>
            </a:endParaRPr>
          </a:p>
          <a:p>
            <a:pPr>
              <a:lnSpc>
                <a:spcPct val="107000"/>
              </a:lnSpc>
              <a:spcAft>
                <a:spcPts val="800"/>
              </a:spcAft>
            </a:pPr>
            <a:r>
              <a:rPr lang="en-IE" b="1" kern="100"/>
              <a:t>• </a:t>
            </a:r>
            <a:r>
              <a:rPr lang="en-IE" kern="100"/>
              <a:t>Participate in the STEPS Young Engineers Award.</a:t>
            </a:r>
            <a:endParaRPr lang="en-IE"/>
          </a:p>
          <a:p>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12</a:t>
            </a:fld>
            <a:endParaRPr lang="en-IE"/>
          </a:p>
        </p:txBody>
      </p:sp>
    </p:spTree>
    <p:extLst>
      <p:ext uri="{BB962C8B-B14F-4D97-AF65-F5344CB8AC3E}">
        <p14:creationId xmlns:p14="http://schemas.microsoft.com/office/powerpoint/2010/main" val="3832120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14</a:t>
            </a:fld>
            <a:endParaRPr lang="en-IE"/>
          </a:p>
        </p:txBody>
      </p:sp>
    </p:spTree>
    <p:extLst>
      <p:ext uri="{BB962C8B-B14F-4D97-AF65-F5344CB8AC3E}">
        <p14:creationId xmlns:p14="http://schemas.microsoft.com/office/powerpoint/2010/main" val="286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IE" sz="1200" b="1" i="0" u="none" strike="noStrike" kern="1200">
                <a:solidFill>
                  <a:schemeClr val="tx1"/>
                </a:solidFill>
                <a:effectLst/>
                <a:latin typeface="+mn-lt"/>
                <a:ea typeface="+mn-ea"/>
                <a:cs typeface="+mn-cs"/>
              </a:rPr>
              <a:t>Provide evidence for two or more examples of how the learners have applied their maths knowledge and skills in practical ways.</a:t>
            </a:r>
            <a:r>
              <a:rPr lang="en-IE" sz="1200" b="0" i="0" kern="1200">
                <a:solidFill>
                  <a:schemeClr val="tx1"/>
                </a:solidFill>
                <a:effectLst/>
                <a:latin typeface="+mn-lt"/>
                <a:ea typeface="+mn-ea"/>
                <a:cs typeface="+mn-cs"/>
              </a:rPr>
              <a:t>​</a:t>
            </a:r>
          </a:p>
          <a:p>
            <a:pPr rtl="0" fontAlgn="base"/>
            <a:r>
              <a:rPr lang="en-IE" sz="1200" b="0" i="0" u="none" strike="noStrike" kern="1200">
                <a:solidFill>
                  <a:schemeClr val="tx1"/>
                </a:solidFill>
                <a:effectLst/>
                <a:latin typeface="+mn-lt"/>
                <a:ea typeface="+mn-ea"/>
                <a:cs typeface="+mn-cs"/>
              </a:rPr>
              <a:t>Examples can include:</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Children using maths skills and knowledge as part of science, technology, engineering/design and make, or other activities such as baking or gardening e.g. ordering, measuring distances, capacity, weight, recording and analysing data. Using maths operations; ratio, percentages, averages.</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Use maths to record and analyse your science investigation results where appropriate.</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Maths Week.</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Develop a maths trail around your school, or for students to carry out at home.</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Use maths in practical ways to help explore and solve real world problems.</a:t>
            </a:r>
            <a:r>
              <a:rPr lang="en-IE" sz="1200" b="0" i="0" kern="1200">
                <a:solidFill>
                  <a:schemeClr val="tx1"/>
                </a:solidFill>
                <a:effectLst/>
                <a:latin typeface="+mn-lt"/>
                <a:ea typeface="+mn-ea"/>
                <a:cs typeface="+mn-cs"/>
              </a:rPr>
              <a:t>​</a:t>
            </a:r>
          </a:p>
          <a:p>
            <a:pPr rtl="0" fontAlgn="base"/>
            <a:r>
              <a:rPr lang="en-IE" sz="1200" b="1" i="0" u="none" strike="noStrike" kern="1200">
                <a:solidFill>
                  <a:schemeClr val="tx1"/>
                </a:solidFill>
                <a:effectLst/>
                <a:latin typeface="+mn-lt"/>
                <a:ea typeface="+mn-ea"/>
                <a:cs typeface="+mn-cs"/>
              </a:rPr>
              <a:t>• </a:t>
            </a:r>
            <a:r>
              <a:rPr lang="en-IE" sz="1200" b="0" i="0" u="none" strike="noStrike" kern="1200">
                <a:solidFill>
                  <a:schemeClr val="tx1"/>
                </a:solidFill>
                <a:effectLst/>
                <a:latin typeface="+mn-lt"/>
                <a:ea typeface="+mn-ea"/>
                <a:cs typeface="+mn-cs"/>
              </a:rPr>
              <a:t>Take part in other maths focused activities e.g. Mathletes Challenge, </a:t>
            </a:r>
            <a:r>
              <a:rPr lang="en-IE" sz="1200" b="0" i="0" u="none" strike="noStrike" kern="1200" err="1">
                <a:solidFill>
                  <a:schemeClr val="tx1"/>
                </a:solidFill>
                <a:effectLst/>
                <a:latin typeface="+mn-lt"/>
                <a:ea typeface="+mn-ea"/>
                <a:cs typeface="+mn-cs"/>
              </a:rPr>
              <a:t>Mangahigh</a:t>
            </a:r>
            <a:r>
              <a:rPr lang="en-IE" sz="1200" b="0" i="0" u="none" strike="noStrike" kern="1200">
                <a:solidFill>
                  <a:schemeClr val="tx1"/>
                </a:solidFill>
                <a:effectLst/>
                <a:latin typeface="+mn-lt"/>
                <a:ea typeface="+mn-ea"/>
                <a:cs typeface="+mn-cs"/>
              </a:rPr>
              <a:t> or Maths Eyes.</a:t>
            </a:r>
            <a:r>
              <a:rPr lang="en-IE" sz="1200" b="0" i="0" kern="1200">
                <a:solidFill>
                  <a:schemeClr val="tx1"/>
                </a:solidFill>
                <a:effectLst/>
                <a:latin typeface="+mn-lt"/>
                <a:ea typeface="+mn-ea"/>
                <a:cs typeface="+mn-cs"/>
              </a:rPr>
              <a:t>​</a:t>
            </a:r>
          </a:p>
          <a:p>
            <a:pPr>
              <a:lnSpc>
                <a:spcPct val="107000"/>
              </a:lnSpc>
              <a:spcAft>
                <a:spcPts val="800"/>
              </a:spcAft>
            </a:pPr>
            <a:endParaRPr lang="en-IE" kern="100">
              <a:latin typeface="Shoika-Bold"/>
              <a:ea typeface="Calibri"/>
            </a:endParaRPr>
          </a:p>
        </p:txBody>
      </p:sp>
      <p:sp>
        <p:nvSpPr>
          <p:cNvPr id="4" name="Slide Number Placeholder 3"/>
          <p:cNvSpPr>
            <a:spLocks noGrp="1"/>
          </p:cNvSpPr>
          <p:nvPr>
            <p:ph type="sldNum" sz="quarter" idx="5"/>
          </p:nvPr>
        </p:nvSpPr>
        <p:spPr/>
        <p:txBody>
          <a:bodyPr/>
          <a:lstStyle/>
          <a:p>
            <a:fld id="{71933FC1-6D29-45C1-9225-3AA86DF4D750}" type="slidenum">
              <a:rPr lang="en-IE" smtClean="0"/>
              <a:t>15</a:t>
            </a:fld>
            <a:endParaRPr lang="en-IE"/>
          </a:p>
        </p:txBody>
      </p:sp>
    </p:spTree>
    <p:extLst>
      <p:ext uri="{BB962C8B-B14F-4D97-AF65-F5344CB8AC3E}">
        <p14:creationId xmlns:p14="http://schemas.microsoft.com/office/powerpoint/2010/main" val="882670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IE" sz="1200" b="0" i="0" kern="1200">
                <a:solidFill>
                  <a:schemeClr val="tx1"/>
                </a:solidFill>
                <a:effectLst/>
                <a:latin typeface="+mn-lt"/>
                <a:ea typeface="+mn-ea"/>
                <a:cs typeface="+mn-cs"/>
              </a:rPr>
              <a:t>​</a:t>
            </a:r>
          </a:p>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16</a:t>
            </a:fld>
            <a:endParaRPr lang="en-IE"/>
          </a:p>
        </p:txBody>
      </p:sp>
    </p:spTree>
    <p:extLst>
      <p:ext uri="{BB962C8B-B14F-4D97-AF65-F5344CB8AC3E}">
        <p14:creationId xmlns:p14="http://schemas.microsoft.com/office/powerpoint/2010/main" val="4039546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17</a:t>
            </a:fld>
            <a:endParaRPr lang="en-IE"/>
          </a:p>
        </p:txBody>
      </p:sp>
    </p:spTree>
    <p:extLst>
      <p:ext uri="{BB962C8B-B14F-4D97-AF65-F5344CB8AC3E}">
        <p14:creationId xmlns:p14="http://schemas.microsoft.com/office/powerpoint/2010/main" val="2990364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Provide evidence for one or more examples of how the learners have presented and explained their STEM work to others (beyond their own class). </a:t>
            </a:r>
          </a:p>
          <a:p>
            <a:r>
              <a:rPr lang="en-GB"/>
              <a:t>Examples can include:</a:t>
            </a:r>
          </a:p>
          <a:p>
            <a:pPr marL="171450" indent="-171450">
              <a:buFont typeface="Arial" panose="020B0604020202020204" pitchFamily="34" charset="0"/>
              <a:buChar char="•"/>
            </a:pPr>
            <a:r>
              <a:rPr lang="en-GB"/>
              <a:t>Evidence of students presenting their science work to others in the school or online e.g. digital showcase over</a:t>
            </a:r>
          </a:p>
          <a:p>
            <a:pPr marL="171450" indent="-171450">
              <a:buFont typeface="Arial" panose="020B0604020202020204" pitchFamily="34" charset="0"/>
              <a:buChar char="•"/>
            </a:pPr>
            <a:r>
              <a:rPr lang="en-GB"/>
              <a:t>Zoom with parents/grandparents/ other classes.</a:t>
            </a:r>
          </a:p>
          <a:p>
            <a:pPr marL="171450" indent="-171450">
              <a:buFont typeface="Arial" panose="020B0604020202020204" pitchFamily="34" charset="0"/>
              <a:buChar char="•"/>
            </a:pPr>
            <a:r>
              <a:rPr lang="en-GB"/>
              <a:t>Take part in a science fair (live or online) where students present and discuss their STEM projects e.g. ESB Science Blast, Junior Lego League, BT Young Scientist.</a:t>
            </a:r>
          </a:p>
          <a:p>
            <a:pPr marL="171450" indent="-171450">
              <a:buFont typeface="Arial" panose="020B0604020202020204" pitchFamily="34" charset="0"/>
              <a:buChar char="•"/>
            </a:pPr>
            <a:r>
              <a:rPr lang="en-GB"/>
              <a:t>Participate in STEM Show and Tell initiatives such as the </a:t>
            </a:r>
            <a:r>
              <a:rPr lang="en-GB" err="1"/>
              <a:t>ReelLIFE</a:t>
            </a:r>
            <a:r>
              <a:rPr lang="en-GB"/>
              <a:t> Science video competition.</a:t>
            </a:r>
          </a:p>
          <a:p>
            <a:r>
              <a:rPr lang="en-GB"/>
              <a:t>Note: Written work / displays alone are not sufficient for this step.</a:t>
            </a:r>
            <a:endParaRPr lang="en-IE"/>
          </a:p>
        </p:txBody>
      </p:sp>
      <p:sp>
        <p:nvSpPr>
          <p:cNvPr id="4" name="Slide Number Placeholder 3"/>
          <p:cNvSpPr>
            <a:spLocks noGrp="1"/>
          </p:cNvSpPr>
          <p:nvPr>
            <p:ph type="sldNum" sz="quarter" idx="5"/>
          </p:nvPr>
        </p:nvSpPr>
        <p:spPr/>
        <p:txBody>
          <a:bodyPr/>
          <a:lstStyle/>
          <a:p>
            <a:fld id="{71933FC1-6D29-45C1-9225-3AA86DF4D750}" type="slidenum">
              <a:rPr lang="en-IE" smtClean="0"/>
              <a:t>18</a:t>
            </a:fld>
            <a:endParaRPr lang="en-IE"/>
          </a:p>
        </p:txBody>
      </p:sp>
    </p:spTree>
    <p:extLst>
      <p:ext uri="{BB962C8B-B14F-4D97-AF65-F5344CB8AC3E}">
        <p14:creationId xmlns:p14="http://schemas.microsoft.com/office/powerpoint/2010/main" val="14485312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Provide evidence for one or more examples of how the learners have presented and explained their STEM work to others (beyond their own class). </a:t>
            </a:r>
          </a:p>
          <a:p>
            <a:r>
              <a:rPr lang="en-GB"/>
              <a:t>Examples can include:</a:t>
            </a:r>
          </a:p>
          <a:p>
            <a:pPr marL="171450" indent="-171450">
              <a:buFont typeface="Arial" panose="020B0604020202020204" pitchFamily="34" charset="0"/>
              <a:buChar char="•"/>
            </a:pPr>
            <a:r>
              <a:rPr lang="en-GB"/>
              <a:t>Evidence of students presenting their science work to others in the school or online e.g. digital showcase over</a:t>
            </a:r>
          </a:p>
          <a:p>
            <a:pPr marL="171450" indent="-171450">
              <a:buFont typeface="Arial" panose="020B0604020202020204" pitchFamily="34" charset="0"/>
              <a:buChar char="•"/>
            </a:pPr>
            <a:r>
              <a:rPr lang="en-GB"/>
              <a:t>Zoom with parents/grandparents/ other classes.</a:t>
            </a:r>
          </a:p>
          <a:p>
            <a:pPr marL="171450" indent="-171450">
              <a:buFont typeface="Arial" panose="020B0604020202020204" pitchFamily="34" charset="0"/>
              <a:buChar char="•"/>
            </a:pPr>
            <a:r>
              <a:rPr lang="en-GB"/>
              <a:t>Take part in a science fair (live or online) where students present and discuss their STEM projects e.g. ESB Science Blast, Junior Lego League, BT Young Scientist.</a:t>
            </a:r>
          </a:p>
          <a:p>
            <a:pPr marL="171450" indent="-171450">
              <a:buFont typeface="Arial" panose="020B0604020202020204" pitchFamily="34" charset="0"/>
              <a:buChar char="•"/>
            </a:pPr>
            <a:r>
              <a:rPr lang="en-GB"/>
              <a:t>Participate in STEM Show and Tell initiatives such as the </a:t>
            </a:r>
            <a:r>
              <a:rPr lang="en-GB" err="1"/>
              <a:t>ReelLIFE</a:t>
            </a:r>
            <a:r>
              <a:rPr lang="en-GB"/>
              <a:t> Science video competition.</a:t>
            </a:r>
          </a:p>
          <a:p>
            <a:r>
              <a:rPr lang="en-GB"/>
              <a:t>Note: Written work / displays alone are not sufficient for this step.</a:t>
            </a:r>
            <a:endParaRPr lang="en-IE"/>
          </a:p>
          <a:p>
            <a:endParaRPr lang="en-IE"/>
          </a:p>
        </p:txBody>
      </p:sp>
      <p:sp>
        <p:nvSpPr>
          <p:cNvPr id="4" name="Slide Number Placeholder 3"/>
          <p:cNvSpPr>
            <a:spLocks noGrp="1"/>
          </p:cNvSpPr>
          <p:nvPr>
            <p:ph type="sldNum" sz="quarter" idx="5"/>
          </p:nvPr>
        </p:nvSpPr>
        <p:spPr/>
        <p:txBody>
          <a:bodyPr/>
          <a:lstStyle/>
          <a:p>
            <a:fld id="{469E6BAB-4D2A-4BB8-9725-5EA83A095DC2}" type="slidenum">
              <a:rPr lang="en-IE" smtClean="0"/>
              <a:t>19</a:t>
            </a:fld>
            <a:endParaRPr lang="en-IE"/>
          </a:p>
        </p:txBody>
      </p:sp>
    </p:spTree>
    <p:extLst>
      <p:ext uri="{BB962C8B-B14F-4D97-AF65-F5344CB8AC3E}">
        <p14:creationId xmlns:p14="http://schemas.microsoft.com/office/powerpoint/2010/main" val="8306012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ving Thing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400" b="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Living Things strand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3" name="Picture Placeholder 2">
            <a:extLst>
              <a:ext uri="{FF2B5EF4-FFF2-40B4-BE49-F238E27FC236}">
                <a16:creationId xmlns:a16="http://schemas.microsoft.com/office/drawing/2014/main" id="{061CE092-D3BF-717B-B8B8-539AD67EF6D7}"/>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5" name="Media Placeholder 4">
            <a:extLst>
              <a:ext uri="{FF2B5EF4-FFF2-40B4-BE49-F238E27FC236}">
                <a16:creationId xmlns:a16="http://schemas.microsoft.com/office/drawing/2014/main" id="{FF64277C-2A4C-16FB-A9D1-4ADAFCF2689D}"/>
              </a:ext>
            </a:extLst>
          </p:cNvPr>
          <p:cNvSpPr>
            <a:spLocks noGrp="1"/>
          </p:cNvSpPr>
          <p:nvPr>
            <p:ph type="media" sz="quarter" idx="13"/>
          </p:nvPr>
        </p:nvSpPr>
        <p:spPr>
          <a:xfrm>
            <a:off x="3973513" y="3485949"/>
            <a:ext cx="1001712" cy="914400"/>
          </a:xfrm>
          <a:prstGeom prst="rect">
            <a:avLst/>
          </a:prstGeom>
        </p:spPr>
        <p:txBody>
          <a:bodyPr/>
          <a:lstStyle/>
          <a:p>
            <a:endParaRPr lang="en-IE"/>
          </a:p>
        </p:txBody>
      </p:sp>
    </p:spTree>
    <p:extLst>
      <p:ext uri="{BB962C8B-B14F-4D97-AF65-F5344CB8AC3E}">
        <p14:creationId xmlns:p14="http://schemas.microsoft.com/office/powerpoint/2010/main" val="2010727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ergy and Force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4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Energy strand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C205F329-F6CB-7DDC-77D2-B2008C0AF669}"/>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77534FA0-54C8-6EC8-3882-A69B06F41434}"/>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280975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terial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32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Materials strand 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3" name="Picture Placeholder 2">
            <a:extLst>
              <a:ext uri="{FF2B5EF4-FFF2-40B4-BE49-F238E27FC236}">
                <a16:creationId xmlns:a16="http://schemas.microsoft.com/office/drawing/2014/main" id="{6F454AC1-C7EF-8BF5-40D5-599F578FEB68}"/>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2" name="Media Placeholder 4">
            <a:extLst>
              <a:ext uri="{FF2B5EF4-FFF2-40B4-BE49-F238E27FC236}">
                <a16:creationId xmlns:a16="http://schemas.microsoft.com/office/drawing/2014/main" id="{ABA369C1-D635-62CF-FF27-08300304429A}"/>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222170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vironmental A&amp;C or Nature of STEM">
    <p:spTree>
      <p:nvGrpSpPr>
        <p:cNvPr id="1" name=""/>
        <p:cNvGrpSpPr/>
        <p:nvPr/>
      </p:nvGrpSpPr>
      <p:grpSpPr>
        <a:xfrm>
          <a:off x="0" y="0"/>
          <a:ext cx="0" cy="0"/>
          <a:chOff x="0" y="0"/>
          <a:chExt cx="0" cy="0"/>
        </a:xfrm>
      </p:grpSpPr>
      <p:sp>
        <p:nvSpPr>
          <p:cNvPr id="10" name="Text Placeholder 4" descr="Label">
            <a:extLst>
              <a:ext uri="{FF2B5EF4-FFF2-40B4-BE49-F238E27FC236}">
                <a16:creationId xmlns:a16="http://schemas.microsoft.com/office/drawing/2014/main" id="{04547CA0-0E14-CDCE-F4EA-7CEDD8E91964}"/>
              </a:ext>
            </a:extLst>
          </p:cNvPr>
          <p:cNvSpPr txBox="1">
            <a:spLocks/>
          </p:cNvSpPr>
          <p:nvPr userDrawn="1"/>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228600" indent="-228600" defTabSz="609630">
              <a:lnSpc>
                <a:spcPct val="100000"/>
              </a:lnSpc>
              <a:spcBef>
                <a:spcPts val="667"/>
              </a:spcBef>
              <a:defRPr sz="2000" i="0"/>
            </a:lvl1pPr>
          </a:lstStyle>
          <a:p>
            <a:pPr marL="0" indent="0" defTabSz="609630">
              <a:lnSpc>
                <a:spcPct val="100000"/>
              </a:lnSpc>
              <a:spcBef>
                <a:spcPts val="667"/>
              </a:spcBef>
              <a:buNone/>
              <a:defRPr/>
            </a:pPr>
            <a:r>
              <a:rPr lang="en-GB" sz="2800" b="1" i="1">
                <a:solidFill>
                  <a:srgbClr val="000000"/>
                </a:solidFill>
                <a:latin typeface="Calibri Light" panose="020F0302020204030204"/>
              </a:rPr>
              <a:t>Provide evidence (e.g. photos or videos) of student’s hands-on investigation for the </a:t>
            </a:r>
            <a:r>
              <a:rPr lang="en-IE" sz="2800" b="1" i="1" u="none" strike="noStrike" spc="0">
                <a:solidFill>
                  <a:srgbClr val="000000"/>
                </a:solidFill>
                <a:effectLst/>
                <a:latin typeface="Calibri Light" panose="020F0302020204030204" pitchFamily="34" charset="0"/>
              </a:rPr>
              <a:t>Environmental Awareness and Care strand or the Nature of STEM strand </a:t>
            </a:r>
            <a:r>
              <a:rPr lang="en-GB" sz="2800" b="1" i="1">
                <a:solidFill>
                  <a:srgbClr val="000000"/>
                </a:solidFill>
                <a:latin typeface="Calibri Light" panose="020F0302020204030204"/>
              </a:rPr>
              <a:t>and clearly label. Add new slides where appropriate. </a:t>
            </a:r>
          </a:p>
          <a:p>
            <a:pPr marL="0" indent="0" defTabSz="609630">
              <a:lnSpc>
                <a:spcPct val="100000"/>
              </a:lnSpc>
              <a:spcBef>
                <a:spcPts val="667"/>
              </a:spcBef>
              <a:buNone/>
              <a:defRPr/>
            </a:pP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1C2D79F7-F039-3C38-C291-6F79BF46202B}"/>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4D30F4A2-61AB-A3FA-0301-C68BB885065D}"/>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312105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cience Activity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first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88681736-4E7C-8ED6-09B6-1C5EEA15BE1F}"/>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724CCAE8-F1F3-2EE6-CE10-306927943EAB}"/>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17396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cience Activity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(e.g. photos or video) for the second of two science activities that the school participated in. Please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3AA4A8C-4C80-9592-0E87-7F061733C7F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C4865E3C-14F0-4D2F-B7DA-9C91B5A6DBE1}"/>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628850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ep 2: Technology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a:t>
            </a:r>
            <a:r>
              <a:rPr lang="en-GB" sz="2000" b="1" i="1" spc="0">
                <a:solidFill>
                  <a:srgbClr val="000000"/>
                </a:solidFill>
                <a:effectLst/>
                <a:latin typeface="Calibri Light" panose="020F0302020204030204" pitchFamily="34" charset="0"/>
              </a:rPr>
              <a:t>the learners </a:t>
            </a:r>
            <a:r>
              <a:rPr lang="en-GB" sz="2000" b="1" i="1" u="none" strike="noStrike" spc="0">
                <a:solidFill>
                  <a:srgbClr val="000000"/>
                </a:solidFill>
                <a:effectLst/>
                <a:latin typeface="Calibri Light" panose="020F0302020204030204" pitchFamily="34" charset="0"/>
              </a:rPr>
              <a:t>using technology for any subject and label clearly. By technology we are referring to the use of Information Communications Technologies (ICT), coding or robotics.</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69A3AECB-DBFE-C23B-6803-AF40E0F87CFB}"/>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0DB8D8BC-3BF0-FCAF-45E0-211AE4B5579C}"/>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728705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ep 2: Technology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a:t>
            </a:r>
            <a:r>
              <a:rPr lang="en-GB" sz="2000" b="1" i="1" spc="0">
                <a:solidFill>
                  <a:srgbClr val="000000"/>
                </a:solidFill>
                <a:effectLst/>
                <a:latin typeface="Calibri Light" panose="020F0302020204030204" pitchFamily="34" charset="0"/>
              </a:rPr>
              <a:t>the learners </a:t>
            </a:r>
            <a:r>
              <a:rPr lang="en-GB" sz="2000" b="1" i="1" u="none" strike="noStrike" spc="0">
                <a:solidFill>
                  <a:srgbClr val="000000"/>
                </a:solidFill>
                <a:effectLst/>
                <a:latin typeface="Calibri Light" panose="020F0302020204030204" pitchFamily="34" charset="0"/>
              </a:rPr>
              <a:t>using technology for any subject and label clearly. By technology we are referring to the use of Information Communications Technologies (ICT), coding or robotics.</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174EE706-2EC0-C2EE-422C-7DF0E9E9E28C}"/>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064F282F-DEC5-AA43-4458-0F710C3D2392}"/>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3924339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ep 3: Engineering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how the learners investigated engineering in class or in the local area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C7701511-1C76-2382-E57B-EE436E7A4465}"/>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B50F7DAF-FE99-81D7-B971-38103FF73B14}"/>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286997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ep 3: Engineering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how the learners investigated engineering in class or in the local area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029C5200-5B12-C3D7-3493-7827FCDA5F61}"/>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3E230956-3BA3-7629-C750-3296751EF15A}"/>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4120610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ep 4: Maths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first example of how the learners have applied their maths knowledge and skills in practical ways and label clearly. </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B4AE73B7-3A60-44EF-E7C6-0F27EBBA323A}"/>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870B7332-0F07-9949-2242-38D215444C4C}"/>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1289574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ep 4: Maths 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the second example of how the learners have applied their </a:t>
            </a:r>
            <a:r>
              <a:rPr lang="en-GB" sz="2000" b="1" i="1" u="none" strike="noStrike" spc="0" err="1">
                <a:solidFill>
                  <a:srgbClr val="000000"/>
                </a:solidFill>
                <a:effectLst/>
                <a:latin typeface="Calibri Light" panose="020F0302020204030204" pitchFamily="34" charset="0"/>
              </a:rPr>
              <a:t>mathsknowledge</a:t>
            </a:r>
            <a:r>
              <a:rPr lang="en-GB" sz="2000" b="1" i="1" u="none" strike="noStrike" spc="0">
                <a:solidFill>
                  <a:srgbClr val="000000"/>
                </a:solidFill>
                <a:effectLst/>
                <a:latin typeface="Calibri Light" panose="020F0302020204030204" pitchFamily="34" charset="0"/>
              </a:rPr>
              <a:t> and skills in practical ways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22686BBC-BDD2-6F27-18C8-A44ECEE550F8}"/>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2F06C0BC-A9ED-A893-80B0-1089A7C154E6}"/>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26188633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ep 5: Show and Tell">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C39031C-6586-FE48-BDED-97865E14B666}"/>
              </a:ext>
            </a:extLst>
          </p:cNvPr>
          <p:cNvPicPr>
            <a:picLocks noChangeAspect="1"/>
          </p:cNvPicPr>
          <p:nvPr userDrawn="1"/>
        </p:nvPicPr>
        <p:blipFill>
          <a:blip r:embed="rId2"/>
          <a:stretch>
            <a:fillRect/>
          </a:stretch>
        </p:blipFill>
        <p:spPr>
          <a:xfrm>
            <a:off x="11387404" y="6095331"/>
            <a:ext cx="643757" cy="643757"/>
          </a:xfrm>
          <a:prstGeom prst="rect">
            <a:avLst/>
          </a:prstGeom>
        </p:spPr>
      </p:pic>
      <p:pic>
        <p:nvPicPr>
          <p:cNvPr id="12" name="Picture 11">
            <a:extLst>
              <a:ext uri="{FF2B5EF4-FFF2-40B4-BE49-F238E27FC236}">
                <a16:creationId xmlns:a16="http://schemas.microsoft.com/office/drawing/2014/main" id="{051C2A2B-9152-AF4D-B211-4D17A7DBFE79}"/>
              </a:ext>
            </a:extLst>
          </p:cNvPr>
          <p:cNvPicPr>
            <a:picLocks noChangeAspect="1"/>
          </p:cNvPicPr>
          <p:nvPr userDrawn="1"/>
        </p:nvPicPr>
        <p:blipFill>
          <a:blip r:embed="rId3"/>
          <a:stretch>
            <a:fillRect/>
          </a:stretch>
        </p:blipFill>
        <p:spPr>
          <a:xfrm>
            <a:off x="9348628" y="358878"/>
            <a:ext cx="2360654" cy="873118"/>
          </a:xfrm>
          <a:prstGeom prst="rect">
            <a:avLst/>
          </a:prstGeom>
        </p:spPr>
      </p:pic>
      <p:sp>
        <p:nvSpPr>
          <p:cNvPr id="14" name="Text Placeholder 13">
            <a:extLst>
              <a:ext uri="{FF2B5EF4-FFF2-40B4-BE49-F238E27FC236}">
                <a16:creationId xmlns:a16="http://schemas.microsoft.com/office/drawing/2014/main" id="{514DD8CC-CBC1-710F-8D12-B3FFBE3CCBCA}"/>
              </a:ext>
            </a:extLst>
          </p:cNvPr>
          <p:cNvSpPr>
            <a:spLocks noGrp="1"/>
          </p:cNvSpPr>
          <p:nvPr>
            <p:ph type="body" sz="quarter" idx="10" hasCustomPrompt="1"/>
          </p:nvPr>
        </p:nvSpPr>
        <p:spPr>
          <a:xfrm>
            <a:off x="695195" y="1768051"/>
            <a:ext cx="10045873" cy="236113"/>
          </a:xfrm>
          <a:prstGeom prst="rect">
            <a:avLst/>
          </a:prstGeom>
        </p:spPr>
        <p:txBody>
          <a:bodyPr/>
          <a:lstStyle>
            <a:lvl1pPr marL="0" indent="0" defTabSz="609630">
              <a:lnSpc>
                <a:spcPct val="100000"/>
              </a:lnSpc>
              <a:spcBef>
                <a:spcPts val="667"/>
              </a:spcBef>
              <a:buNone/>
              <a:defRPr lang="en-IE" sz="2000" b="0" i="0">
                <a:effectLst/>
              </a:defRPr>
            </a:lvl1pPr>
          </a:lstStyle>
          <a:p>
            <a:pPr marL="0" indent="0" defTabSz="609630">
              <a:lnSpc>
                <a:spcPct val="100000"/>
              </a:lnSpc>
              <a:spcBef>
                <a:spcPts val="667"/>
              </a:spcBef>
              <a:buNone/>
              <a:defRPr/>
            </a:pPr>
            <a:r>
              <a:rPr lang="en-GB" sz="2000" b="1" i="1" u="none" strike="noStrike" spc="0">
                <a:solidFill>
                  <a:srgbClr val="000000"/>
                </a:solidFill>
                <a:effectLst/>
                <a:latin typeface="Calibri Light" panose="020F0302020204030204" pitchFamily="34" charset="0"/>
              </a:rPr>
              <a:t>Provide evidence for one or more example of how the learners have presented and explained their STEM work to others (beyond their own class) and label clearly.</a:t>
            </a:r>
            <a:r>
              <a:rPr lang="en-IE" sz="2000" b="0" i="0">
                <a:solidFill>
                  <a:srgbClr val="000000"/>
                </a:solidFill>
                <a:effectLst/>
                <a:latin typeface="Calibri Light" panose="020F0302020204030204" pitchFamily="34" charset="0"/>
              </a:rPr>
              <a:t>​</a:t>
            </a:r>
            <a:endParaRPr lang="en-GB" sz="2800" b="1" i="1">
              <a:solidFill>
                <a:srgbClr val="000000"/>
              </a:solidFill>
              <a:latin typeface="Calibri Light" panose="020F0302020204030204"/>
            </a:endParaRPr>
          </a:p>
        </p:txBody>
      </p:sp>
      <p:sp>
        <p:nvSpPr>
          <p:cNvPr id="17" name="Text Placeholder 16">
            <a:extLst>
              <a:ext uri="{FF2B5EF4-FFF2-40B4-BE49-F238E27FC236}">
                <a16:creationId xmlns:a16="http://schemas.microsoft.com/office/drawing/2014/main" id="{15B057A5-CAD0-C14A-EDFE-F9207516616B}"/>
              </a:ext>
            </a:extLst>
          </p:cNvPr>
          <p:cNvSpPr>
            <a:spLocks noGrp="1"/>
          </p:cNvSpPr>
          <p:nvPr>
            <p:ph type="body" sz="quarter" idx="11" hasCustomPrompt="1"/>
          </p:nvPr>
        </p:nvSpPr>
        <p:spPr>
          <a:xfrm>
            <a:off x="438737" y="6022817"/>
            <a:ext cx="6143690" cy="431583"/>
          </a:xfrm>
          <a:prstGeom prst="rect">
            <a:avLst/>
          </a:prstGeom>
        </p:spPr>
        <p:txBody>
          <a:bodyPr/>
          <a:lstStyle>
            <a:lvl1pPr>
              <a:buNone/>
              <a:defRPr b="0" i="1"/>
            </a:lvl1pPr>
          </a:lstStyle>
          <a:p>
            <a:pPr lvl="0"/>
            <a:r>
              <a:rPr lang="en-GB"/>
              <a:t>Label</a:t>
            </a:r>
            <a:endParaRPr lang="en-IE"/>
          </a:p>
        </p:txBody>
      </p:sp>
      <p:sp>
        <p:nvSpPr>
          <p:cNvPr id="2" name="Picture Placeholder 2">
            <a:extLst>
              <a:ext uri="{FF2B5EF4-FFF2-40B4-BE49-F238E27FC236}">
                <a16:creationId xmlns:a16="http://schemas.microsoft.com/office/drawing/2014/main" id="{F4CD327D-FA3C-9027-B9C1-21A804288932}"/>
              </a:ext>
            </a:extLst>
          </p:cNvPr>
          <p:cNvSpPr>
            <a:spLocks noGrp="1"/>
          </p:cNvSpPr>
          <p:nvPr>
            <p:ph type="pic" sz="quarter" idx="12"/>
          </p:nvPr>
        </p:nvSpPr>
        <p:spPr>
          <a:xfrm>
            <a:off x="1944258" y="3485949"/>
            <a:ext cx="914400" cy="914400"/>
          </a:xfrm>
          <a:prstGeom prst="rect">
            <a:avLst/>
          </a:prstGeom>
        </p:spPr>
        <p:txBody>
          <a:bodyPr/>
          <a:lstStyle/>
          <a:p>
            <a:endParaRPr lang="en-IE"/>
          </a:p>
        </p:txBody>
      </p:sp>
      <p:sp>
        <p:nvSpPr>
          <p:cNvPr id="3" name="Media Placeholder 4">
            <a:extLst>
              <a:ext uri="{FF2B5EF4-FFF2-40B4-BE49-F238E27FC236}">
                <a16:creationId xmlns:a16="http://schemas.microsoft.com/office/drawing/2014/main" id="{9DB8425E-64B9-B8EF-4AC3-EE871304BFA8}"/>
              </a:ext>
            </a:extLst>
          </p:cNvPr>
          <p:cNvSpPr>
            <a:spLocks noGrp="1"/>
          </p:cNvSpPr>
          <p:nvPr>
            <p:ph type="media" sz="quarter" idx="13"/>
          </p:nvPr>
        </p:nvSpPr>
        <p:spPr>
          <a:xfrm>
            <a:off x="4002088" y="3485949"/>
            <a:ext cx="1001712" cy="914400"/>
          </a:xfrm>
          <a:prstGeom prst="rect">
            <a:avLst/>
          </a:prstGeom>
        </p:spPr>
        <p:txBody>
          <a:bodyPr/>
          <a:lstStyle/>
          <a:p>
            <a:endParaRPr lang="en-IE"/>
          </a:p>
        </p:txBody>
      </p:sp>
    </p:spTree>
    <p:extLst>
      <p:ext uri="{BB962C8B-B14F-4D97-AF65-F5344CB8AC3E}">
        <p14:creationId xmlns:p14="http://schemas.microsoft.com/office/powerpoint/2010/main" val="577845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B93289-E4BB-EE20-1801-DB73285502B1}"/>
              </a:ext>
            </a:extLst>
          </p:cNvPr>
          <p:cNvSpPr>
            <a:spLocks noGrp="1"/>
          </p:cNvSpPr>
          <p:nvPr>
            <p:ph type="dt" sz="half" idx="10"/>
          </p:nvPr>
        </p:nvSpPr>
        <p:spPr>
          <a:xfrm>
            <a:off x="838200" y="6356350"/>
            <a:ext cx="2743200" cy="365125"/>
          </a:xfrm>
          <a:prstGeom prst="rect">
            <a:avLst/>
          </a:prstGeom>
        </p:spPr>
        <p:txBody>
          <a:bodyPr/>
          <a:lstStyle/>
          <a:p>
            <a:fld id="{3E7CE465-BA8E-4240-801F-FBBBA1C74D4C}" type="datetimeFigureOut">
              <a:rPr lang="en-IE" smtClean="0"/>
              <a:t>29/09/2026</a:t>
            </a:fld>
            <a:endParaRPr lang="en-IE"/>
          </a:p>
        </p:txBody>
      </p:sp>
      <p:sp>
        <p:nvSpPr>
          <p:cNvPr id="3" name="Footer Placeholder 2">
            <a:extLst>
              <a:ext uri="{FF2B5EF4-FFF2-40B4-BE49-F238E27FC236}">
                <a16:creationId xmlns:a16="http://schemas.microsoft.com/office/drawing/2014/main" id="{5E5E2FB1-AB47-CCA0-F45B-4871AAC495B7}"/>
              </a:ext>
            </a:extLst>
          </p:cNvPr>
          <p:cNvSpPr>
            <a:spLocks noGrp="1"/>
          </p:cNvSpPr>
          <p:nvPr>
            <p:ph type="ftr" sz="quarter" idx="11"/>
          </p:nvPr>
        </p:nvSpPr>
        <p:spPr>
          <a:xfrm>
            <a:off x="4038600" y="6356350"/>
            <a:ext cx="4114800" cy="365125"/>
          </a:xfrm>
          <a:prstGeom prst="rect">
            <a:avLst/>
          </a:prstGeom>
        </p:spPr>
        <p:txBody>
          <a:bodyPr/>
          <a:lstStyle/>
          <a:p>
            <a:endParaRPr lang="en-IE"/>
          </a:p>
        </p:txBody>
      </p:sp>
      <p:sp>
        <p:nvSpPr>
          <p:cNvPr id="4" name="Slide Number Placeholder 3">
            <a:extLst>
              <a:ext uri="{FF2B5EF4-FFF2-40B4-BE49-F238E27FC236}">
                <a16:creationId xmlns:a16="http://schemas.microsoft.com/office/drawing/2014/main" id="{697A94C7-4430-6292-1998-361560D7435F}"/>
              </a:ext>
            </a:extLst>
          </p:cNvPr>
          <p:cNvSpPr>
            <a:spLocks noGrp="1"/>
          </p:cNvSpPr>
          <p:nvPr>
            <p:ph type="sldNum" sz="quarter" idx="12"/>
          </p:nvPr>
        </p:nvSpPr>
        <p:spPr>
          <a:xfrm>
            <a:off x="8610600" y="6356350"/>
            <a:ext cx="2743200" cy="365125"/>
          </a:xfrm>
          <a:prstGeom prst="rect">
            <a:avLst/>
          </a:prstGeom>
        </p:spPr>
        <p:txBody>
          <a:bodyPr/>
          <a:lstStyle/>
          <a:p>
            <a:fld id="{8CB3DD26-DD9F-437B-AAE4-0A0755C9CF34}" type="slidenum">
              <a:rPr lang="en-IE" smtClean="0"/>
              <a:t>‹#›</a:t>
            </a:fld>
            <a:endParaRPr lang="en-IE"/>
          </a:p>
        </p:txBody>
      </p:sp>
    </p:spTree>
    <p:extLst>
      <p:ext uri="{BB962C8B-B14F-4D97-AF65-F5344CB8AC3E}">
        <p14:creationId xmlns:p14="http://schemas.microsoft.com/office/powerpoint/2010/main" val="3409003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13">
            <a:extLst>
              <a:ext uri="{FF2B5EF4-FFF2-40B4-BE49-F238E27FC236}">
                <a16:creationId xmlns:a16="http://schemas.microsoft.com/office/drawing/2014/main" id="{0319584C-5F8E-0F8F-00BD-05B0126453CA}"/>
              </a:ext>
            </a:extLst>
          </p:cNvPr>
          <p:cNvSpPr txBox="1">
            <a:spLocks/>
          </p:cNvSpPr>
          <p:nvPr userDrawn="1"/>
        </p:nvSpPr>
        <p:spPr>
          <a:xfrm>
            <a:off x="695195" y="1768051"/>
            <a:ext cx="10045873" cy="236113"/>
          </a:xfrm>
          <a:prstGeom prst="rect">
            <a:avLst/>
          </a:prstGeom>
        </p:spPr>
        <p:txBody>
          <a:bodyPr/>
          <a:lstStyle>
            <a:lvl1pPr marL="228600" indent="-228600" algn="l" defTabSz="609630" rtl="0" eaLnBrk="1" latinLnBrk="0" hangingPunct="1">
              <a:lnSpc>
                <a:spcPct val="100000"/>
              </a:lnSpc>
              <a:spcBef>
                <a:spcPts val="667"/>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GB" sz="2000" b="1" i="1">
                <a:solidFill>
                  <a:srgbClr val="000000"/>
                </a:solidFill>
                <a:latin typeface="Calibri Light" panose="020F0302020204030204"/>
              </a:rPr>
              <a:t> </a:t>
            </a:r>
          </a:p>
          <a:p>
            <a:pPr marL="0" indent="0">
              <a:buFont typeface="Arial" panose="020B0604020202020204" pitchFamily="34" charset="0"/>
              <a:buNone/>
              <a:defRPr/>
            </a:pPr>
            <a:endParaRPr lang="en-GB" sz="2800" b="1" i="1">
              <a:solidFill>
                <a:srgbClr val="000000"/>
              </a:solidFill>
              <a:latin typeface="Calibri Light" panose="020F0302020204030204"/>
            </a:endParaRPr>
          </a:p>
          <a:p>
            <a:pPr marL="0" indent="0">
              <a:buFont typeface="Arial" panose="020B0604020202020204" pitchFamily="34" charset="0"/>
              <a:buNone/>
              <a:defRPr/>
            </a:pPr>
            <a:endParaRPr lang="en-GB" sz="2800" b="1" i="1">
              <a:solidFill>
                <a:srgbClr val="000000"/>
              </a:solidFill>
              <a:latin typeface="Calibri Light" panose="020F0302020204030204"/>
            </a:endParaRPr>
          </a:p>
          <a:p>
            <a:pPr marL="0" indent="0">
              <a:buFont typeface="Arial" panose="020B0604020202020204" pitchFamily="34" charset="0"/>
              <a:buNone/>
              <a:defRPr/>
            </a:pPr>
            <a:endParaRPr lang="en-GB" sz="2800" b="1" i="1">
              <a:solidFill>
                <a:srgbClr val="000000"/>
              </a:solidFill>
              <a:latin typeface="Calibri Light" panose="020F0302020204030204"/>
            </a:endParaRPr>
          </a:p>
        </p:txBody>
      </p:sp>
      <p:sp>
        <p:nvSpPr>
          <p:cNvPr id="12" name="Text Placeholder 13">
            <a:extLst>
              <a:ext uri="{FF2B5EF4-FFF2-40B4-BE49-F238E27FC236}">
                <a16:creationId xmlns:a16="http://schemas.microsoft.com/office/drawing/2014/main" id="{A3BE8C0C-269D-13A5-8BDE-E32C3394498D}"/>
              </a:ext>
            </a:extLst>
          </p:cNvPr>
          <p:cNvSpPr txBox="1">
            <a:spLocks/>
          </p:cNvSpPr>
          <p:nvPr userDrawn="1"/>
        </p:nvSpPr>
        <p:spPr>
          <a:xfrm>
            <a:off x="847595" y="1920451"/>
            <a:ext cx="10045873" cy="236113"/>
          </a:xfrm>
          <a:prstGeom prst="rect">
            <a:avLst/>
          </a:prstGeom>
        </p:spPr>
        <p:txBody>
          <a:bodyPr/>
          <a:lstStyle>
            <a:lvl1pPr marL="228600" indent="-228600" algn="l" defTabSz="609630" rtl="0" eaLnBrk="1" latinLnBrk="0" hangingPunct="1">
              <a:lnSpc>
                <a:spcPct val="100000"/>
              </a:lnSpc>
              <a:spcBef>
                <a:spcPts val="667"/>
              </a:spcBef>
              <a:buFont typeface="Arial" panose="020B0604020202020204" pitchFamily="34" charset="0"/>
              <a:buChar char="•"/>
              <a:defRPr sz="24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a:pPr>
            <a:r>
              <a:rPr lang="en-GB" sz="1800" b="1" i="1">
                <a:solidFill>
                  <a:srgbClr val="000000"/>
                </a:solidFill>
                <a:latin typeface="Calibri Light" panose="020F0302020204030204"/>
              </a:rPr>
              <a:t> </a:t>
            </a:r>
          </a:p>
          <a:p>
            <a:pPr marL="0" indent="0">
              <a:buFont typeface="Arial" panose="020B0604020202020204" pitchFamily="34" charset="0"/>
              <a:buNone/>
              <a:defRPr/>
            </a:pPr>
            <a:endParaRPr lang="en-GB" sz="2800" b="1" i="1">
              <a:solidFill>
                <a:srgbClr val="000000"/>
              </a:solidFill>
              <a:latin typeface="Calibri Light" panose="020F0302020204030204"/>
            </a:endParaRPr>
          </a:p>
          <a:p>
            <a:pPr marL="0" indent="0">
              <a:buFont typeface="Arial" panose="020B0604020202020204" pitchFamily="34" charset="0"/>
              <a:buNone/>
              <a:defRPr/>
            </a:pPr>
            <a:endParaRPr lang="en-GB" sz="2800" b="1" i="1">
              <a:solidFill>
                <a:srgbClr val="000000"/>
              </a:solidFill>
              <a:latin typeface="Calibri Light" panose="020F0302020204030204"/>
            </a:endParaRPr>
          </a:p>
          <a:p>
            <a:pPr marL="0" indent="0">
              <a:buFont typeface="Arial" panose="020B0604020202020204" pitchFamily="34" charset="0"/>
              <a:buNone/>
              <a:defRPr/>
            </a:pPr>
            <a:endParaRPr lang="en-GB" sz="2800" b="1" i="1">
              <a:solidFill>
                <a:srgbClr val="000000"/>
              </a:solidFill>
              <a:latin typeface="Calibri Light" panose="020F0302020204030204"/>
            </a:endParaRPr>
          </a:p>
        </p:txBody>
      </p:sp>
    </p:spTree>
    <p:extLst>
      <p:ext uri="{BB962C8B-B14F-4D97-AF65-F5344CB8AC3E}">
        <p14:creationId xmlns:p14="http://schemas.microsoft.com/office/powerpoint/2010/main" val="204996756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4" r:id="rId5"/>
    <p:sldLayoutId id="2147483665" r:id="rId6"/>
    <p:sldLayoutId id="2147483666" r:id="rId7"/>
    <p:sldLayoutId id="2147483667" r:id="rId8"/>
    <p:sldLayoutId id="2147483668" r:id="rId9"/>
    <p:sldLayoutId id="2147483672" r:id="rId10"/>
    <p:sldLayoutId id="2147483669" r:id="rId11"/>
    <p:sldLayoutId id="2147483670" r:id="rId12"/>
    <p:sldLayoutId id="2147483671" r:id="rId13"/>
    <p:sldLayoutId id="214748365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emf"/><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4.jpeg"/><Relationship Id="rId5" Type="http://schemas.openxmlformats.org/officeDocument/2006/relationships/image" Target="../media/image13.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6.emf"/><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18.emf"/><Relationship Id="rId5" Type="http://schemas.openxmlformats.org/officeDocument/2006/relationships/image" Target="../media/image9.sv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3.emf"/><Relationship Id="rId5" Type="http://schemas.openxmlformats.org/officeDocument/2006/relationships/image" Target="../media/image11.emf"/><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1956AF2E-28DA-7B04-47B4-F3D70DED5C06}"/>
              </a:ext>
            </a:extLst>
          </p:cNvPr>
          <p:cNvSpPr>
            <a:spLocks noGrp="1"/>
          </p:cNvSpPr>
          <p:nvPr>
            <p:ph type="title" idx="4294967295"/>
          </p:nvPr>
        </p:nvSpPr>
        <p:spPr>
          <a:xfrm>
            <a:off x="565738" y="2233322"/>
            <a:ext cx="10515600" cy="1325563"/>
          </a:xfrm>
          <a:prstGeom prst="rect">
            <a:avLst/>
          </a:prstGeom>
        </p:spPr>
        <p:txBody>
          <a:bodyPr/>
          <a:lstStyle/>
          <a:p>
            <a:r>
              <a:rPr lang="en-US" b="1">
                <a:solidFill>
                  <a:srgbClr val="2E2552"/>
                </a:solidFill>
                <a:latin typeface="Shoika-Bold"/>
              </a:rPr>
              <a:t>Curious Minds Award 2026/27</a:t>
            </a:r>
            <a:br>
              <a:rPr lang="en-US" b="1">
                <a:solidFill>
                  <a:srgbClr val="2E2552"/>
                </a:solidFill>
                <a:latin typeface="Shoika-Bold" pitchFamily="2" charset="77"/>
              </a:rPr>
            </a:br>
            <a:endParaRPr lang="en-IE"/>
          </a:p>
        </p:txBody>
      </p:sp>
      <p:pic>
        <p:nvPicPr>
          <p:cNvPr id="30" name="Picture 29" descr="Curious Minds — Discover STEM logo with a rocket icon, a leaf icon, building blocks icon and a cog icon. ">
            <a:extLst>
              <a:ext uri="{FF2B5EF4-FFF2-40B4-BE49-F238E27FC236}">
                <a16:creationId xmlns:a16="http://schemas.microsoft.com/office/drawing/2014/main" id="{18DF8E3E-72EB-2C40-8237-EF7A0500E53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18862" y="373814"/>
            <a:ext cx="4480594" cy="1657206"/>
          </a:xfrm>
          <a:prstGeom prst="rect">
            <a:avLst/>
          </a:prstGeom>
        </p:spPr>
      </p:pic>
      <p:grpSp>
        <p:nvGrpSpPr>
          <p:cNvPr id="27" name="Group 27" descr="Slide title: Curious Minds Awards 2026/2027&#10;Complete the cover slide with your school name"/>
          <p:cNvGrpSpPr/>
          <p:nvPr/>
        </p:nvGrpSpPr>
        <p:grpSpPr>
          <a:xfrm>
            <a:off x="685800" y="2219139"/>
            <a:ext cx="7017541" cy="2054996"/>
            <a:chOff x="0" y="-123825"/>
            <a:chExt cx="13459860" cy="4109991"/>
          </a:xfrm>
        </p:grpSpPr>
        <p:sp>
          <p:nvSpPr>
            <p:cNvPr id="28" name="TextBox 28"/>
            <p:cNvSpPr txBox="1"/>
            <p:nvPr/>
          </p:nvSpPr>
          <p:spPr>
            <a:xfrm>
              <a:off x="0" y="-123825"/>
              <a:ext cx="13459860" cy="1428596"/>
            </a:xfrm>
            <a:prstGeom prst="rect">
              <a:avLst/>
            </a:prstGeom>
          </p:spPr>
          <p:txBody>
            <a:bodyPr lIns="0" tIns="0" rIns="0" bIns="0" rtlCol="0" anchor="t">
              <a:spAutoFit/>
            </a:bodyPr>
            <a:lstStyle/>
            <a:p>
              <a:pPr>
                <a:lnSpc>
                  <a:spcPts val="6299"/>
                </a:lnSpc>
              </a:pPr>
              <a:endParaRPr lang="en-US" sz="3200" b="1">
                <a:solidFill>
                  <a:srgbClr val="2E2552"/>
                </a:solidFill>
                <a:latin typeface="Shoika-Bold" pitchFamily="2" charset="77"/>
              </a:endParaRPr>
            </a:p>
          </p:txBody>
        </p:sp>
        <p:sp>
          <p:nvSpPr>
            <p:cNvPr id="29" name="TextBox 29"/>
            <p:cNvSpPr txBox="1"/>
            <p:nvPr/>
          </p:nvSpPr>
          <p:spPr>
            <a:xfrm>
              <a:off x="0" y="1295173"/>
              <a:ext cx="13459860" cy="2690993"/>
            </a:xfrm>
            <a:prstGeom prst="rect">
              <a:avLst/>
            </a:prstGeom>
          </p:spPr>
          <p:txBody>
            <a:bodyPr lIns="0" tIns="0" rIns="0" bIns="0" rtlCol="0" anchor="t">
              <a:spAutoFit/>
            </a:bodyPr>
            <a:lstStyle/>
            <a:p>
              <a:pPr>
                <a:lnSpc>
                  <a:spcPts val="3640"/>
                </a:lnSpc>
              </a:pPr>
              <a:r>
                <a:rPr lang="en-US" sz="2000">
                  <a:solidFill>
                    <a:srgbClr val="7766AB"/>
                  </a:solidFill>
                  <a:latin typeface="Shoika-Light" pitchFamily="2" charset="77"/>
                </a:rPr>
                <a:t>Log of Evidence</a:t>
              </a:r>
            </a:p>
            <a:p>
              <a:pPr>
                <a:lnSpc>
                  <a:spcPts val="3640"/>
                </a:lnSpc>
              </a:pPr>
              <a:r>
                <a:rPr lang="en-US" sz="2000" b="1">
                  <a:solidFill>
                    <a:srgbClr val="E06F0E"/>
                  </a:solidFill>
                  <a:latin typeface="Shoika-Bold" pitchFamily="2" charset="77"/>
                </a:rPr>
                <a:t>Gold Award</a:t>
              </a:r>
            </a:p>
            <a:p>
              <a:pPr>
                <a:lnSpc>
                  <a:spcPts val="3640"/>
                </a:lnSpc>
              </a:pPr>
              <a:r>
                <a:rPr lang="en-US" sz="2000">
                  <a:solidFill>
                    <a:srgbClr val="2E2552"/>
                  </a:solidFill>
                  <a:latin typeface="Shoika-Thin" pitchFamily="2" charset="77"/>
                </a:rPr>
                <a:t>Add School Name</a:t>
              </a:r>
            </a:p>
          </p:txBody>
        </p:sp>
      </p:grpSp>
      <p:pic>
        <p:nvPicPr>
          <p:cNvPr id="35" name="Picture 34">
            <a:extLst>
              <a:ext uri="{FF2B5EF4-FFF2-40B4-BE49-F238E27FC236}">
                <a16:creationId xmlns:a16="http://schemas.microsoft.com/office/drawing/2014/main" id="{9C866B6C-3AE8-EE40-9A64-7F517C32C49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5480" y="5171203"/>
            <a:ext cx="1303076" cy="1134159"/>
          </a:xfrm>
          <a:prstGeom prst="rect">
            <a:avLst/>
          </a:prstGeom>
        </p:spPr>
      </p:pic>
      <p:sp>
        <p:nvSpPr>
          <p:cNvPr id="38" name="Rectangle 37">
            <a:extLst>
              <a:ext uri="{FF2B5EF4-FFF2-40B4-BE49-F238E27FC236}">
                <a16:creationId xmlns:a16="http://schemas.microsoft.com/office/drawing/2014/main" id="{7D3AEC1A-BD0F-034E-8A24-41A34F2000C1}"/>
              </a:ext>
              <a:ext uri="{C183D7F6-B498-43B3-948B-1728B52AA6E4}">
                <adec:decorative xmlns:adec="http://schemas.microsoft.com/office/drawing/2017/decorative" val="1"/>
              </a:ext>
            </a:extLst>
          </p:cNvPr>
          <p:cNvSpPr/>
          <p:nvPr/>
        </p:nvSpPr>
        <p:spPr>
          <a:xfrm>
            <a:off x="2692400" y="4482429"/>
            <a:ext cx="2386736" cy="2386736"/>
          </a:xfrm>
          <a:prstGeom prst="rect">
            <a:avLst/>
          </a:prstGeom>
          <a:solidFill>
            <a:srgbClr val="776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8C391F6-CF4B-E44F-804B-1EA6B2248F12}"/>
              </a:ext>
              <a:ext uri="{C183D7F6-B498-43B3-948B-1728B52AA6E4}">
                <adec:decorative xmlns:adec="http://schemas.microsoft.com/office/drawing/2017/decorative" val="1"/>
              </a:ext>
            </a:extLst>
          </p:cNvPr>
          <p:cNvSpPr/>
          <p:nvPr/>
        </p:nvSpPr>
        <p:spPr>
          <a:xfrm>
            <a:off x="9970675" y="1463041"/>
            <a:ext cx="2221326" cy="1917630"/>
          </a:xfrm>
          <a:prstGeom prst="rect">
            <a:avLst/>
          </a:prstGeom>
          <a:solidFill>
            <a:srgbClr val="2E2552"/>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 name="Group 3">
            <a:extLst>
              <a:ext uri="{C183D7F6-B498-43B3-948B-1728B52AA6E4}">
                <adec:decorative xmlns:adec="http://schemas.microsoft.com/office/drawing/2017/decorative" val="1"/>
              </a:ext>
            </a:extLst>
          </p:cNvPr>
          <p:cNvGrpSpPr/>
          <p:nvPr/>
        </p:nvGrpSpPr>
        <p:grpSpPr>
          <a:xfrm>
            <a:off x="7703341" y="2292798"/>
            <a:ext cx="2272404" cy="2272404"/>
            <a:chOff x="0" y="0"/>
            <a:chExt cx="4544808" cy="4544808"/>
          </a:xfrm>
        </p:grpSpPr>
        <p:grpSp>
          <p:nvGrpSpPr>
            <p:cNvPr id="4" name="Group 4"/>
            <p:cNvGrpSpPr/>
            <p:nvPr/>
          </p:nvGrpSpPr>
          <p:grpSpPr>
            <a:xfrm>
              <a:off x="0" y="0"/>
              <a:ext cx="4544808" cy="4544808"/>
              <a:chOff x="0" y="0"/>
              <a:chExt cx="812800" cy="812800"/>
            </a:xfrm>
          </p:grpSpPr>
          <p:sp>
            <p:nvSpPr>
              <p:cNvPr id="5" name="Freeform 5">
                <a:extLst>
                  <a:ext uri="{C183D7F6-B498-43B3-948B-1728B52AA6E4}">
                    <adec:decorative xmlns:adec="http://schemas.microsoft.com/office/drawing/2017/decorative" val="1"/>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6" name="TextBox 6"/>
              <p:cNvSpPr txBox="1"/>
              <p:nvPr/>
            </p:nvSpPr>
            <p:spPr>
              <a:xfrm>
                <a:off x="76200" y="38100"/>
                <a:ext cx="660400" cy="698500"/>
              </a:xfrm>
              <a:prstGeom prst="rect">
                <a:avLst/>
              </a:prstGeom>
            </p:spPr>
            <p:txBody>
              <a:bodyPr lIns="33867" tIns="33867" rIns="33867" bIns="33867" rtlCol="0" anchor="ctr"/>
              <a:lstStyle/>
              <a:p>
                <a:pPr algn="ctr">
                  <a:lnSpc>
                    <a:spcPts val="1958"/>
                  </a:lnSpc>
                  <a:spcBef>
                    <a:spcPct val="0"/>
                  </a:spcBef>
                </a:pPr>
                <a:endParaRPr sz="1200"/>
              </a:p>
            </p:txBody>
          </p:sp>
        </p:grpSp>
        <p:grpSp>
          <p:nvGrpSpPr>
            <p:cNvPr id="7" name="Group 7"/>
            <p:cNvGrpSpPr/>
            <p:nvPr/>
          </p:nvGrpSpPr>
          <p:grpSpPr>
            <a:xfrm>
              <a:off x="684178" y="843481"/>
              <a:ext cx="3176452" cy="3176452"/>
              <a:chOff x="0" y="0"/>
              <a:chExt cx="812800" cy="812800"/>
            </a:xfrm>
          </p:grpSpPr>
          <p:sp>
            <p:nvSpPr>
              <p:cNvPr id="8" name="Freeform 8"/>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9" name="TextBox 9"/>
              <p:cNvSpPr txBox="1"/>
              <p:nvPr/>
            </p:nvSpPr>
            <p:spPr>
              <a:xfrm>
                <a:off x="76200" y="38100"/>
                <a:ext cx="660400" cy="698500"/>
              </a:xfrm>
              <a:prstGeom prst="rect">
                <a:avLst/>
              </a:prstGeom>
            </p:spPr>
            <p:txBody>
              <a:bodyPr lIns="33867" tIns="33867" rIns="33867" bIns="33867" rtlCol="0" anchor="ctr"/>
              <a:lstStyle/>
              <a:p>
                <a:pPr algn="ctr">
                  <a:lnSpc>
                    <a:spcPts val="1958"/>
                  </a:lnSpc>
                </a:pPr>
                <a:endParaRPr sz="1200"/>
              </a:p>
            </p:txBody>
          </p:sp>
        </p:grpSp>
      </p:grpSp>
      <p:pic>
        <p:nvPicPr>
          <p:cNvPr id="33" name="Picture 32">
            <a:extLst>
              <a:ext uri="{FF2B5EF4-FFF2-40B4-BE49-F238E27FC236}">
                <a16:creationId xmlns:a16="http://schemas.microsoft.com/office/drawing/2014/main" id="{1BD11AAE-7F3D-374E-8FF4-6EBB27FA4CF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579688" y="1799518"/>
            <a:ext cx="1003300" cy="1199598"/>
          </a:xfrm>
          <a:prstGeom prst="rect">
            <a:avLst/>
          </a:prstGeom>
        </p:spPr>
      </p:pic>
      <p:sp>
        <p:nvSpPr>
          <p:cNvPr id="36" name="Oval 35">
            <a:extLst>
              <a:ext uri="{FF2B5EF4-FFF2-40B4-BE49-F238E27FC236}">
                <a16:creationId xmlns:a16="http://schemas.microsoft.com/office/drawing/2014/main" id="{474B1226-9472-9646-ADA1-4ED719DA39C8}"/>
              </a:ext>
              <a:ext uri="{C183D7F6-B498-43B3-948B-1728B52AA6E4}">
                <adec:decorative xmlns:adec="http://schemas.microsoft.com/office/drawing/2017/decorative" val="1"/>
              </a:ext>
            </a:extLst>
          </p:cNvPr>
          <p:cNvSpPr/>
          <p:nvPr/>
        </p:nvSpPr>
        <p:spPr>
          <a:xfrm>
            <a:off x="523240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4C10423-4CD9-9C4C-90CB-95CC3E2221F6}"/>
              </a:ext>
              <a:ext uri="{C183D7F6-B498-43B3-948B-1728B52AA6E4}">
                <adec:decorative xmlns:adec="http://schemas.microsoft.com/office/drawing/2017/decorative" val="1"/>
              </a:ext>
            </a:extLst>
          </p:cNvPr>
          <p:cNvSpPr/>
          <p:nvPr/>
        </p:nvSpPr>
        <p:spPr>
          <a:xfrm>
            <a:off x="132080" y="4482429"/>
            <a:ext cx="2375571" cy="2375571"/>
          </a:xfrm>
          <a:prstGeom prst="ellipse">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a:extLst>
              <a:ext uri="{FF2B5EF4-FFF2-40B4-BE49-F238E27FC236}">
                <a16:creationId xmlns:a16="http://schemas.microsoft.com/office/drawing/2014/main" id="{3CAAB8F2-A926-4B4F-82ED-4890B3BE846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650271" y="5003954"/>
            <a:ext cx="1468419" cy="1411941"/>
          </a:xfrm>
          <a:prstGeom prst="rect">
            <a:avLst/>
          </a:prstGeom>
        </p:spPr>
      </p:pic>
      <p:grpSp>
        <p:nvGrpSpPr>
          <p:cNvPr id="12" name="Group 11">
            <a:extLst>
              <a:ext uri="{FF2B5EF4-FFF2-40B4-BE49-F238E27FC236}">
                <a16:creationId xmlns:a16="http://schemas.microsoft.com/office/drawing/2014/main" id="{8C44B32F-BB4C-309E-F318-B0FA8B026830}"/>
              </a:ext>
              <a:ext uri="{C183D7F6-B498-43B3-948B-1728B52AA6E4}">
                <adec:decorative xmlns:adec="http://schemas.microsoft.com/office/drawing/2017/decorative" val="1"/>
              </a:ext>
            </a:extLst>
          </p:cNvPr>
          <p:cNvGrpSpPr/>
          <p:nvPr/>
        </p:nvGrpSpPr>
        <p:grpSpPr>
          <a:xfrm>
            <a:off x="2859159" y="4713148"/>
            <a:ext cx="2016432" cy="1993551"/>
            <a:chOff x="0" y="0"/>
            <a:chExt cx="4032863" cy="3987100"/>
          </a:xfrm>
        </p:grpSpPr>
        <p:pic>
          <p:nvPicPr>
            <p:cNvPr id="13" name="Graphic 12">
              <a:extLst>
                <a:ext uri="{FF2B5EF4-FFF2-40B4-BE49-F238E27FC236}">
                  <a16:creationId xmlns:a16="http://schemas.microsoft.com/office/drawing/2014/main" id="{06A75552-21FB-755E-4812-14E8800710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110700"/>
              <a:ext cx="2917606" cy="729402"/>
            </a:xfrm>
            <a:prstGeom prst="rect">
              <a:avLst/>
            </a:prstGeom>
          </p:spPr>
        </p:pic>
        <p:pic>
          <p:nvPicPr>
            <p:cNvPr id="14" name="Graphic 13">
              <a:extLst>
                <a:ext uri="{FF2B5EF4-FFF2-40B4-BE49-F238E27FC236}">
                  <a16:creationId xmlns:a16="http://schemas.microsoft.com/office/drawing/2014/main" id="{4217AB5A-0041-510F-9ABF-24E31F3D61D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2183179"/>
              <a:ext cx="2917606" cy="729402"/>
            </a:xfrm>
            <a:prstGeom prst="rect">
              <a:avLst/>
            </a:prstGeom>
          </p:spPr>
        </p:pic>
        <p:pic>
          <p:nvPicPr>
            <p:cNvPr id="16" name="Graphic 15">
              <a:extLst>
                <a:ext uri="{FF2B5EF4-FFF2-40B4-BE49-F238E27FC236}">
                  <a16:creationId xmlns:a16="http://schemas.microsoft.com/office/drawing/2014/main" id="{9D659445-3B14-CFC3-E031-8FA789148FF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0"/>
              <a:ext cx="2917606" cy="729402"/>
            </a:xfrm>
            <a:prstGeom prst="rect">
              <a:avLst/>
            </a:prstGeom>
          </p:spPr>
        </p:pic>
        <p:pic>
          <p:nvPicPr>
            <p:cNvPr id="17" name="Graphic 16">
              <a:extLst>
                <a:ext uri="{FF2B5EF4-FFF2-40B4-BE49-F238E27FC236}">
                  <a16:creationId xmlns:a16="http://schemas.microsoft.com/office/drawing/2014/main" id="{0F6D12AF-89E7-6414-18DC-948264B249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3257698"/>
              <a:ext cx="2917606" cy="729402"/>
            </a:xfrm>
            <a:prstGeom prst="rect">
              <a:avLst/>
            </a:prstGeom>
          </p:spPr>
        </p:pic>
        <p:pic>
          <p:nvPicPr>
            <p:cNvPr id="18" name="Graphic 17">
              <a:extLst>
                <a:ext uri="{FF2B5EF4-FFF2-40B4-BE49-F238E27FC236}">
                  <a16:creationId xmlns:a16="http://schemas.microsoft.com/office/drawing/2014/main" id="{70900892-F0CE-C1AA-93F0-10FA3ADBEB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5400000">
              <a:off x="2209359" y="1094102"/>
              <a:ext cx="2917606" cy="729402"/>
            </a:xfrm>
            <a:prstGeom prst="rect">
              <a:avLst/>
            </a:prstGeom>
          </p:spPr>
        </p:pic>
        <p:pic>
          <p:nvPicPr>
            <p:cNvPr id="26" name="Graphic 25">
              <a:extLst>
                <a:ext uri="{FF2B5EF4-FFF2-40B4-BE49-F238E27FC236}">
                  <a16:creationId xmlns:a16="http://schemas.microsoft.com/office/drawing/2014/main" id="{1F98DDB0-7609-4C1C-331E-1135785BD8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l="74783"/>
            <a:stretch>
              <a:fillRect/>
            </a:stretch>
          </p:blipFill>
          <p:spPr>
            <a:xfrm>
              <a:off x="3297145" y="3257698"/>
              <a:ext cx="735718" cy="729402"/>
            </a:xfrm>
            <a:prstGeom prst="rect">
              <a:avLst/>
            </a:prstGeom>
          </p:spPr>
        </p:pic>
      </p:grpSp>
      <p:pic>
        <p:nvPicPr>
          <p:cNvPr id="15" name="Picture 15" descr="Photograph showing primary-school children conducting a colourful science experiment in a classroom laboratory setting. Two children wearing safety goggles examine blue liquid in a flask and dark liquid in a beaker, while classmates observe behind them.&#10;&#10;"/>
          <p:cNvPicPr>
            <a:picLocks noChangeAspect="1"/>
          </p:cNvPicPr>
          <p:nvPr/>
        </p:nvPicPr>
        <p:blipFill>
          <a:blip r:embed="rId8"/>
          <a:srcRect l="6972" r="6972"/>
          <a:stretch>
            <a:fillRect/>
          </a:stretch>
        </p:blipFill>
        <p:spPr>
          <a:xfrm>
            <a:off x="7703341" y="3380671"/>
            <a:ext cx="4488659" cy="3477329"/>
          </a:xfrm>
          <a:prstGeom prst="rect">
            <a:avLst/>
          </a:prstGeom>
        </p:spPr>
      </p:pic>
    </p:spTree>
    <p:extLst>
      <p:ext uri="{BB962C8B-B14F-4D97-AF65-F5344CB8AC3E}">
        <p14:creationId xmlns:p14="http://schemas.microsoft.com/office/powerpoint/2010/main" val="1972587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2E255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2" descr="A child in a cardboard astronaut costume examines a seedling growing inside a clear container.">
            <a:extLst>
              <a:ext uri="{C183D7F6-B498-43B3-948B-1728B52AA6E4}">
                <adec:decorative xmlns:adec="http://schemas.microsoft.com/office/drawing/2017/decorative" val="0"/>
              </a:ext>
            </a:extLst>
          </p:cNvPr>
          <p:cNvGrpSpPr>
            <a:grpSpLocks noChangeAspect="1"/>
          </p:cNvGrpSpPr>
          <p:nvPr/>
        </p:nvGrpSpPr>
        <p:grpSpPr>
          <a:xfrm rot="-1528963">
            <a:off x="2020630" y="1632665"/>
            <a:ext cx="8116203" cy="3246481"/>
            <a:chOff x="0" y="0"/>
            <a:chExt cx="6350000" cy="2540000"/>
          </a:xfrm>
        </p:grpSpPr>
        <p:sp>
          <p:nvSpPr>
            <p:cNvPr id="3" name="Freeform 3" descr="image of a young child in a cardboard astronaut costume looking in wonder at a plant growing in a jar like container. "/>
            <p:cNvSpPr/>
            <p:nvPr/>
          </p:nvSpPr>
          <p:spPr>
            <a:xfrm>
              <a:off x="0" y="0"/>
              <a:ext cx="6350000" cy="2540000"/>
            </a:xfrm>
            <a:custGeom>
              <a:avLst/>
              <a:gdLst/>
              <a:ahLst/>
              <a:cxnLst/>
              <a:rect l="l" t="t" r="r" b="b"/>
              <a:pathLst>
                <a:path w="6350000" h="2540000">
                  <a:moveTo>
                    <a:pt x="0" y="1270000"/>
                  </a:moveTo>
                  <a:lnTo>
                    <a:pt x="0" y="1270000"/>
                  </a:lnTo>
                  <a:cubicBezTo>
                    <a:pt x="0" y="568960"/>
                    <a:pt x="568960" y="0"/>
                    <a:pt x="1270000" y="0"/>
                  </a:cubicBezTo>
                  <a:lnTo>
                    <a:pt x="5080000" y="0"/>
                  </a:lnTo>
                  <a:cubicBezTo>
                    <a:pt x="5781040" y="0"/>
                    <a:pt x="6350000" y="568960"/>
                    <a:pt x="6350000" y="1270000"/>
                  </a:cubicBezTo>
                  <a:lnTo>
                    <a:pt x="6350000" y="1270000"/>
                  </a:lnTo>
                  <a:cubicBezTo>
                    <a:pt x="6350000" y="1971040"/>
                    <a:pt x="5781040" y="2540000"/>
                    <a:pt x="5080000" y="2540000"/>
                  </a:cubicBezTo>
                  <a:lnTo>
                    <a:pt x="1270000" y="2540000"/>
                  </a:lnTo>
                  <a:cubicBezTo>
                    <a:pt x="568960" y="2540000"/>
                    <a:pt x="0" y="1971040"/>
                    <a:pt x="0" y="1270000"/>
                  </a:cubicBezTo>
                  <a:close/>
                </a:path>
              </a:pathLst>
            </a:custGeom>
            <a:blipFill>
              <a:blip r:embed="rId3"/>
              <a:stretch>
                <a:fillRect t="-28020" b="-28020"/>
              </a:stretch>
            </a:blipFill>
          </p:spPr>
          <p:txBody>
            <a:bodyPr/>
            <a:lstStyle/>
            <a:p>
              <a:endParaRPr lang="en-IE"/>
            </a:p>
          </p:txBody>
        </p:sp>
        <p:sp>
          <p:nvSpPr>
            <p:cNvPr id="4" name="Freeform 4"/>
            <p:cNvSpPr/>
            <p:nvPr/>
          </p:nvSpPr>
          <p:spPr>
            <a:xfrm>
              <a:off x="0" y="0"/>
              <a:ext cx="6350000" cy="2540000"/>
            </a:xfrm>
            <a:custGeom>
              <a:avLst/>
              <a:gdLst/>
              <a:ahLst/>
              <a:cxnLst/>
              <a:rect l="l" t="t" r="r" b="b"/>
              <a:pathLst>
                <a:path w="6350000" h="2540000">
                  <a:moveTo>
                    <a:pt x="5080000" y="19050"/>
                  </a:moveTo>
                  <a:cubicBezTo>
                    <a:pt x="5769610" y="19050"/>
                    <a:pt x="6330950" y="580390"/>
                    <a:pt x="6330950" y="1270000"/>
                  </a:cubicBezTo>
                  <a:cubicBezTo>
                    <a:pt x="6330950" y="1959610"/>
                    <a:pt x="5769610" y="2520950"/>
                    <a:pt x="5080000" y="2520950"/>
                  </a:cubicBezTo>
                  <a:lnTo>
                    <a:pt x="1270000" y="2520950"/>
                  </a:lnTo>
                  <a:cubicBezTo>
                    <a:pt x="580390" y="2520950"/>
                    <a:pt x="19050" y="1959610"/>
                    <a:pt x="19050" y="1270000"/>
                  </a:cubicBezTo>
                  <a:cubicBezTo>
                    <a:pt x="19050" y="580390"/>
                    <a:pt x="580390" y="19050"/>
                    <a:pt x="1270000" y="19050"/>
                  </a:cubicBezTo>
                  <a:lnTo>
                    <a:pt x="5080000" y="19050"/>
                  </a:lnTo>
                  <a:moveTo>
                    <a:pt x="5080000" y="0"/>
                  </a:moveTo>
                  <a:lnTo>
                    <a:pt x="1270000" y="0"/>
                  </a:lnTo>
                  <a:cubicBezTo>
                    <a:pt x="568960" y="0"/>
                    <a:pt x="0" y="568960"/>
                    <a:pt x="0" y="1270000"/>
                  </a:cubicBezTo>
                  <a:cubicBezTo>
                    <a:pt x="0" y="1971040"/>
                    <a:pt x="568960" y="2540000"/>
                    <a:pt x="1270000" y="2540000"/>
                  </a:cubicBezTo>
                  <a:lnTo>
                    <a:pt x="5080000" y="2540000"/>
                  </a:lnTo>
                  <a:cubicBezTo>
                    <a:pt x="5781040" y="2540000"/>
                    <a:pt x="6350000" y="1971040"/>
                    <a:pt x="6350000" y="1270000"/>
                  </a:cubicBezTo>
                  <a:cubicBezTo>
                    <a:pt x="6350000" y="568960"/>
                    <a:pt x="5781040" y="0"/>
                    <a:pt x="5080000" y="0"/>
                  </a:cubicBezTo>
                  <a:lnTo>
                    <a:pt x="5080000" y="0"/>
                  </a:lnTo>
                  <a:close/>
                </a:path>
              </a:pathLst>
            </a:custGeom>
            <a:solidFill>
              <a:srgbClr val="7766AB"/>
            </a:solidFill>
            <a:ln>
              <a:noFill/>
            </a:ln>
          </p:spPr>
          <p:txBody>
            <a:bodyPr/>
            <a:lstStyle/>
            <a:p>
              <a:endParaRPr lang="en-IE"/>
            </a:p>
          </p:txBody>
        </p:sp>
      </p:gr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5" y="316113"/>
            <a:ext cx="5053608"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1: Science</a:t>
            </a:r>
          </a:p>
        </p:txBody>
      </p:sp>
      <p:pic>
        <p:nvPicPr>
          <p:cNvPr id="15" name="Picture 14">
            <a:extLst>
              <a:ext uri="{FF2B5EF4-FFF2-40B4-BE49-F238E27FC236}">
                <a16:creationId xmlns:a16="http://schemas.microsoft.com/office/drawing/2014/main" id="{0F6B8A10-1D25-EB48-9B6B-44D88281E4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71705" y="5359456"/>
            <a:ext cx="1356360" cy="1356360"/>
          </a:xfrm>
          <a:prstGeom prst="rect">
            <a:avLst/>
          </a:prstGeom>
        </p:spPr>
      </p:pic>
      <p:pic>
        <p:nvPicPr>
          <p:cNvPr id="17" name="Picture 16" descr="Curious Minds: Discover STEM logo">
            <a:extLst>
              <a:ext uri="{FF2B5EF4-FFF2-40B4-BE49-F238E27FC236}">
                <a16:creationId xmlns:a16="http://schemas.microsoft.com/office/drawing/2014/main" id="{C93CD2E3-F09C-A948-A452-0248A0D92C82}"/>
              </a:ext>
            </a:extLst>
          </p:cNvPr>
          <p:cNvPicPr>
            <a:picLocks noChangeAspect="1"/>
          </p:cNvPicPr>
          <p:nvPr/>
        </p:nvPicPr>
        <p:blipFill>
          <a:blip r:embed="rId6"/>
          <a:stretch>
            <a:fillRect/>
          </a:stretch>
        </p:blipFill>
        <p:spPr>
          <a:xfrm>
            <a:off x="9199180" y="5376037"/>
            <a:ext cx="2546321" cy="941790"/>
          </a:xfrm>
          <a:prstGeom prst="rect">
            <a:avLst/>
          </a:prstGeom>
        </p:spPr>
      </p:pic>
    </p:spTree>
    <p:extLst>
      <p:ext uri="{BB962C8B-B14F-4D97-AF65-F5344CB8AC3E}">
        <p14:creationId xmlns:p14="http://schemas.microsoft.com/office/powerpoint/2010/main" val="3851982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72AAFF78-0003-ED0C-6D79-40E66DD15F4A}"/>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10" name="TextBox 4">
            <a:extLst>
              <a:ext uri="{FF2B5EF4-FFF2-40B4-BE49-F238E27FC236}">
                <a16:creationId xmlns:a16="http://schemas.microsoft.com/office/drawing/2014/main" id="{443F67AB-91FA-FCE4-0306-6B30B958677D}"/>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Living Things</a:t>
            </a:r>
          </a:p>
        </p:txBody>
      </p:sp>
      <p:sp>
        <p:nvSpPr>
          <p:cNvPr id="12" name="Text Placeholder 4">
            <a:extLst>
              <a:ext uri="{FF2B5EF4-FFF2-40B4-BE49-F238E27FC236}">
                <a16:creationId xmlns:a16="http://schemas.microsoft.com/office/drawing/2014/main" id="{7508E537-F4FC-B230-1B43-4D2AA558EE31}"/>
              </a:ext>
              <a:ext uri="{C183D7F6-B498-43B3-948B-1728B52AA6E4}">
                <adec:decorative xmlns:adec="http://schemas.microsoft.com/office/drawing/2017/decorative" val="1"/>
              </a:ext>
            </a:extLst>
          </p:cNvPr>
          <p:cNvSpPr txBox="1">
            <a:spLocks/>
          </p:cNvSpPr>
          <p:nvPr/>
        </p:nvSpPr>
        <p:spPr>
          <a:xfrm>
            <a:off x="438737" y="1588331"/>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4B266AC2-1D53-DB5F-1695-87E8E597A384}"/>
              </a:ext>
            </a:extLst>
          </p:cNvPr>
          <p:cNvSpPr>
            <a:spLocks noGrp="1"/>
          </p:cNvSpPr>
          <p:nvPr>
            <p:ph type="body" sz="quarter" idx="10"/>
          </p:nvPr>
        </p:nvSpPr>
        <p:spPr>
          <a:xfrm>
            <a:off x="708991" y="1768051"/>
            <a:ext cx="10032077" cy="431583"/>
          </a:xfrm>
        </p:spPr>
        <p:txBody>
          <a:bodyPr/>
          <a:lstStyle/>
          <a:p>
            <a:pPr marL="0" indent="0">
              <a:buNone/>
            </a:pPr>
            <a:endParaRPr lang="en-IE" sz="1800"/>
          </a:p>
        </p:txBody>
      </p:sp>
      <p:sp>
        <p:nvSpPr>
          <p:cNvPr id="6" name="Picture Placeholder 2">
            <a:extLst>
              <a:ext uri="{FF2B5EF4-FFF2-40B4-BE49-F238E27FC236}">
                <a16:creationId xmlns:a16="http://schemas.microsoft.com/office/drawing/2014/main" id="{77846F1D-2EC9-55FD-BE59-AE4F4AE1A493}"/>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4" name="Text Placeholder 4" descr="Label">
            <a:extLst>
              <a:ext uri="{FF2B5EF4-FFF2-40B4-BE49-F238E27FC236}">
                <a16:creationId xmlns:a16="http://schemas.microsoft.com/office/drawing/2014/main" id="{4DF06C92-20DA-14FF-6F55-624599233DF2}"/>
              </a:ext>
            </a:extLst>
          </p:cNvPr>
          <p:cNvSpPr txBox="1">
            <a:spLocks/>
          </p:cNvSpPr>
          <p:nvPr/>
        </p:nvSpPr>
        <p:spPr>
          <a:xfrm>
            <a:off x="438737" y="6022817"/>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15" name="Text Placeholder 2">
            <a:extLst>
              <a:ext uri="{FF2B5EF4-FFF2-40B4-BE49-F238E27FC236}">
                <a16:creationId xmlns:a16="http://schemas.microsoft.com/office/drawing/2014/main" id="{B06CB6C7-6F37-FD9C-3B4F-1A802E641F7C}"/>
              </a:ext>
            </a:extLst>
          </p:cNvPr>
          <p:cNvSpPr>
            <a:spLocks noGrp="1"/>
          </p:cNvSpPr>
          <p:nvPr>
            <p:ph type="body" sz="quarter" idx="11"/>
          </p:nvPr>
        </p:nvSpPr>
        <p:spPr>
          <a:xfrm>
            <a:off x="438737" y="6022817"/>
            <a:ext cx="6143690" cy="431583"/>
          </a:xfrm>
        </p:spPr>
        <p:txBody>
          <a:bodyPr/>
          <a:lstStyle/>
          <a:p>
            <a:endParaRPr lang="en-IE" sz="2000"/>
          </a:p>
        </p:txBody>
      </p:sp>
    </p:spTree>
    <p:extLst>
      <p:ext uri="{BB962C8B-B14F-4D97-AF65-F5344CB8AC3E}">
        <p14:creationId xmlns:p14="http://schemas.microsoft.com/office/powerpoint/2010/main" val="1606493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0070BA2B-E8FD-A843-B690-9EE396254DFD}"/>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8" name="TextBox 4">
            <a:extLst>
              <a:ext uri="{FF2B5EF4-FFF2-40B4-BE49-F238E27FC236}">
                <a16:creationId xmlns:a16="http://schemas.microsoft.com/office/drawing/2014/main" id="{2A952295-8A13-20B2-3DEB-38912D638496}"/>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Energy and Forces</a:t>
            </a:r>
          </a:p>
        </p:txBody>
      </p:sp>
      <p:sp>
        <p:nvSpPr>
          <p:cNvPr id="2" name="Text Placeholder 1">
            <a:extLst>
              <a:ext uri="{FF2B5EF4-FFF2-40B4-BE49-F238E27FC236}">
                <a16:creationId xmlns:a16="http://schemas.microsoft.com/office/drawing/2014/main" id="{0ED73DB3-3F60-948D-76E5-D3E2A1AF12C3}"/>
              </a:ext>
            </a:extLst>
          </p:cNvPr>
          <p:cNvSpPr>
            <a:spLocks noGrp="1"/>
          </p:cNvSpPr>
          <p:nvPr>
            <p:ph type="body" sz="quarter" idx="10"/>
          </p:nvPr>
        </p:nvSpPr>
        <p:spPr/>
        <p:txBody>
          <a:bodyPr/>
          <a:lstStyle/>
          <a:p>
            <a:pPr marL="0" indent="0">
              <a:buNone/>
            </a:pPr>
            <a:endParaRPr lang="en-IE" sz="2000"/>
          </a:p>
        </p:txBody>
      </p:sp>
      <p:sp>
        <p:nvSpPr>
          <p:cNvPr id="10" name="Text Placeholder 4">
            <a:extLst>
              <a:ext uri="{FF2B5EF4-FFF2-40B4-BE49-F238E27FC236}">
                <a16:creationId xmlns:a16="http://schemas.microsoft.com/office/drawing/2014/main" id="{9E842107-9847-0A76-3744-659BFDEFE9C9}"/>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5" name="Picture Placeholder 2">
            <a:extLst>
              <a:ext uri="{FF2B5EF4-FFF2-40B4-BE49-F238E27FC236}">
                <a16:creationId xmlns:a16="http://schemas.microsoft.com/office/drawing/2014/main" id="{8BC3CBA1-871B-8C3C-FBD2-3ABFAD91F3FD}"/>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38EC6068-ED9B-6087-76DB-A308620B3328}"/>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1D31A1E0-B34E-ECF4-B262-015B879529EC}"/>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2091793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447A3DC5-DF79-001D-1CB0-DD2AF1B1C394}"/>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8" name="TextBox 4">
            <a:extLst>
              <a:ext uri="{FF2B5EF4-FFF2-40B4-BE49-F238E27FC236}">
                <a16:creationId xmlns:a16="http://schemas.microsoft.com/office/drawing/2014/main" id="{BB1213C5-490F-E30D-C68F-25905A688541}"/>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Materials</a:t>
            </a:r>
          </a:p>
        </p:txBody>
      </p:sp>
      <p:sp>
        <p:nvSpPr>
          <p:cNvPr id="2" name="Text Placeholder 1">
            <a:extLst>
              <a:ext uri="{FF2B5EF4-FFF2-40B4-BE49-F238E27FC236}">
                <a16:creationId xmlns:a16="http://schemas.microsoft.com/office/drawing/2014/main" id="{B5D4B387-8AE5-4991-4707-1C252C936056}"/>
              </a:ext>
            </a:extLst>
          </p:cNvPr>
          <p:cNvSpPr>
            <a:spLocks noGrp="1"/>
          </p:cNvSpPr>
          <p:nvPr>
            <p:ph type="body" sz="quarter" idx="10"/>
          </p:nvPr>
        </p:nvSpPr>
        <p:spPr/>
        <p:txBody>
          <a:bodyPr/>
          <a:lstStyle/>
          <a:p>
            <a:pPr marL="0" indent="0">
              <a:buNone/>
            </a:pPr>
            <a:endParaRPr lang="en-IE" sz="2000"/>
          </a:p>
        </p:txBody>
      </p:sp>
      <p:sp>
        <p:nvSpPr>
          <p:cNvPr id="10" name="Text Placeholder 4">
            <a:extLst>
              <a:ext uri="{FF2B5EF4-FFF2-40B4-BE49-F238E27FC236}">
                <a16:creationId xmlns:a16="http://schemas.microsoft.com/office/drawing/2014/main" id="{ED065286-FCD1-1764-02F9-955F402D85B8}"/>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5" name="Picture Placeholder 2">
            <a:extLst>
              <a:ext uri="{FF2B5EF4-FFF2-40B4-BE49-F238E27FC236}">
                <a16:creationId xmlns:a16="http://schemas.microsoft.com/office/drawing/2014/main" id="{FD79E4B4-0CED-17B0-84F9-743D08BD5019}"/>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8631CB3C-0934-AFE7-E2FD-BA5058FE5997}"/>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C5503A60-A94E-84BF-34EF-B57103C3D7A4}"/>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4200015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AD15E2A4-E36F-AC19-E9AB-7FC0E558AE68}"/>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12" name="TextBox 4">
            <a:extLst>
              <a:ext uri="{FF2B5EF4-FFF2-40B4-BE49-F238E27FC236}">
                <a16:creationId xmlns:a16="http://schemas.microsoft.com/office/drawing/2014/main" id="{C6534974-22E3-E450-A227-7AD7DD186E94}"/>
              </a:ext>
            </a:extLst>
          </p:cNvPr>
          <p:cNvSpPr txBox="1">
            <a:spLocks noGrp="1"/>
          </p:cNvSpPr>
          <p:nvPr>
            <p:ph type="title" idx="4294967295"/>
          </p:nvPr>
        </p:nvSpPr>
        <p:spPr>
          <a:xfrm>
            <a:off x="2574098" y="519624"/>
            <a:ext cx="6678193" cy="9251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2400" b="0" i="0" u="none" strike="noStrike" kern="1200" cap="none" spc="0" normalizeH="0" baseline="0" noProof="0">
                <a:ln>
                  <a:noFill/>
                </a:ln>
                <a:solidFill>
                  <a:srgbClr val="7766AB"/>
                </a:solidFill>
                <a:effectLst/>
                <a:uLnTx/>
                <a:uFillTx/>
                <a:latin typeface="Shoika-Light"/>
                <a:ea typeface="+mn-ea"/>
                <a:cs typeface="+mn-cs"/>
              </a:rPr>
              <a:t>Environmental Awareness and Care </a:t>
            </a:r>
            <a:r>
              <a:rPr kumimoji="0" lang="en-US" sz="24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1800" b="1" i="0" u="none" strike="noStrike" kern="1200" cap="none" spc="0" normalizeH="0" baseline="0" noProof="0">
                <a:ln>
                  <a:noFill/>
                </a:ln>
                <a:solidFill>
                  <a:srgbClr val="7766AB"/>
                </a:solidFill>
                <a:effectLst/>
                <a:uLnTx/>
                <a:uFillTx/>
                <a:latin typeface="Shoika-Light"/>
                <a:ea typeface="+mn-ea"/>
                <a:cs typeface="+mn-cs"/>
              </a:rPr>
              <a:t>OR</a:t>
            </a:r>
            <a:r>
              <a:rPr kumimoji="0" lang="en-US" sz="18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a:p>
            <a:pPr marL="0" marR="0" lvl="0" indent="0" algn="ctr" defTabSz="914400" rtl="0" eaLnBrk="1" fontAlgn="base" latinLnBrk="0" hangingPunct="1">
              <a:lnSpc>
                <a:spcPts val="2376"/>
              </a:lnSpc>
              <a:spcBef>
                <a:spcPts val="0"/>
              </a:spcBef>
              <a:spcAft>
                <a:spcPts val="0"/>
              </a:spcAft>
              <a:buClrTx/>
              <a:buSzTx/>
              <a:buFontTx/>
              <a:buNone/>
              <a:tabLst/>
              <a:defRPr/>
            </a:pPr>
            <a:r>
              <a:rPr kumimoji="0" lang="en-US" sz="2400" b="0" i="0" u="none" strike="noStrike" kern="1200" cap="none" spc="0" normalizeH="0" baseline="0" noProof="0">
                <a:ln>
                  <a:noFill/>
                </a:ln>
                <a:solidFill>
                  <a:srgbClr val="7766AB"/>
                </a:solidFill>
                <a:effectLst/>
                <a:uLnTx/>
                <a:uFillTx/>
                <a:latin typeface="Shoika-Light"/>
                <a:ea typeface="+mn-ea"/>
                <a:cs typeface="+mn-cs"/>
              </a:rPr>
              <a:t>Nature of STEM</a:t>
            </a:r>
            <a:r>
              <a:rPr kumimoji="0" lang="en-US" sz="2400" b="0" i="0" u="none" strike="noStrike" kern="1200" cap="none" spc="0" normalizeH="0" baseline="0" noProof="0">
                <a:ln>
                  <a:noFill/>
                </a:ln>
                <a:solidFill>
                  <a:srgbClr val="000000"/>
                </a:solidFill>
                <a:effectLst/>
                <a:uLnTx/>
                <a:uFillTx/>
                <a:latin typeface="Shoika-Light"/>
                <a:ea typeface="+mn-ea"/>
                <a:cs typeface="+mn-cs"/>
              </a:rPr>
              <a:t>​</a:t>
            </a:r>
            <a:endParaRPr kumimoji="0" lang="en-US" sz="1000" b="0" i="0" u="none" strike="noStrike" kern="1200" cap="none" spc="0" normalizeH="0" baseline="0" noProof="0">
              <a:ln>
                <a:noFill/>
              </a:ln>
              <a:solidFill>
                <a:srgbClr val="000000"/>
              </a:solidFill>
              <a:effectLst/>
              <a:uLnTx/>
              <a:uFillTx/>
              <a:latin typeface="Segoe UI" panose="020B0502040204020203" pitchFamily="34" charset="0"/>
              <a:ea typeface="+mn-ea"/>
              <a:cs typeface="+mn-cs"/>
            </a:endParaRPr>
          </a:p>
        </p:txBody>
      </p:sp>
      <p:sp>
        <p:nvSpPr>
          <p:cNvPr id="14" name="Text Placeholder 4">
            <a:extLst>
              <a:ext uri="{FF2B5EF4-FFF2-40B4-BE49-F238E27FC236}">
                <a16:creationId xmlns:a16="http://schemas.microsoft.com/office/drawing/2014/main" id="{9FDB90C4-B497-D132-8DE2-2FCA4CF34E77}"/>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8A60322E-46D7-28E5-31D8-0FD0AF621D75}"/>
              </a:ext>
            </a:extLst>
          </p:cNvPr>
          <p:cNvSpPr>
            <a:spLocks noGrp="1"/>
          </p:cNvSpPr>
          <p:nvPr>
            <p:ph type="body" sz="quarter" idx="10"/>
          </p:nvPr>
        </p:nvSpPr>
        <p:spPr/>
        <p:txBody>
          <a:bodyPr/>
          <a:lstStyle/>
          <a:p>
            <a:pPr marL="0" indent="0">
              <a:buNone/>
            </a:pPr>
            <a:endParaRPr lang="en-IE" sz="2000"/>
          </a:p>
        </p:txBody>
      </p:sp>
      <p:sp>
        <p:nvSpPr>
          <p:cNvPr id="5" name="Picture Placeholder 2">
            <a:extLst>
              <a:ext uri="{FF2B5EF4-FFF2-40B4-BE49-F238E27FC236}">
                <a16:creationId xmlns:a16="http://schemas.microsoft.com/office/drawing/2014/main" id="{E6B5207F-E578-25A3-B607-FA5282B6A006}"/>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3" name="Text Placeholder 2">
            <a:extLst>
              <a:ext uri="{FF2B5EF4-FFF2-40B4-BE49-F238E27FC236}">
                <a16:creationId xmlns:a16="http://schemas.microsoft.com/office/drawing/2014/main" id="{44748AFD-AB22-2DA6-6970-110B8F1AF317}"/>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1102353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AF423A7C-0C0B-694B-2510-8F371EEB61FE}"/>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6" name="TextBox 4">
            <a:extLst>
              <a:ext uri="{FF2B5EF4-FFF2-40B4-BE49-F238E27FC236}">
                <a16:creationId xmlns:a16="http://schemas.microsoft.com/office/drawing/2014/main" id="{F3827E48-05E1-21EF-C32B-CDADCFE3C966}"/>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Science Activity 1</a:t>
            </a:r>
          </a:p>
        </p:txBody>
      </p:sp>
      <p:sp>
        <p:nvSpPr>
          <p:cNvPr id="10" name="Text Placeholder 4">
            <a:extLst>
              <a:ext uri="{FF2B5EF4-FFF2-40B4-BE49-F238E27FC236}">
                <a16:creationId xmlns:a16="http://schemas.microsoft.com/office/drawing/2014/main" id="{4E8A611D-659A-192A-8F02-FB3C4A3B0B0F}"/>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60D5A3F2-D949-05DC-615D-00BEF5144740}"/>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F7E6A13D-D649-71B9-BE4D-206D09530769}"/>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58A83810-1512-34AF-41EB-9E44BFD28800}"/>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80C5A642-E72E-EAAC-23DF-82E03923B40E}"/>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3225382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56B3A6EC-27AE-4FBF-A462-B1A4570BE6AF}"/>
              </a:ext>
            </a:extLst>
          </p:cNvPr>
          <p:cNvSpPr txBox="1"/>
          <p:nvPr/>
        </p:nvSpPr>
        <p:spPr>
          <a:xfrm>
            <a:off x="160840" y="118912"/>
            <a:ext cx="3566837" cy="1271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1: Science</a:t>
            </a:r>
          </a:p>
        </p:txBody>
      </p:sp>
      <p:sp>
        <p:nvSpPr>
          <p:cNvPr id="6" name="TextBox 4">
            <a:extLst>
              <a:ext uri="{FF2B5EF4-FFF2-40B4-BE49-F238E27FC236}">
                <a16:creationId xmlns:a16="http://schemas.microsoft.com/office/drawing/2014/main" id="{24103F91-A58F-B4FC-83B7-5D900BCE3E86}"/>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Science Activity 2</a:t>
            </a:r>
          </a:p>
        </p:txBody>
      </p:sp>
      <p:sp>
        <p:nvSpPr>
          <p:cNvPr id="10" name="Text Placeholder 4">
            <a:extLst>
              <a:ext uri="{FF2B5EF4-FFF2-40B4-BE49-F238E27FC236}">
                <a16:creationId xmlns:a16="http://schemas.microsoft.com/office/drawing/2014/main" id="{11EFD474-A3BB-31A1-8DFE-82D5187B9CEA}"/>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9A16DB2A-DC58-AB38-94AB-69538054E303}"/>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E2102950-CA70-1C02-1606-308D797B0B3D}"/>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3" name="Text Placeholder 2">
            <a:extLst>
              <a:ext uri="{FF2B5EF4-FFF2-40B4-BE49-F238E27FC236}">
                <a16:creationId xmlns:a16="http://schemas.microsoft.com/office/drawing/2014/main" id="{6040FE92-C4CD-78E2-23CA-EEA865C0A5BB}"/>
              </a:ext>
            </a:extLst>
          </p:cNvPr>
          <p:cNvSpPr>
            <a:spLocks noGrp="1"/>
          </p:cNvSpPr>
          <p:nvPr>
            <p:ph type="body" sz="quarter" idx="11"/>
          </p:nvPr>
        </p:nvSpPr>
        <p:spPr/>
        <p:txBody>
          <a:bodyPr/>
          <a:lstStyle/>
          <a:p>
            <a:endParaRPr lang="en-IE" sz="2000"/>
          </a:p>
        </p:txBody>
      </p:sp>
      <p:sp>
        <p:nvSpPr>
          <p:cNvPr id="12" name="Text Placeholder 4" descr="Label">
            <a:extLst>
              <a:ext uri="{FF2B5EF4-FFF2-40B4-BE49-F238E27FC236}">
                <a16:creationId xmlns:a16="http://schemas.microsoft.com/office/drawing/2014/main" id="{B00283C4-9D35-0B2A-A1AF-BE69C417B135}"/>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Tree>
    <p:extLst>
      <p:ext uri="{BB962C8B-B14F-4D97-AF65-F5344CB8AC3E}">
        <p14:creationId xmlns:p14="http://schemas.microsoft.com/office/powerpoint/2010/main" val="2624825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399365" y="5710982"/>
            <a:ext cx="1339779" cy="669889"/>
          </a:xfrm>
          <a:prstGeom prst="rect">
            <a:avLst/>
          </a:prstGeom>
        </p:spPr>
      </p:pic>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2: Technology</a:t>
            </a:r>
          </a:p>
        </p:txBody>
      </p:sp>
      <p:pic>
        <p:nvPicPr>
          <p:cNvPr id="17" name="Picture 16">
            <a:extLst>
              <a:ext uri="{FF2B5EF4-FFF2-40B4-BE49-F238E27FC236}">
                <a16:creationId xmlns:a16="http://schemas.microsoft.com/office/drawing/2014/main" id="{C93CD2E3-F09C-A948-A452-0248A0D92C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99180" y="5376037"/>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06933" y="5376036"/>
            <a:ext cx="1339779" cy="1339779"/>
          </a:xfrm>
          <a:prstGeom prst="rect">
            <a:avLst/>
          </a:prstGeom>
        </p:spPr>
      </p:pic>
      <p:pic>
        <p:nvPicPr>
          <p:cNvPr id="36" name="Picture 35" descr="Two primary-school pupils assemble and test a small robot at a classroom table.">
            <a:extLst>
              <a:ext uri="{FF2B5EF4-FFF2-40B4-BE49-F238E27FC236}">
                <a16:creationId xmlns:a16="http://schemas.microsoft.com/office/drawing/2014/main" id="{186B4C32-35D2-1D4C-8D3D-B05449D0676F}"/>
              </a:ext>
            </a:extLst>
          </p:cNvPr>
          <p:cNvPicPr>
            <a:picLocks noChangeAspect="1"/>
          </p:cNvPicPr>
          <p:nvPr/>
        </p:nvPicPr>
        <p:blipFill>
          <a:blip r:embed="rId6">
            <a:extLst>
              <a:ext uri="{28A0092B-C50C-407E-A947-70E740481C1C}">
                <a14:useLocalDpi xmlns:a14="http://schemas.microsoft.com/office/drawing/2010/main" val="0"/>
              </a:ext>
            </a:extLst>
          </a:blip>
          <a:srcRect l="12128" t="848" r="22195" b="694"/>
          <a:stretch>
            <a:fillRect/>
          </a:stretch>
        </p:blipFill>
        <p:spPr>
          <a:xfrm>
            <a:off x="3293036" y="1431899"/>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spTree>
    <p:extLst>
      <p:ext uri="{BB962C8B-B14F-4D97-AF65-F5344CB8AC3E}">
        <p14:creationId xmlns:p14="http://schemas.microsoft.com/office/powerpoint/2010/main" val="3446125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863D5A36-A166-0071-3590-D1DC1222E6EE}"/>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2: </a:t>
            </a:r>
            <a:r>
              <a:rPr lang="en-US" sz="3200" b="1" i="0" u="none" strike="noStrike">
                <a:solidFill>
                  <a:srgbClr val="2E2552"/>
                </a:solidFill>
                <a:effectLst/>
                <a:latin typeface="Shoika-Bold"/>
              </a:rPr>
              <a:t>Technology</a:t>
            </a:r>
            <a:endParaRPr lang="en-US" sz="3200" b="1">
              <a:solidFill>
                <a:srgbClr val="2E2552"/>
              </a:solidFill>
              <a:latin typeface="Shoika-Bold" pitchFamily="2" charset="77"/>
            </a:endParaRPr>
          </a:p>
        </p:txBody>
      </p:sp>
      <p:sp>
        <p:nvSpPr>
          <p:cNvPr id="8" name="TextBox 4">
            <a:extLst>
              <a:ext uri="{FF2B5EF4-FFF2-40B4-BE49-F238E27FC236}">
                <a16:creationId xmlns:a16="http://schemas.microsoft.com/office/drawing/2014/main" id="{5F8BE463-7BF3-CAF2-3FFC-7DB9CB3371A2}"/>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First Activity</a:t>
            </a:r>
          </a:p>
        </p:txBody>
      </p:sp>
      <p:sp>
        <p:nvSpPr>
          <p:cNvPr id="10" name="Text Placeholder 4">
            <a:extLst>
              <a:ext uri="{FF2B5EF4-FFF2-40B4-BE49-F238E27FC236}">
                <a16:creationId xmlns:a16="http://schemas.microsoft.com/office/drawing/2014/main" id="{A2C18440-D370-128D-9902-342B47553D45}"/>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DF193854-BE72-F909-3D52-CB16CEEE85BB}"/>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65611518-4340-9BAF-1631-C3AFCF3AC969}"/>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4" name="Text Placeholder 4" descr="Label">
            <a:extLst>
              <a:ext uri="{FF2B5EF4-FFF2-40B4-BE49-F238E27FC236}">
                <a16:creationId xmlns:a16="http://schemas.microsoft.com/office/drawing/2014/main" id="{0678759A-C052-F2B6-738C-937A2BD18031}"/>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E19B9FD9-6158-0434-8795-3185CBCD527B}"/>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3613593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681F598A-3F6D-1364-4E66-7C88FBA4A415}"/>
              </a:ext>
            </a:extLst>
          </p:cNvPr>
          <p:cNvSpPr txBox="1"/>
          <p:nvPr/>
        </p:nvSpPr>
        <p:spPr>
          <a:xfrm>
            <a:off x="160840" y="118912"/>
            <a:ext cx="3566837" cy="128817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a:p>
            <a:pPr algn="just">
              <a:lnSpc>
                <a:spcPts val="5554"/>
              </a:lnSpc>
            </a:pPr>
            <a:r>
              <a:rPr lang="en-US" sz="3200" b="1">
                <a:solidFill>
                  <a:srgbClr val="2E2552"/>
                </a:solidFill>
                <a:latin typeface="Shoika-Bold" pitchFamily="2" charset="77"/>
              </a:rPr>
              <a:t>Step 2: </a:t>
            </a:r>
            <a:r>
              <a:rPr lang="en-US" sz="3200" b="1" i="0" u="none" strike="noStrike">
                <a:solidFill>
                  <a:srgbClr val="2E2552"/>
                </a:solidFill>
                <a:effectLst/>
                <a:latin typeface="Shoika-Bold"/>
              </a:rPr>
              <a:t>Technology</a:t>
            </a:r>
            <a:endParaRPr lang="en-US" sz="3200" b="1">
              <a:solidFill>
                <a:srgbClr val="2E2552"/>
              </a:solidFill>
              <a:latin typeface="Shoika-Bold" pitchFamily="2" charset="77"/>
            </a:endParaRPr>
          </a:p>
        </p:txBody>
      </p:sp>
      <p:sp>
        <p:nvSpPr>
          <p:cNvPr id="8" name="TextBox 4">
            <a:extLst>
              <a:ext uri="{FF2B5EF4-FFF2-40B4-BE49-F238E27FC236}">
                <a16:creationId xmlns:a16="http://schemas.microsoft.com/office/drawing/2014/main" id="{29E26C5A-6962-80BB-C762-64BD1E8B386D}"/>
              </a:ext>
            </a:extLst>
          </p:cNvPr>
          <p:cNvSpPr txBox="1">
            <a:spLocks noGrp="1"/>
          </p:cNvSpPr>
          <p:nvPr>
            <p:ph type="title" idx="4294967295"/>
          </p:nvPr>
        </p:nvSpPr>
        <p:spPr>
          <a:xfrm>
            <a:off x="3627193" y="835183"/>
            <a:ext cx="3973403" cy="5860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ts val="4853"/>
              </a:lnSpc>
              <a:spcBef>
                <a:spcPts val="0"/>
              </a:spcBef>
              <a:spcAft>
                <a:spcPts val="0"/>
              </a:spcAft>
              <a:buClrTx/>
              <a:buSzTx/>
              <a:buFontTx/>
              <a:buNone/>
              <a:tabLst/>
              <a:defRPr/>
            </a:pP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Second Activity</a:t>
            </a:r>
          </a:p>
        </p:txBody>
      </p:sp>
      <p:sp>
        <p:nvSpPr>
          <p:cNvPr id="10" name="Text Placeholder 4">
            <a:extLst>
              <a:ext uri="{FF2B5EF4-FFF2-40B4-BE49-F238E27FC236}">
                <a16:creationId xmlns:a16="http://schemas.microsoft.com/office/drawing/2014/main" id="{59D04BA8-63D8-2FE7-9500-5AA1A388378B}"/>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1FFEDD1E-B013-C08C-8387-4279C21F8B41}"/>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DD340814-2BAC-68FC-908D-005236D52997}"/>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92B4BF5E-1D88-6565-8CB1-1E49B2DE5059}"/>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6B0CDB80-5012-6B65-08B2-BA1532DA066C}"/>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2978545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06F0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4" y="316113"/>
            <a:ext cx="6674276" cy="9451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pitchFamily="2" charset="77"/>
                <a:ea typeface="+mn-ea"/>
                <a:cs typeface="+mn-cs"/>
              </a:rPr>
              <a:t>Step 3: Engineering</a:t>
            </a:r>
          </a:p>
        </p:txBody>
      </p:sp>
      <p:pic>
        <p:nvPicPr>
          <p:cNvPr id="4" name="Picture 3" descr="Photograph showing two children collaborating on a hands-on robotics and craft project at a table. Children sort colourful components, wires, tools and illustrated instructions while assembling small mechanical models.">
            <a:extLst>
              <a:ext uri="{FF2B5EF4-FFF2-40B4-BE49-F238E27FC236}">
                <a16:creationId xmlns:a16="http://schemas.microsoft.com/office/drawing/2014/main" id="{67C907FA-7BB8-1346-B56A-3E56344815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5893" y="1794982"/>
            <a:ext cx="6784268" cy="4522845"/>
          </a:xfrm>
          <a:prstGeom prst="rect">
            <a:avLst/>
          </a:prstGeom>
          <a:ln w="19050">
            <a:solidFill>
              <a:schemeClr val="bg1"/>
            </a:solidFill>
          </a:ln>
        </p:spPr>
      </p:pic>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7766AB"/>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7" name="Picture 16" descr="Curious Minds logo">
            <a:extLst>
              <a:ext uri="{FF2B5EF4-FFF2-40B4-BE49-F238E27FC236}">
                <a16:creationId xmlns:a16="http://schemas.microsoft.com/office/drawing/2014/main" id="{C93CD2E3-F09C-A948-A452-0248A0D92C82}"/>
              </a:ext>
            </a:extLst>
          </p:cNvPr>
          <p:cNvPicPr>
            <a:picLocks noChangeAspect="1"/>
          </p:cNvPicPr>
          <p:nvPr/>
        </p:nvPicPr>
        <p:blipFill>
          <a:blip r:embed="rId4"/>
          <a:stretch>
            <a:fillRect/>
          </a:stretch>
        </p:blipFill>
        <p:spPr>
          <a:xfrm>
            <a:off x="9199180" y="5376037"/>
            <a:ext cx="2546321" cy="941790"/>
          </a:xfrm>
          <a:prstGeom prst="rect">
            <a:avLst/>
          </a:prstGeom>
        </p:spPr>
      </p:pic>
      <p:pic>
        <p:nvPicPr>
          <p:cNvPr id="2" name="Picture 1">
            <a:extLst>
              <a:ext uri="{FF2B5EF4-FFF2-40B4-BE49-F238E27FC236}">
                <a16:creationId xmlns:a16="http://schemas.microsoft.com/office/drawing/2014/main" id="{158A3F59-BF3A-3E4E-99E2-CF1611582FB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9573" y="5049129"/>
            <a:ext cx="1427285" cy="1268698"/>
          </a:xfrm>
          <a:prstGeom prst="rect">
            <a:avLst/>
          </a:prstGeom>
        </p:spPr>
      </p:pic>
    </p:spTree>
    <p:extLst>
      <p:ext uri="{BB962C8B-B14F-4D97-AF65-F5344CB8AC3E}">
        <p14:creationId xmlns:p14="http://schemas.microsoft.com/office/powerpoint/2010/main" val="3637291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3">
            <a:extLst>
              <a:ext uri="{FF2B5EF4-FFF2-40B4-BE49-F238E27FC236}">
                <a16:creationId xmlns:a16="http://schemas.microsoft.com/office/drawing/2014/main" id="{0C559EF7-F1A7-0B4F-FEB2-41EB32ED65DE}"/>
              </a:ext>
            </a:extLst>
          </p:cNvPr>
          <p:cNvSpPr txBox="1"/>
          <p:nvPr/>
        </p:nvSpPr>
        <p:spPr>
          <a:xfrm>
            <a:off x="160840" y="118912"/>
            <a:ext cx="3566837" cy="58926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p:txBody>
      </p:sp>
      <p:sp>
        <p:nvSpPr>
          <p:cNvPr id="8" name="TextBox 4">
            <a:extLst>
              <a:ext uri="{FF2B5EF4-FFF2-40B4-BE49-F238E27FC236}">
                <a16:creationId xmlns:a16="http://schemas.microsoft.com/office/drawing/2014/main" id="{0EFA7184-B915-E093-119B-FBA30D8C2437}"/>
              </a:ext>
            </a:extLst>
          </p:cNvPr>
          <p:cNvSpPr txBox="1">
            <a:spLocks noGrp="1"/>
          </p:cNvSpPr>
          <p:nvPr>
            <p:ph type="title" idx="4294967295"/>
          </p:nvPr>
        </p:nvSpPr>
        <p:spPr>
          <a:xfrm>
            <a:off x="160840" y="835183"/>
            <a:ext cx="10164260" cy="5931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853"/>
              </a:lnSpc>
              <a:spcBef>
                <a:spcPts val="0"/>
              </a:spcBef>
              <a:defRPr/>
            </a:pPr>
            <a:r>
              <a:rPr lang="en-US" sz="3600" b="1">
                <a:solidFill>
                  <a:srgbClr val="2E2552"/>
                </a:solidFill>
                <a:latin typeface="Shoika-Bold" pitchFamily="2" charset="77"/>
              </a:rPr>
              <a:t>Step 3: </a:t>
            </a:r>
            <a:r>
              <a:rPr lang="en-US" sz="3600" b="1">
                <a:solidFill>
                  <a:srgbClr val="2E2552"/>
                </a:solidFill>
                <a:latin typeface="Shoika-Bold"/>
              </a:rPr>
              <a:t>Engineering</a:t>
            </a:r>
            <a:r>
              <a:rPr lang="en-US" sz="3600" b="1">
                <a:solidFill>
                  <a:srgbClr val="2E2552"/>
                </a:solidFill>
                <a:latin typeface="Shoika-Bold" pitchFamily="2" charset="77"/>
              </a:rPr>
              <a:t>		</a:t>
            </a: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First Activity</a:t>
            </a:r>
          </a:p>
        </p:txBody>
      </p:sp>
      <p:sp>
        <p:nvSpPr>
          <p:cNvPr id="10" name="Text Placeholder 4">
            <a:extLst>
              <a:ext uri="{FF2B5EF4-FFF2-40B4-BE49-F238E27FC236}">
                <a16:creationId xmlns:a16="http://schemas.microsoft.com/office/drawing/2014/main" id="{0B2C57F7-8E3C-21C1-D816-DF9D7897BF80}"/>
              </a:ext>
              <a:ext uri="{C183D7F6-B498-43B3-948B-1728B52AA6E4}">
                <adec:decorative xmlns:adec="http://schemas.microsoft.com/office/drawing/2017/decorative" val="1"/>
              </a:ext>
            </a:extLst>
          </p:cNvPr>
          <p:cNvSpPr txBox="1">
            <a:spLocks/>
          </p:cNvSpPr>
          <p:nvPr/>
        </p:nvSpPr>
        <p:spPr>
          <a:xfrm>
            <a:off x="488596" y="1560145"/>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3A849126-E4B8-E9FA-C0EA-69840A70C6C3}"/>
              </a:ext>
            </a:extLst>
          </p:cNvPr>
          <p:cNvSpPr>
            <a:spLocks noGrp="1"/>
          </p:cNvSpPr>
          <p:nvPr>
            <p:ph type="body" sz="quarter" idx="10"/>
          </p:nvPr>
        </p:nvSpPr>
        <p:spPr/>
        <p:txBody>
          <a:bodyPr/>
          <a:lstStyle/>
          <a:p>
            <a:endParaRPr lang="en-IE"/>
          </a:p>
        </p:txBody>
      </p:sp>
      <p:sp>
        <p:nvSpPr>
          <p:cNvPr id="6" name="Picture Placeholder 2">
            <a:extLst>
              <a:ext uri="{FF2B5EF4-FFF2-40B4-BE49-F238E27FC236}">
                <a16:creationId xmlns:a16="http://schemas.microsoft.com/office/drawing/2014/main" id="{42EC3CD4-B464-131D-A479-B0334C5A4326}"/>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4" name="Text Placeholder 4" descr="Label">
            <a:extLst>
              <a:ext uri="{FF2B5EF4-FFF2-40B4-BE49-F238E27FC236}">
                <a16:creationId xmlns:a16="http://schemas.microsoft.com/office/drawing/2014/main" id="{AB148A79-2C88-14C3-34DF-61F4F4020E97}"/>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701554FD-04DA-E4AA-F3AF-EF39FCA86184}"/>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1224743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9B9DDF39-215F-1F6F-CE6E-59CD361277CA}"/>
              </a:ext>
            </a:extLst>
          </p:cNvPr>
          <p:cNvSpPr txBox="1"/>
          <p:nvPr/>
        </p:nvSpPr>
        <p:spPr>
          <a:xfrm>
            <a:off x="160840" y="118912"/>
            <a:ext cx="3566837" cy="58926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p:txBody>
      </p:sp>
      <p:sp>
        <p:nvSpPr>
          <p:cNvPr id="8" name="TextBox 4">
            <a:extLst>
              <a:ext uri="{FF2B5EF4-FFF2-40B4-BE49-F238E27FC236}">
                <a16:creationId xmlns:a16="http://schemas.microsoft.com/office/drawing/2014/main" id="{A6CE18D9-9066-84E7-FCA1-1D7507611976}"/>
              </a:ext>
            </a:extLst>
          </p:cNvPr>
          <p:cNvSpPr txBox="1">
            <a:spLocks noGrp="1"/>
          </p:cNvSpPr>
          <p:nvPr>
            <p:ph type="title" idx="4294967295"/>
          </p:nvPr>
        </p:nvSpPr>
        <p:spPr>
          <a:xfrm>
            <a:off x="285750" y="835183"/>
            <a:ext cx="9124949" cy="5931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853"/>
              </a:lnSpc>
              <a:spcBef>
                <a:spcPts val="0"/>
              </a:spcBef>
              <a:defRPr/>
            </a:pPr>
            <a:r>
              <a:rPr lang="en-US" sz="3600" b="1">
                <a:solidFill>
                  <a:srgbClr val="2E2552"/>
                </a:solidFill>
                <a:latin typeface="Shoika-Bold" pitchFamily="2" charset="77"/>
              </a:rPr>
              <a:t>Step 3: </a:t>
            </a:r>
            <a:r>
              <a:rPr lang="en-US" sz="3600" b="1">
                <a:solidFill>
                  <a:srgbClr val="2E2552"/>
                </a:solidFill>
                <a:latin typeface="Shoika-Bold"/>
              </a:rPr>
              <a:t>Engineering</a:t>
            </a:r>
            <a:r>
              <a:rPr lang="en-US" sz="3600" b="1">
                <a:solidFill>
                  <a:srgbClr val="2E2552"/>
                </a:solidFill>
                <a:latin typeface="Shoika-Bold" pitchFamily="2" charset="77"/>
              </a:rPr>
              <a:t>		</a:t>
            </a: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Second Activity</a:t>
            </a:r>
          </a:p>
        </p:txBody>
      </p:sp>
      <p:sp>
        <p:nvSpPr>
          <p:cNvPr id="10" name="Text Placeholder 4">
            <a:extLst>
              <a:ext uri="{FF2B5EF4-FFF2-40B4-BE49-F238E27FC236}">
                <a16:creationId xmlns:a16="http://schemas.microsoft.com/office/drawing/2014/main" id="{67F1CC97-E6A8-B760-C401-E91F820ED1C8}"/>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257B3880-6990-CB15-D925-3866AAE2CDF2}"/>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4D69409B-1BB4-353B-3D80-52A6C2B82A4F}"/>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E1883261-78E9-F3EA-8F61-74C17BE07195}"/>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1AAD7492-A7F5-9A09-3327-2C747178F71C}"/>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2741843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5" y="316113"/>
            <a:ext cx="5280904"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2E2552"/>
                </a:solidFill>
                <a:effectLst/>
                <a:uLnTx/>
                <a:uFillTx/>
                <a:latin typeface="Shoika-Bold"/>
                <a:ea typeface="+mn-ea"/>
                <a:cs typeface="+mn-cs"/>
              </a:rPr>
              <a:t>Step 4: </a:t>
            </a:r>
            <a:r>
              <a:rPr kumimoji="0" lang="en-US" sz="4800" b="1" i="0" u="none" strike="noStrike" kern="1200" cap="none" spc="0" normalizeH="0" baseline="0" noProof="0" err="1">
                <a:ln>
                  <a:noFill/>
                </a:ln>
                <a:solidFill>
                  <a:srgbClr val="2E2552"/>
                </a:solidFill>
                <a:effectLst/>
                <a:uLnTx/>
                <a:uFillTx/>
                <a:latin typeface="Shoika-Bold"/>
                <a:ea typeface="+mn-ea"/>
                <a:cs typeface="+mn-cs"/>
              </a:rPr>
              <a:t>Maths</a:t>
            </a:r>
            <a:endParaRPr kumimoji="0" lang="en-US" sz="4800" b="1" i="0" u="none" strike="noStrike" kern="1200" cap="none" spc="0" normalizeH="0" baseline="0" noProof="0">
              <a:ln>
                <a:noFill/>
              </a:ln>
              <a:solidFill>
                <a:srgbClr val="2E2552"/>
              </a:solidFill>
              <a:effectLst/>
              <a:uLnTx/>
              <a:uFillTx/>
              <a:latin typeface="Shoika-Bold" pitchFamily="2" charset="77"/>
              <a:ea typeface="+mn-ea"/>
              <a:cs typeface="+mn-cs"/>
            </a:endParaRPr>
          </a:p>
        </p:txBody>
      </p:sp>
      <p:pic>
        <p:nvPicPr>
          <p:cNvPr id="17" name="Picture 16" descr="Curious Minds: Discover STEM logo">
            <a:extLst>
              <a:ext uri="{FF2B5EF4-FFF2-40B4-BE49-F238E27FC236}">
                <a16:creationId xmlns:a16="http://schemas.microsoft.com/office/drawing/2014/main" id="{C93CD2E3-F09C-A948-A452-0248A0D92C82}"/>
              </a:ext>
            </a:extLst>
          </p:cNvPr>
          <p:cNvPicPr>
            <a:picLocks noChangeAspect="1"/>
          </p:cNvPicPr>
          <p:nvPr/>
        </p:nvPicPr>
        <p:blipFill>
          <a:blip r:embed="rId3"/>
          <a:stretch>
            <a:fillRect/>
          </a:stretch>
        </p:blipFill>
        <p:spPr>
          <a:xfrm>
            <a:off x="9199180" y="5376037"/>
            <a:ext cx="2546321" cy="941790"/>
          </a:xfrm>
          <a:prstGeom prst="rect">
            <a:avLst/>
          </a:prstGeom>
        </p:spPr>
      </p:pic>
      <p:pic>
        <p:nvPicPr>
          <p:cNvPr id="31" name="Picture 30" descr="Classroom photograph showing pupils participating in an interactive lesson with raised hands, while two teachers lead discussion. Bright red uniforms, colourful educational displays, desks, chairs, and a computer screen create an engaging primary-school learning environment.">
            <a:extLst>
              <a:ext uri="{FF2B5EF4-FFF2-40B4-BE49-F238E27FC236}">
                <a16:creationId xmlns:a16="http://schemas.microsoft.com/office/drawing/2014/main" id="{7E38549C-5C6A-AA4A-BF61-64C04481C84C}"/>
              </a:ext>
            </a:extLst>
          </p:cNvPr>
          <p:cNvPicPr>
            <a:picLocks noChangeAspect="1"/>
          </p:cNvPicPr>
          <p:nvPr/>
        </p:nvPicPr>
        <p:blipFill>
          <a:blip r:embed="rId4">
            <a:extLst>
              <a:ext uri="{28A0092B-C50C-407E-A947-70E740481C1C}">
                <a14:useLocalDpi xmlns:a14="http://schemas.microsoft.com/office/drawing/2010/main" val="0"/>
              </a:ext>
            </a:extLst>
          </a:blip>
          <a:srcRect l="16608" r="16608"/>
          <a:stretch/>
        </p:blipFill>
        <p:spPr>
          <a:xfrm>
            <a:off x="3326779" y="1065077"/>
            <a:ext cx="5252750" cy="5252750"/>
          </a:xfrm>
          <a:custGeom>
            <a:avLst/>
            <a:gdLst>
              <a:gd name="connsiteX0" fmla="*/ 2225040 w 4450080"/>
              <a:gd name="connsiteY0" fmla="*/ 0 h 4450080"/>
              <a:gd name="connsiteX1" fmla="*/ 4450080 w 4450080"/>
              <a:gd name="connsiteY1" fmla="*/ 2225040 h 4450080"/>
              <a:gd name="connsiteX2" fmla="*/ 2225040 w 4450080"/>
              <a:gd name="connsiteY2" fmla="*/ 4450080 h 4450080"/>
              <a:gd name="connsiteX3" fmla="*/ 0 w 4450080"/>
              <a:gd name="connsiteY3" fmla="*/ 2225040 h 4450080"/>
              <a:gd name="connsiteX4" fmla="*/ 2225040 w 4450080"/>
              <a:gd name="connsiteY4" fmla="*/ 0 h 44500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50080" h="4450080">
                <a:moveTo>
                  <a:pt x="2225040" y="0"/>
                </a:moveTo>
                <a:cubicBezTo>
                  <a:pt x="3453896" y="0"/>
                  <a:pt x="4450080" y="996184"/>
                  <a:pt x="4450080" y="2225040"/>
                </a:cubicBezTo>
                <a:cubicBezTo>
                  <a:pt x="4450080" y="3453896"/>
                  <a:pt x="3453896" y="4450080"/>
                  <a:pt x="2225040" y="4450080"/>
                </a:cubicBezTo>
                <a:cubicBezTo>
                  <a:pt x="996184" y="4450080"/>
                  <a:pt x="0" y="3453896"/>
                  <a:pt x="0" y="2225040"/>
                </a:cubicBezTo>
                <a:cubicBezTo>
                  <a:pt x="0" y="996184"/>
                  <a:pt x="996184" y="0"/>
                  <a:pt x="2225040" y="0"/>
                </a:cubicBezTo>
                <a:close/>
              </a:path>
            </a:pathLst>
          </a:custGeom>
          <a:ln w="12700">
            <a:solidFill>
              <a:schemeClr val="bg1"/>
            </a:solidFill>
          </a:ln>
        </p:spPr>
      </p:pic>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427645" y="5710982"/>
            <a:ext cx="1339779" cy="669889"/>
          </a:xfrm>
          <a:prstGeom prst="rect">
            <a:avLst/>
          </a:prstGeom>
        </p:spPr>
      </p:pic>
      <p:pic>
        <p:nvPicPr>
          <p:cNvPr id="32" name="Picture 31">
            <a:extLst>
              <a:ext uri="{FF2B5EF4-FFF2-40B4-BE49-F238E27FC236}">
                <a16:creationId xmlns:a16="http://schemas.microsoft.com/office/drawing/2014/main" id="{E7C0B56E-2ED9-A042-9625-A2286137E23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9219" y="5376037"/>
            <a:ext cx="1239723" cy="1213895"/>
          </a:xfrm>
          <a:prstGeom prst="rect">
            <a:avLst/>
          </a:prstGeom>
        </p:spPr>
      </p:pic>
    </p:spTree>
    <p:extLst>
      <p:ext uri="{BB962C8B-B14F-4D97-AF65-F5344CB8AC3E}">
        <p14:creationId xmlns:p14="http://schemas.microsoft.com/office/powerpoint/2010/main" val="1351170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8F1A68CB-A423-DBB2-A202-AF0D993426B7}"/>
              </a:ext>
            </a:extLst>
          </p:cNvPr>
          <p:cNvSpPr txBox="1"/>
          <p:nvPr/>
        </p:nvSpPr>
        <p:spPr>
          <a:xfrm>
            <a:off x="160840" y="118912"/>
            <a:ext cx="3566837" cy="58926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p:txBody>
      </p:sp>
      <p:sp>
        <p:nvSpPr>
          <p:cNvPr id="8" name="TextBox 4">
            <a:extLst>
              <a:ext uri="{FF2B5EF4-FFF2-40B4-BE49-F238E27FC236}">
                <a16:creationId xmlns:a16="http://schemas.microsoft.com/office/drawing/2014/main" id="{171098CB-D557-AF03-368E-E39289073970}"/>
              </a:ext>
            </a:extLst>
          </p:cNvPr>
          <p:cNvSpPr txBox="1">
            <a:spLocks noGrp="1"/>
          </p:cNvSpPr>
          <p:nvPr>
            <p:ph type="title" idx="4294967295"/>
          </p:nvPr>
        </p:nvSpPr>
        <p:spPr>
          <a:xfrm>
            <a:off x="438737" y="835183"/>
            <a:ext cx="7161859" cy="5931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853"/>
              </a:lnSpc>
              <a:spcBef>
                <a:spcPts val="0"/>
              </a:spcBef>
              <a:defRPr/>
            </a:pPr>
            <a:r>
              <a:rPr lang="en-US" sz="3600" b="1">
                <a:solidFill>
                  <a:srgbClr val="2E2552"/>
                </a:solidFill>
                <a:latin typeface="Shoika-Bold" pitchFamily="2" charset="77"/>
              </a:rPr>
              <a:t>Step 4: </a:t>
            </a:r>
            <a:r>
              <a:rPr lang="en-US" sz="3600" b="1" err="1">
                <a:solidFill>
                  <a:srgbClr val="2E2552"/>
                </a:solidFill>
                <a:latin typeface="Shoika-Bold"/>
              </a:rPr>
              <a:t>Maths</a:t>
            </a:r>
            <a:r>
              <a:rPr lang="en-US" sz="3600" b="1">
                <a:solidFill>
                  <a:srgbClr val="2E2552"/>
                </a:solidFill>
                <a:latin typeface="Shoika-Bold" pitchFamily="2" charset="77"/>
              </a:rPr>
              <a:t>		</a:t>
            </a: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First Activity</a:t>
            </a:r>
          </a:p>
        </p:txBody>
      </p:sp>
      <p:sp>
        <p:nvSpPr>
          <p:cNvPr id="10" name="Text Placeholder 4">
            <a:extLst>
              <a:ext uri="{FF2B5EF4-FFF2-40B4-BE49-F238E27FC236}">
                <a16:creationId xmlns:a16="http://schemas.microsoft.com/office/drawing/2014/main" id="{D219D181-E615-F285-2F99-815D605862F5}"/>
              </a:ext>
              <a:ext uri="{C183D7F6-B498-43B3-948B-1728B52AA6E4}">
                <adec:decorative xmlns:adec="http://schemas.microsoft.com/office/drawing/2017/decorative" val="1"/>
              </a:ext>
            </a:extLst>
          </p:cNvPr>
          <p:cNvSpPr txBox="1">
            <a:spLocks/>
          </p:cNvSpPr>
          <p:nvPr/>
        </p:nvSpPr>
        <p:spPr>
          <a:xfrm>
            <a:off x="488596" y="157880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A09E2137-2F56-E3C3-DAA7-D63CAE2EF38F}"/>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A1AEC7A7-1836-4F37-0B97-D07BECBB8853}"/>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E96BCB2E-910D-78FB-D403-56B3E34968D2}"/>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05D12B72-6A20-AA61-902A-A31E1BA3B6D4}"/>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6265507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6050513D-78A0-E66E-4557-00AAB7917B44}"/>
              </a:ext>
            </a:extLst>
          </p:cNvPr>
          <p:cNvSpPr txBox="1"/>
          <p:nvPr/>
        </p:nvSpPr>
        <p:spPr>
          <a:xfrm>
            <a:off x="160840" y="118912"/>
            <a:ext cx="3566837" cy="589264"/>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994"/>
              </a:lnSpc>
            </a:pPr>
            <a:r>
              <a:rPr lang="en-US" sz="3200">
                <a:solidFill>
                  <a:srgbClr val="E06F0E"/>
                </a:solidFill>
                <a:latin typeface="Shoika-Medium" pitchFamily="2" charset="77"/>
              </a:rPr>
              <a:t>Gold Award</a:t>
            </a:r>
          </a:p>
        </p:txBody>
      </p:sp>
      <p:sp>
        <p:nvSpPr>
          <p:cNvPr id="8" name="TextBox 4">
            <a:extLst>
              <a:ext uri="{FF2B5EF4-FFF2-40B4-BE49-F238E27FC236}">
                <a16:creationId xmlns:a16="http://schemas.microsoft.com/office/drawing/2014/main" id="{BED6F929-E15B-0998-CE4A-5599C54460A8}"/>
              </a:ext>
            </a:extLst>
          </p:cNvPr>
          <p:cNvSpPr txBox="1">
            <a:spLocks noGrp="1"/>
          </p:cNvSpPr>
          <p:nvPr>
            <p:ph type="title" idx="4294967295"/>
          </p:nvPr>
        </p:nvSpPr>
        <p:spPr>
          <a:xfrm>
            <a:off x="488597" y="835183"/>
            <a:ext cx="8322028" cy="5931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4853"/>
              </a:lnSpc>
              <a:spcBef>
                <a:spcPts val="0"/>
              </a:spcBef>
              <a:defRPr/>
            </a:pPr>
            <a:r>
              <a:rPr lang="en-US" sz="3600" b="1">
                <a:solidFill>
                  <a:srgbClr val="2E2552"/>
                </a:solidFill>
                <a:latin typeface="Shoika-Bold" pitchFamily="2" charset="77"/>
              </a:rPr>
              <a:t>Step 4: </a:t>
            </a:r>
            <a:r>
              <a:rPr lang="en-US" sz="3600" b="1" err="1">
                <a:solidFill>
                  <a:srgbClr val="2E2552"/>
                </a:solidFill>
                <a:latin typeface="Shoika-Bold"/>
              </a:rPr>
              <a:t>Maths</a:t>
            </a:r>
            <a:r>
              <a:rPr lang="en-US" sz="3600" b="1">
                <a:solidFill>
                  <a:srgbClr val="2E2552"/>
                </a:solidFill>
                <a:latin typeface="Shoika-Bold" pitchFamily="2" charset="77"/>
              </a:rPr>
              <a:t>		</a:t>
            </a:r>
            <a:r>
              <a:rPr kumimoji="0" lang="en-US" sz="3466" b="0" i="0" u="none" strike="noStrike" kern="1200" cap="none" spc="0" normalizeH="0" baseline="0" noProof="0">
                <a:ln>
                  <a:noFill/>
                </a:ln>
                <a:solidFill>
                  <a:srgbClr val="7766AB"/>
                </a:solidFill>
                <a:effectLst/>
                <a:uLnTx/>
                <a:uFillTx/>
                <a:latin typeface="Shoika-Light" pitchFamily="2" charset="77"/>
                <a:ea typeface="+mn-ea"/>
                <a:cs typeface="+mn-cs"/>
              </a:rPr>
              <a:t>Second Activity</a:t>
            </a:r>
          </a:p>
        </p:txBody>
      </p:sp>
      <p:sp>
        <p:nvSpPr>
          <p:cNvPr id="10" name="Text Placeholder 4">
            <a:extLst>
              <a:ext uri="{FF2B5EF4-FFF2-40B4-BE49-F238E27FC236}">
                <a16:creationId xmlns:a16="http://schemas.microsoft.com/office/drawing/2014/main" id="{4793A0E6-78F4-F6DD-934C-66BBF3E0BBDE}"/>
              </a:ext>
              <a:ext uri="{C183D7F6-B498-43B3-948B-1728B52AA6E4}">
                <adec:decorative xmlns:adec="http://schemas.microsoft.com/office/drawing/2017/decorative" val="1"/>
              </a:ext>
            </a:extLst>
          </p:cNvPr>
          <p:cNvSpPr txBox="1">
            <a:spLocks/>
          </p:cNvSpPr>
          <p:nvPr/>
        </p:nvSpPr>
        <p:spPr>
          <a:xfrm>
            <a:off x="598324" y="1563286"/>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FDF1C21F-4A91-A25D-AB98-8F7578F872D1}"/>
              </a:ext>
            </a:extLst>
          </p:cNvPr>
          <p:cNvSpPr>
            <a:spLocks noGrp="1"/>
          </p:cNvSpPr>
          <p:nvPr>
            <p:ph type="body" sz="quarter" idx="10"/>
          </p:nvPr>
        </p:nvSpPr>
        <p:spPr/>
        <p:txBody>
          <a:bodyPr/>
          <a:lstStyle/>
          <a:p>
            <a:endParaRPr lang="en-IE"/>
          </a:p>
        </p:txBody>
      </p:sp>
      <p:sp>
        <p:nvSpPr>
          <p:cNvPr id="5" name="Picture Placeholder 2">
            <a:extLst>
              <a:ext uri="{FF2B5EF4-FFF2-40B4-BE49-F238E27FC236}">
                <a16:creationId xmlns:a16="http://schemas.microsoft.com/office/drawing/2014/main" id="{F6DADA24-00E0-690D-2DEA-C8F13E0E4AAB}"/>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12" name="Text Placeholder 4" descr="Label">
            <a:extLst>
              <a:ext uri="{FF2B5EF4-FFF2-40B4-BE49-F238E27FC236}">
                <a16:creationId xmlns:a16="http://schemas.microsoft.com/office/drawing/2014/main" id="{353E9380-9B89-0972-C171-D3E3770FE0BF}"/>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3" name="Text Placeholder 2">
            <a:extLst>
              <a:ext uri="{FF2B5EF4-FFF2-40B4-BE49-F238E27FC236}">
                <a16:creationId xmlns:a16="http://schemas.microsoft.com/office/drawing/2014/main" id="{E7D4B777-6345-0F48-DDE3-EEFBAB755FD9}"/>
              </a:ext>
            </a:extLst>
          </p:cNvPr>
          <p:cNvSpPr>
            <a:spLocks noGrp="1"/>
          </p:cNvSpPr>
          <p:nvPr>
            <p:ph type="body" sz="quarter" idx="11"/>
          </p:nvPr>
        </p:nvSpPr>
        <p:spPr/>
        <p:txBody>
          <a:bodyPr/>
          <a:lstStyle/>
          <a:p>
            <a:endParaRPr lang="en-IE" sz="2000"/>
          </a:p>
        </p:txBody>
      </p:sp>
    </p:spTree>
    <p:extLst>
      <p:ext uri="{BB962C8B-B14F-4D97-AF65-F5344CB8AC3E}">
        <p14:creationId xmlns:p14="http://schemas.microsoft.com/office/powerpoint/2010/main" val="1746635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897F992-FD8C-FD45-A8D7-9282A2C4F9B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7766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4"/>
          <p:cNvSpPr txBox="1">
            <a:spLocks noGrp="1"/>
          </p:cNvSpPr>
          <p:nvPr>
            <p:ph type="title" idx="4294967295"/>
          </p:nvPr>
        </p:nvSpPr>
        <p:spPr>
          <a:xfrm>
            <a:off x="336124" y="316113"/>
            <a:ext cx="6674276" cy="97039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400"/>
              </a:lnSpc>
              <a:spcBef>
                <a:spcPts val="0"/>
              </a:spcBef>
              <a:spcAft>
                <a:spcPts val="0"/>
              </a:spcAft>
              <a:buClrTx/>
              <a:buSzTx/>
              <a:buFontTx/>
              <a:buNone/>
              <a:tabLst/>
              <a:defRPr/>
            </a:pPr>
            <a:r>
              <a:rPr kumimoji="0" lang="en-US" sz="4800" b="1" i="0" u="none" strike="noStrike" kern="1200" cap="none" spc="0" normalizeH="0" baseline="0" noProof="0">
                <a:ln>
                  <a:noFill/>
                </a:ln>
                <a:solidFill>
                  <a:srgbClr val="FFFFFF"/>
                </a:solidFill>
                <a:effectLst/>
                <a:uLnTx/>
                <a:uFillTx/>
                <a:latin typeface="Shoika-Bold"/>
                <a:ea typeface="+mn-ea"/>
                <a:cs typeface="+mn-cs"/>
              </a:rPr>
              <a:t>Step 5: Show and Tell</a:t>
            </a:r>
          </a:p>
        </p:txBody>
      </p:sp>
      <p:pic>
        <p:nvPicPr>
          <p:cNvPr id="3" name="Picture 2" descr="Photograph with a boy presenting a &quot;ball and Stick&quot; molecular model to classmates. Colourful classroom features science drawings and star decorations.">
            <a:extLst>
              <a:ext uri="{FF2B5EF4-FFF2-40B4-BE49-F238E27FC236}">
                <a16:creationId xmlns:a16="http://schemas.microsoft.com/office/drawing/2014/main" id="{C5090D0C-1142-AC18-6257-4E28BA43E229}"/>
              </a:ext>
            </a:extLst>
          </p:cNvPr>
          <p:cNvPicPr>
            <a:picLocks noChangeAspect="1"/>
          </p:cNvPicPr>
          <p:nvPr/>
        </p:nvPicPr>
        <p:blipFill>
          <a:blip r:embed="rId3">
            <a:extLst>
              <a:ext uri="{28A0092B-C50C-407E-A947-70E740481C1C}">
                <a14:useLocalDpi xmlns:a14="http://schemas.microsoft.com/office/drawing/2010/main" val="0"/>
              </a:ext>
            </a:extLst>
          </a:blip>
          <a:srcRect l="24478" t="22868" r="23783" b="13459"/>
          <a:stretch>
            <a:fillRect/>
          </a:stretch>
        </p:blipFill>
        <p:spPr>
          <a:xfrm>
            <a:off x="2794179" y="1557503"/>
            <a:ext cx="6307214" cy="4366151"/>
          </a:xfrm>
          <a:prstGeom prst="rect">
            <a:avLst/>
          </a:prstGeom>
        </p:spPr>
      </p:pic>
      <p:grpSp>
        <p:nvGrpSpPr>
          <p:cNvPr id="5" name="Group 5">
            <a:extLst>
              <a:ext uri="{C183D7F6-B498-43B3-948B-1728B52AA6E4}">
                <adec:decorative xmlns:adec="http://schemas.microsoft.com/office/drawing/2017/decorative" val="1"/>
              </a:ext>
            </a:extLst>
          </p:cNvPr>
          <p:cNvGrpSpPr/>
          <p:nvPr/>
        </p:nvGrpSpPr>
        <p:grpSpPr>
          <a:xfrm>
            <a:off x="11104239" y="217724"/>
            <a:ext cx="1339779" cy="1339779"/>
            <a:chOff x="0" y="0"/>
            <a:chExt cx="812800" cy="812800"/>
          </a:xfrm>
        </p:grpSpPr>
        <p:sp>
          <p:nvSpPr>
            <p:cNvPr id="6" name="Freeform 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E06F0E"/>
            </a:solidFill>
          </p:spPr>
          <p:txBody>
            <a:bodyPr/>
            <a:lstStyle/>
            <a:p>
              <a:endParaRPr lang="en-IE"/>
            </a:p>
          </p:txBody>
        </p:sp>
        <p:sp>
          <p:nvSpPr>
            <p:cNvPr id="7" name="TextBox 7"/>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grpSp>
        <p:nvGrpSpPr>
          <p:cNvPr id="8" name="Group 8">
            <a:extLst>
              <a:ext uri="{C183D7F6-B498-43B3-948B-1728B52AA6E4}">
                <adec:decorative xmlns:adec="http://schemas.microsoft.com/office/drawing/2017/decorative" val="1"/>
              </a:ext>
            </a:extLst>
          </p:cNvPr>
          <p:cNvGrpSpPr/>
          <p:nvPr/>
        </p:nvGrpSpPr>
        <p:grpSpPr>
          <a:xfrm>
            <a:off x="9649735" y="217724"/>
            <a:ext cx="1339779" cy="1339779"/>
            <a:chOff x="0" y="0"/>
            <a:chExt cx="812800" cy="812800"/>
          </a:xfrm>
        </p:grpSpPr>
        <p:sp>
          <p:nvSpPr>
            <p:cNvPr id="9" name="Freeform 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2E2552"/>
            </a:solidFill>
          </p:spPr>
          <p:txBody>
            <a:bodyPr/>
            <a:lstStyle/>
            <a:p>
              <a:endParaRPr lang="en-IE"/>
            </a:p>
          </p:txBody>
        </p:sp>
        <p:sp>
          <p:nvSpPr>
            <p:cNvPr id="10" name="TextBox 10"/>
            <p:cNvSpPr txBox="1"/>
            <p:nvPr/>
          </p:nvSpPr>
          <p:spPr>
            <a:xfrm>
              <a:off x="76200" y="38100"/>
              <a:ext cx="660400" cy="698500"/>
            </a:xfrm>
            <a:prstGeom prst="rect">
              <a:avLst/>
            </a:prstGeom>
          </p:spPr>
          <p:txBody>
            <a:bodyPr lIns="33867" tIns="33867" rIns="33867" bIns="33867" rtlCol="0" anchor="ctr"/>
            <a:lstStyle/>
            <a:p>
              <a:pPr algn="ctr">
                <a:lnSpc>
                  <a:spcPts val="1773"/>
                </a:lnSpc>
              </a:pPr>
              <a:endParaRPr sz="1200"/>
            </a:p>
          </p:txBody>
        </p:sp>
      </p:grpSp>
      <p:pic>
        <p:nvPicPr>
          <p:cNvPr id="12" name="Picture 12">
            <a:extLst>
              <a:ext uri="{C183D7F6-B498-43B3-948B-1728B52AA6E4}">
                <adec:decorative xmlns:adec="http://schemas.microsoft.com/office/drawing/2017/decorative" val="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399365" y="5710982"/>
            <a:ext cx="1339779" cy="669889"/>
          </a:xfrm>
          <a:prstGeom prst="rect">
            <a:avLst/>
          </a:prstGeom>
        </p:spPr>
      </p:pic>
      <p:pic>
        <p:nvPicPr>
          <p:cNvPr id="17" name="Picture 16" descr="Curious Minds: Discover STEM logo">
            <a:extLst>
              <a:ext uri="{FF2B5EF4-FFF2-40B4-BE49-F238E27FC236}">
                <a16:creationId xmlns:a16="http://schemas.microsoft.com/office/drawing/2014/main" id="{C93CD2E3-F09C-A948-A452-0248A0D92C82}"/>
              </a:ext>
            </a:extLst>
          </p:cNvPr>
          <p:cNvPicPr>
            <a:picLocks noChangeAspect="1"/>
          </p:cNvPicPr>
          <p:nvPr/>
        </p:nvPicPr>
        <p:blipFill>
          <a:blip r:embed="rId5"/>
          <a:stretch>
            <a:fillRect/>
          </a:stretch>
        </p:blipFill>
        <p:spPr>
          <a:xfrm>
            <a:off x="9227806" y="5376036"/>
            <a:ext cx="2546321" cy="941790"/>
          </a:xfrm>
          <a:prstGeom prst="rect">
            <a:avLst/>
          </a:prstGeom>
        </p:spPr>
      </p:pic>
      <p:pic>
        <p:nvPicPr>
          <p:cNvPr id="30" name="Picture 29">
            <a:extLst>
              <a:ext uri="{FF2B5EF4-FFF2-40B4-BE49-F238E27FC236}">
                <a16:creationId xmlns:a16="http://schemas.microsoft.com/office/drawing/2014/main" id="{657B54CE-6EAD-EA43-949D-7789078D99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6933" y="5376036"/>
            <a:ext cx="1339779" cy="1339779"/>
          </a:xfrm>
          <a:prstGeom prst="rect">
            <a:avLst/>
          </a:prstGeom>
        </p:spPr>
      </p:pic>
    </p:spTree>
    <p:extLst>
      <p:ext uri="{BB962C8B-B14F-4D97-AF65-F5344CB8AC3E}">
        <p14:creationId xmlns:p14="http://schemas.microsoft.com/office/powerpoint/2010/main" val="17479166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4" descr="Text box">
            <a:extLst>
              <a:ext uri="{FF2B5EF4-FFF2-40B4-BE49-F238E27FC236}">
                <a16:creationId xmlns:a16="http://schemas.microsoft.com/office/drawing/2014/main" id="{33CEF7F0-1528-312C-8C8B-8E57C17405D7}"/>
              </a:ext>
            </a:extLst>
          </p:cNvPr>
          <p:cNvSpPr txBox="1">
            <a:spLocks/>
          </p:cNvSpPr>
          <p:nvPr/>
        </p:nvSpPr>
        <p:spPr>
          <a:xfrm>
            <a:off x="500656" y="1558710"/>
            <a:ext cx="10769600" cy="4303329"/>
          </a:xfrm>
          <a:prstGeom prst="rect">
            <a:avLst/>
          </a:prstGeom>
          <a:solidFill>
            <a:srgbClr val="7766AB">
              <a:alpha val="39000"/>
            </a:srgbClr>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
        <p:nvSpPr>
          <p:cNvPr id="2" name="Text Placeholder 1">
            <a:extLst>
              <a:ext uri="{FF2B5EF4-FFF2-40B4-BE49-F238E27FC236}">
                <a16:creationId xmlns:a16="http://schemas.microsoft.com/office/drawing/2014/main" id="{71384EF2-C091-DD53-A0F9-6FB32D2781FA}"/>
              </a:ext>
            </a:extLst>
          </p:cNvPr>
          <p:cNvSpPr>
            <a:spLocks noGrp="1"/>
          </p:cNvSpPr>
          <p:nvPr>
            <p:ph type="body" sz="quarter" idx="10"/>
          </p:nvPr>
        </p:nvSpPr>
        <p:spPr/>
        <p:txBody>
          <a:bodyPr/>
          <a:lstStyle/>
          <a:p>
            <a:endParaRPr lang="en-IE"/>
          </a:p>
        </p:txBody>
      </p:sp>
      <p:sp>
        <p:nvSpPr>
          <p:cNvPr id="3" name="Text Placeholder 2">
            <a:extLst>
              <a:ext uri="{FF2B5EF4-FFF2-40B4-BE49-F238E27FC236}">
                <a16:creationId xmlns:a16="http://schemas.microsoft.com/office/drawing/2014/main" id="{0CBC211A-9A70-5383-64EC-FCF5B6A524DA}"/>
              </a:ext>
            </a:extLst>
          </p:cNvPr>
          <p:cNvSpPr>
            <a:spLocks noGrp="1"/>
          </p:cNvSpPr>
          <p:nvPr>
            <p:ph type="body" sz="quarter" idx="11"/>
          </p:nvPr>
        </p:nvSpPr>
        <p:spPr/>
        <p:txBody>
          <a:bodyPr/>
          <a:lstStyle/>
          <a:p>
            <a:endParaRPr lang="en-IE" sz="2000"/>
          </a:p>
        </p:txBody>
      </p:sp>
      <p:sp>
        <p:nvSpPr>
          <p:cNvPr id="5" name="Picture Placeholder 2">
            <a:extLst>
              <a:ext uri="{FF2B5EF4-FFF2-40B4-BE49-F238E27FC236}">
                <a16:creationId xmlns:a16="http://schemas.microsoft.com/office/drawing/2014/main" id="{68485ABD-E147-81A0-7F51-D4BB91D505CF}"/>
              </a:ext>
            </a:extLst>
          </p:cNvPr>
          <p:cNvSpPr>
            <a:spLocks noGrp="1"/>
          </p:cNvSpPr>
          <p:nvPr>
            <p:ph type="pic" sz="quarter" idx="12"/>
          </p:nvPr>
        </p:nvSpPr>
        <p:spPr>
          <a:xfrm>
            <a:off x="2684922" y="3429000"/>
            <a:ext cx="914400" cy="914400"/>
          </a:xfrm>
          <a:prstGeom prst="rect">
            <a:avLst/>
          </a:prstGeom>
        </p:spPr>
        <p:txBody>
          <a:bodyPr/>
          <a:lstStyle/>
          <a:p>
            <a:endParaRPr lang="en-IE"/>
          </a:p>
        </p:txBody>
      </p:sp>
      <p:sp>
        <p:nvSpPr>
          <p:cNvPr id="6" name="TextBox 3">
            <a:extLst>
              <a:ext uri="{FF2B5EF4-FFF2-40B4-BE49-F238E27FC236}">
                <a16:creationId xmlns:a16="http://schemas.microsoft.com/office/drawing/2014/main" id="{D89AF84F-0A45-9D97-9F75-070FA2D26BFB}"/>
              </a:ext>
            </a:extLst>
          </p:cNvPr>
          <p:cNvSpPr txBox="1">
            <a:spLocks noGrp="1"/>
          </p:cNvSpPr>
          <p:nvPr>
            <p:ph type="title" idx="4294967295"/>
          </p:nvPr>
        </p:nvSpPr>
        <p:spPr>
          <a:xfrm>
            <a:off x="160840" y="118912"/>
            <a:ext cx="7079204" cy="12881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ts val="4994"/>
              </a:lnSpc>
              <a:spcBef>
                <a:spcPts val="0"/>
              </a:spcBef>
              <a:spcAft>
                <a:spcPts val="0"/>
              </a:spcAft>
              <a:buClrTx/>
              <a:buSzTx/>
              <a:buFontTx/>
              <a:buNone/>
              <a:tabLst/>
              <a:defRPr/>
            </a:pPr>
            <a:r>
              <a:rPr kumimoji="0" lang="en-US" sz="3200" b="0" i="0" u="none" strike="noStrike" kern="1200" cap="none" spc="0" normalizeH="0" baseline="0" noProof="0">
                <a:ln>
                  <a:noFill/>
                </a:ln>
                <a:solidFill>
                  <a:srgbClr val="E06F0E"/>
                </a:solidFill>
                <a:effectLst/>
                <a:uLnTx/>
                <a:uFillTx/>
                <a:latin typeface="Shoika-Medium" pitchFamily="2" charset="77"/>
                <a:ea typeface="+mn-ea"/>
                <a:cs typeface="+mn-cs"/>
              </a:rPr>
              <a:t>Gold Award</a:t>
            </a:r>
          </a:p>
          <a:p>
            <a:pPr marL="0" marR="0" lvl="0" indent="0" algn="just" defTabSz="914400" rtl="0" eaLnBrk="1" fontAlgn="auto" latinLnBrk="0" hangingPunct="1">
              <a:lnSpc>
                <a:spcPts val="5554"/>
              </a:lnSpc>
              <a:spcBef>
                <a:spcPts val="0"/>
              </a:spcBef>
              <a:spcAft>
                <a:spcPts val="0"/>
              </a:spcAft>
              <a:buClrTx/>
              <a:buSzTx/>
              <a:buFontTx/>
              <a:buNone/>
              <a:tabLst/>
              <a:defRPr/>
            </a:pPr>
            <a:r>
              <a:rPr kumimoji="0" lang="en-US" sz="3200" b="1" i="0" u="none" strike="noStrike" kern="1200" cap="none" spc="0" normalizeH="0" baseline="0" noProof="0">
                <a:ln>
                  <a:noFill/>
                </a:ln>
                <a:solidFill>
                  <a:srgbClr val="2E2552"/>
                </a:solidFill>
                <a:effectLst/>
                <a:uLnTx/>
                <a:uFillTx/>
                <a:latin typeface="Shoika-Bold" pitchFamily="2" charset="77"/>
                <a:ea typeface="+mn-ea"/>
                <a:cs typeface="+mn-cs"/>
              </a:rPr>
              <a:t>Step 5: </a:t>
            </a:r>
            <a:r>
              <a:rPr kumimoji="0" lang="en-US" sz="3200" b="1" i="0" u="none" strike="noStrike" kern="1200" cap="none" spc="0" normalizeH="0" baseline="0" noProof="0">
                <a:ln>
                  <a:noFill/>
                </a:ln>
                <a:solidFill>
                  <a:srgbClr val="2E2552"/>
                </a:solidFill>
                <a:effectLst/>
                <a:uLnTx/>
                <a:uFillTx/>
                <a:latin typeface="Shoika-Bold"/>
                <a:ea typeface="+mn-ea"/>
                <a:cs typeface="+mn-cs"/>
              </a:rPr>
              <a:t>STEM Show and Tell</a:t>
            </a:r>
            <a:endParaRPr kumimoji="0" lang="en-US" sz="3200" b="1" i="0" u="none" strike="noStrike" kern="1200" cap="none" spc="0" normalizeH="0" baseline="0" noProof="0">
              <a:ln>
                <a:noFill/>
              </a:ln>
              <a:solidFill>
                <a:srgbClr val="2E2552"/>
              </a:solidFill>
              <a:effectLst/>
              <a:uLnTx/>
              <a:uFillTx/>
              <a:latin typeface="Shoika-Bold" pitchFamily="2" charset="77"/>
              <a:ea typeface="+mn-ea"/>
              <a:cs typeface="+mn-cs"/>
            </a:endParaRPr>
          </a:p>
        </p:txBody>
      </p:sp>
      <p:sp>
        <p:nvSpPr>
          <p:cNvPr id="10" name="Text Placeholder 4" descr="Label">
            <a:extLst>
              <a:ext uri="{FF2B5EF4-FFF2-40B4-BE49-F238E27FC236}">
                <a16:creationId xmlns:a16="http://schemas.microsoft.com/office/drawing/2014/main" id="{0918FFB5-AD25-6728-B4A1-70B697B8BD11}"/>
              </a:ext>
            </a:extLst>
          </p:cNvPr>
          <p:cNvSpPr txBox="1">
            <a:spLocks/>
          </p:cNvSpPr>
          <p:nvPr/>
        </p:nvSpPr>
        <p:spPr>
          <a:xfrm>
            <a:off x="488596" y="6034363"/>
            <a:ext cx="10769600" cy="382847"/>
          </a:xfrm>
          <a:prstGeom prst="rect">
            <a:avLst/>
          </a:prstGeom>
          <a:solidFill>
            <a:srgbClr val="CAC4DE"/>
          </a:solidFill>
          <a:ln>
            <a:solidFill>
              <a:sysClr val="windowText" lastClr="000000"/>
            </a:solidFill>
          </a:ln>
        </p:spPr>
        <p:txBody>
          <a:bodyPr vert="horz" lIns="60960" tIns="30480" rIns="60960" bIns="30480" rtlCol="0" anchor="t">
            <a:normAutofit/>
          </a:bodyPr>
          <a:lstStyle>
            <a:defPPr>
              <a:defRPr lang="en-US"/>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09630">
              <a:lnSpc>
                <a:spcPct val="100000"/>
              </a:lnSpc>
              <a:spcBef>
                <a:spcPts val="667"/>
              </a:spcBef>
              <a:buNone/>
              <a:defRPr/>
            </a:pPr>
            <a:endParaRPr lang="en-GB" sz="2000" b="1" i="1">
              <a:solidFill>
                <a:srgbClr val="000000"/>
              </a:solidFill>
              <a:latin typeface="Calibri Light" panose="020F0302020204030204"/>
            </a:endParaRPr>
          </a:p>
          <a:p>
            <a:pPr marL="0" indent="0" defTabSz="609630">
              <a:lnSpc>
                <a:spcPct val="100000"/>
              </a:lnSpc>
              <a:spcBef>
                <a:spcPts val="667"/>
              </a:spcBef>
              <a:buNone/>
              <a:defRPr/>
            </a:pPr>
            <a:endParaRPr lang="en-GB" sz="2000" b="1" i="1">
              <a:solidFill>
                <a:srgbClr val="000000"/>
              </a:solidFill>
              <a:latin typeface="Calibri Light" panose="020F0302020204030204"/>
            </a:endParaRPr>
          </a:p>
        </p:txBody>
      </p:sp>
    </p:spTree>
    <p:extLst>
      <p:ext uri="{BB962C8B-B14F-4D97-AF65-F5344CB8AC3E}">
        <p14:creationId xmlns:p14="http://schemas.microsoft.com/office/powerpoint/2010/main" val="4019630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8D712F606A114E8A9C712F311EEEC4" ma:contentTypeVersion="19" ma:contentTypeDescription="Create a new document." ma:contentTypeScope="" ma:versionID="fc3fabbdc57102750e4b33c0ef11c800">
  <xsd:schema xmlns:xsd="http://www.w3.org/2001/XMLSchema" xmlns:xs="http://www.w3.org/2001/XMLSchema" xmlns:p="http://schemas.microsoft.com/office/2006/metadata/properties" xmlns:ns2="bcb6bb80-c3f6-4894-8314-b823e9576f09" xmlns:ns3="9a61b629-3332-452e-bb9b-e284b81c509f" targetNamespace="http://schemas.microsoft.com/office/2006/metadata/properties" ma:root="true" ma:fieldsID="a446282d54d774571e01691fd9cec2e5" ns2:_="" ns3:_="">
    <xsd:import namespace="bcb6bb80-c3f6-4894-8314-b823e9576f09"/>
    <xsd:import namespace="9a61b629-3332-452e-bb9b-e284b81c509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6bb80-c3f6-4894-8314-b823e9576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67b5201-1eba-4237-973b-c2bc0dc73b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61b629-3332-452e-bb9b-e284b81c509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88ae1d0-9f48-431e-a83a-aece8168ef63}" ma:internalName="TaxCatchAll" ma:showField="CatchAllData" ma:web="9a61b629-3332-452e-bb9b-e284b81c509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a61b629-3332-452e-bb9b-e284b81c509f" xsi:nil="true"/>
    <lcf76f155ced4ddcb4097134ff3c332f xmlns="bcb6bb80-c3f6-4894-8314-b823e9576f0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CEB4A43-328B-4608-8A90-5F6FD75B7851}">
  <ds:schemaRefs>
    <ds:schemaRef ds:uri="9a61b629-3332-452e-bb9b-e284b81c509f"/>
    <ds:schemaRef ds:uri="bcb6bb80-c3f6-4894-8314-b823e9576f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3F4DF53-1A47-4F89-993A-B82A1D8DD00C}">
  <ds:schemaRefs>
    <ds:schemaRef ds:uri="http://schemas.microsoft.com/sharepoint/v3/contenttype/forms"/>
  </ds:schemaRefs>
</ds:datastoreItem>
</file>

<file path=customXml/itemProps3.xml><?xml version="1.0" encoding="utf-8"?>
<ds:datastoreItem xmlns:ds="http://schemas.openxmlformats.org/officeDocument/2006/customXml" ds:itemID="{4249E1C8-01B3-474F-85E9-80E61B9C9E09}">
  <ds:schemaRefs>
    <ds:schemaRef ds:uri="1094a34d-5ce2-4a0a-980a-96a4a1dd556b"/>
    <ds:schemaRef ds:uri="9a61b629-3332-452e-bb9b-e284b81c509f"/>
    <ds:schemaRef ds:uri="bcb6bb80-c3f6-4894-8314-b823e9576f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1623</Words>
  <Application>Microsoft Office PowerPoint</Application>
  <PresentationFormat>Widescreen</PresentationFormat>
  <Paragraphs>133</Paragraphs>
  <Slides>19</Slides>
  <Notes>17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Calibri</vt:lpstr>
      <vt:lpstr>Calibri Light</vt:lpstr>
      <vt:lpstr>Segoe UI</vt:lpstr>
      <vt:lpstr>Shoika-Bold</vt:lpstr>
      <vt:lpstr>Shoika-Light</vt:lpstr>
      <vt:lpstr>Shoika-Medium</vt:lpstr>
      <vt:lpstr>Shoika-Thin</vt:lpstr>
      <vt:lpstr>Symbol</vt:lpstr>
      <vt:lpstr>Office Theme</vt:lpstr>
      <vt:lpstr>Curious Minds Award 2026/27 </vt:lpstr>
      <vt:lpstr>Step 1: Science</vt:lpstr>
      <vt:lpstr>Living Things</vt:lpstr>
      <vt:lpstr>Energy and Forces</vt:lpstr>
      <vt:lpstr>Materials</vt:lpstr>
      <vt:lpstr>Environmental Awareness and Care ​ OR​ Nature of STEM​</vt:lpstr>
      <vt:lpstr>Science Activity 1</vt:lpstr>
      <vt:lpstr>Science Activity 2</vt:lpstr>
      <vt:lpstr>Step 2: Technology</vt:lpstr>
      <vt:lpstr>First Activity</vt:lpstr>
      <vt:lpstr>Second Activity</vt:lpstr>
      <vt:lpstr>Step 3: Engineering</vt:lpstr>
      <vt:lpstr>Step 3: Engineering  First Activity</vt:lpstr>
      <vt:lpstr>Step 3: Engineering  Second Activity</vt:lpstr>
      <vt:lpstr>Step 4: Maths</vt:lpstr>
      <vt:lpstr>Step 4: Maths  First Activity</vt:lpstr>
      <vt:lpstr>Step 4: Maths  Second Activity</vt:lpstr>
      <vt:lpstr>Step 5: Show and Tell</vt:lpstr>
      <vt:lpstr>Gold Award Step 5: STEM Show and Tell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Tanja Calis</dc:creator>
  <cp:lastModifiedBy>Niall Matthews</cp:lastModifiedBy>
  <cp:revision>2</cp:revision>
  <dcterms:created xsi:type="dcterms:W3CDTF">2022-08-17T12:57:44Z</dcterms:created>
  <dcterms:modified xsi:type="dcterms:W3CDTF">2026-09-29T11:32:54Z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0x010100108D712F606A114E8A9C712F311EEEC4</vt:lpwstr>
  </property>
</Properties>
</file>