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79" r:id="rId5"/>
    <p:sldId id="280" r:id="rId6"/>
    <p:sldId id="281" r:id="rId7"/>
    <p:sldId id="282" r:id="rId8"/>
    <p:sldId id="261" r:id="rId9"/>
    <p:sldId id="286" r:id="rId10"/>
    <p:sldId id="288" r:id="rId11"/>
    <p:sldId id="289" r:id="rId12"/>
    <p:sldId id="290" r:id="rId13"/>
    <p:sldId id="262" r:id="rId14"/>
    <p:sldId id="292" r:id="rId15"/>
    <p:sldId id="260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4DE"/>
    <a:srgbClr val="7766AB"/>
    <a:srgbClr val="6D5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935" autoAdjust="0"/>
  </p:normalViewPr>
  <p:slideViewPr>
    <p:cSldViewPr snapToGrid="0">
      <p:cViewPr varScale="1">
        <p:scale>
          <a:sx n="96" d="100"/>
          <a:sy n="96" d="100"/>
        </p:scale>
        <p:origin x="73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18772-7A2D-4F6A-A4A6-CEF394C35783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33FC1-6D29-45C1-9225-3AA86DF4D75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85985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IE" sz="1200" i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9662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 dirty="0">
              <a:latin typeface="Shoika-Bold"/>
              <a:ea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2670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C1F9C-B2AF-B0DD-A6F2-9C18E8790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7C7ECD-B565-E74D-6664-65FE3E950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B2DD5-8BBB-57F5-A6EF-92AE81676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8CF05-2677-CC8B-D819-4650605EB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6949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8531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9294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892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740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B6952-161F-4086-90AD-5F7E9EC50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B2464B-A8A7-C6EA-2D9E-6BFC36A95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2AE72D-20C2-E0A0-A62C-F32856331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41DA9-5C34-887F-2E2A-8AD28A022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0740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1568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8531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DB8C-7813-66A1-29A0-0B8D2E5F2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0D185C-C875-0E48-B3D6-708FE1214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32A101-E58E-A0F3-A57A-9940A9F0B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8B386-AC2D-1776-E57F-B85EC5C53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4669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32120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3E4F0-41BE-576F-616B-21FAAA52E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A99239-BF38-18C8-BA37-CFF57B23A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EE784A-88E4-A45F-981F-520DA0264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32A3D-F2F7-4BDC-7F9A-A47EB67A8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017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A51D0-D3A9-1AD5-42C1-5129212DC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02CA3-44A1-D776-FF68-D40DECB9F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BEEA0-FF77-7599-0D4D-F6BA011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773FA-060C-8124-FFB4-534F8798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05ACA-C308-B1E8-0286-8838ED8C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072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52798-B919-5D7A-8A95-2410B79C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D83DC-D010-7D19-D99F-656824DB5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7B242-426D-6791-0B4D-36A345A7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14328-46E2-5C05-FCED-E0B965A80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2F3F1-10F6-1A97-63EA-2F3115003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014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0174F-E25B-125C-F170-C2345447D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4C325-9978-AE93-AAD4-059220D3E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2BF0E-3069-25BD-CB34-9BD88B21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270C2-125E-CB20-75B8-FE021923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4959-24DC-3CA9-B4D7-F70FA1A7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15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846C-CFC4-508E-2CFC-22281371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0C64F-1489-BD7C-759C-010254EFA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B9F2F-E715-95A1-982B-4971B8D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E05B5-8715-08AE-D32A-4EBEE0AE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C51AA-FC5C-BED7-D1E8-54979167E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700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2FCD-970E-1441-2240-7195B694F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F94AA-BFE7-62D0-D3CE-7CDC87DF2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574F7-7FBA-9AC9-A7EC-72425DD9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8BD13-08A0-7CCE-4455-3A129507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89CCA-157B-6A10-FA00-8EF84AF2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184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DB768-0D1E-D78F-9B22-5E2F7BA5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4EBCC-867F-375A-9799-A6A0DA92B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44E6C-3B0A-5D2D-1A7B-871D344A4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70708-08DD-2E99-9D2C-8E64F00C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3B522-9B01-A5D8-25E0-F8445C51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62EBD-93E7-FFF8-DAA2-4432B67D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927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9B59-EB7A-48A0-4E6F-1F89835C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B7F49-7708-0A3F-62D2-DE3A403A0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156F9-A1CB-142D-120C-CD4EEA4DE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2CB4A-2129-9750-BED7-C4CCE7494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26664-AE46-8101-923F-5815A958B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2D4E83-680C-4FAA-4362-74F8DA423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ACB60-4137-6A57-18CE-D14AA7020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134E09-4DB6-F356-5859-ADB3D2687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892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1EB9-9AC2-39BF-2B48-12498EC6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AD132-5859-A7D0-B819-755B671E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941AE-5260-1633-C8B0-E3B1B317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721CC-4C28-D109-FEDC-E6905A37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706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93289-E4BB-EE20-1801-DB732855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E2FB1-AB47-CCA0-F45B-4871AAC4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94C7-4430-6292-1998-361560D74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900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CFEF5-D78B-6BEB-ED20-1532F8E4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1F68-4BB1-C1A7-AD50-241AD137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D4784-364E-747A-7D50-E1E9288A1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2CA75-31DA-82B9-720B-3B59CA5F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BC060-0609-E86C-88F8-A39E55AD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71D4D-636C-8C4D-88E6-B8591C9E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001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9A64E-40B3-B978-F552-563CD2374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AF3831-F7BD-2288-79E0-B0597D7B9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C560-80A2-9E07-4CF5-9B848D9B7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B3547-DC43-4370-14A0-363CC71BF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4EE1B-2D0B-702A-8488-3964EFD12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B8F70-0CA9-F796-A621-80F34F65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687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FE3545-928D-9610-73B9-556E36A4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C8409-A592-E85D-5A26-EF51A795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3258F-73E0-7359-6CA7-F28C2513B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64DC9-9C50-F63E-ACFE-608E90599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1A03F-47F2-B7C0-E063-64D53F55D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996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jp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7.emf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emf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D3AEC1A-BD0F-034E-8A24-41A34F200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92400" y="4482429"/>
            <a:ext cx="2386736" cy="2386736"/>
          </a:xfrm>
          <a:prstGeom prst="rect">
            <a:avLst/>
          </a:prstGeom>
          <a:solidFill>
            <a:srgbClr val="776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4C10423-4CD9-9C4C-90CB-95CC3E222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80" y="4482429"/>
            <a:ext cx="2375571" cy="2375571"/>
          </a:xfrm>
          <a:prstGeom prst="ellipse">
            <a:avLst/>
          </a:prstGeom>
          <a:solidFill>
            <a:srgbClr val="2E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03341" y="2292798"/>
            <a:ext cx="2272404" cy="2272404"/>
            <a:chOff x="0" y="0"/>
            <a:chExt cx="4544808" cy="454480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544808" cy="4544808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7766AB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58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684178" y="843481"/>
              <a:ext cx="3176452" cy="3176452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E255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58"/>
                  </a:lnSpc>
                </a:pPr>
                <a:endParaRPr sz="1200"/>
              </a:p>
            </p:txBody>
          </p:sp>
        </p:grpSp>
      </p:grpSp>
      <p:grpSp>
        <p:nvGrpSpPr>
          <p:cNvPr id="27" name="Group 27" descr="Gradaim Intinni fiosracha"/>
          <p:cNvGrpSpPr/>
          <p:nvPr/>
        </p:nvGrpSpPr>
        <p:grpSpPr>
          <a:xfrm>
            <a:off x="685800" y="2219139"/>
            <a:ext cx="7017541" cy="2054996"/>
            <a:chOff x="0" y="-123825"/>
            <a:chExt cx="13459860" cy="410999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123825"/>
              <a:ext cx="13459860" cy="1428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3200" b="1" dirty="0" err="1">
                  <a:solidFill>
                    <a:srgbClr val="2E2552"/>
                  </a:solidFill>
                  <a:latin typeface="Shoika-Bold"/>
                </a:rPr>
                <a:t>Gradaim</a:t>
              </a:r>
              <a:r>
                <a:rPr lang="en-US" sz="3200" b="1" dirty="0">
                  <a:solidFill>
                    <a:srgbClr val="2E2552"/>
                  </a:solidFill>
                  <a:latin typeface="Shoika-Bold"/>
                </a:rPr>
                <a:t> </a:t>
              </a:r>
              <a:r>
                <a:rPr lang="en-US" sz="3200" b="1" dirty="0" err="1">
                  <a:solidFill>
                    <a:srgbClr val="2E2552"/>
                  </a:solidFill>
                  <a:latin typeface="Shoika-Bold"/>
                </a:rPr>
                <a:t>Intinní</a:t>
              </a:r>
              <a:r>
                <a:rPr lang="en-US" sz="3200" b="1" dirty="0">
                  <a:solidFill>
                    <a:srgbClr val="2E2552"/>
                  </a:solidFill>
                  <a:latin typeface="Shoika-Bold"/>
                </a:rPr>
                <a:t> </a:t>
              </a:r>
              <a:r>
                <a:rPr lang="en-US" sz="3200" b="1" dirty="0" err="1">
                  <a:solidFill>
                    <a:srgbClr val="2E2552"/>
                  </a:solidFill>
                  <a:latin typeface="Shoika-Bold"/>
                </a:rPr>
                <a:t>Fiosracha</a:t>
              </a:r>
              <a:r>
                <a:rPr lang="en-US" sz="3200" b="1" dirty="0">
                  <a:solidFill>
                    <a:srgbClr val="2E2552"/>
                  </a:solidFill>
                  <a:latin typeface="Shoika-Bold"/>
                </a:rPr>
                <a:t> 2025/26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295173"/>
              <a:ext cx="13459860" cy="2690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000" dirty="0" err="1">
                  <a:solidFill>
                    <a:srgbClr val="7766AB"/>
                  </a:solidFill>
                  <a:latin typeface="Shoika-Light" pitchFamily="2" charset="77"/>
                </a:rPr>
                <a:t>Logleabhar</a:t>
              </a:r>
              <a:r>
                <a:rPr lang="en-US" sz="2000" dirty="0">
                  <a:solidFill>
                    <a:srgbClr val="7766AB"/>
                  </a:solidFill>
                  <a:latin typeface="Shoika-Light" pitchFamily="2" charset="77"/>
                </a:rPr>
                <a:t> </a:t>
              </a:r>
              <a:r>
                <a:rPr lang="en-US" sz="2000" dirty="0" err="1">
                  <a:solidFill>
                    <a:srgbClr val="7766AB"/>
                  </a:solidFill>
                  <a:latin typeface="Shoika-Light" pitchFamily="2" charset="77"/>
                </a:rPr>
                <a:t>fianaise</a:t>
              </a:r>
              <a:endParaRPr lang="en-US" sz="2000" dirty="0">
                <a:solidFill>
                  <a:srgbClr val="7766AB"/>
                </a:solidFill>
                <a:latin typeface="Shoika-Light" pitchFamily="2" charset="77"/>
              </a:endParaRPr>
            </a:p>
            <a:p>
              <a:pPr>
                <a:lnSpc>
                  <a:spcPts val="3640"/>
                </a:lnSpc>
              </a:pPr>
              <a:r>
                <a:rPr lang="en-US" sz="2000" b="1" dirty="0" err="1">
                  <a:solidFill>
                    <a:srgbClr val="E06F0E"/>
                  </a:solidFill>
                  <a:latin typeface="Shoika-Bold" pitchFamily="2" charset="77"/>
                </a:rPr>
                <a:t>Gradam</a:t>
              </a:r>
              <a:r>
                <a:rPr lang="en-US" sz="2000" b="1" dirty="0">
                  <a:solidFill>
                    <a:srgbClr val="E06F0E"/>
                  </a:solidFill>
                  <a:latin typeface="Shoika-Bold" pitchFamily="2" charset="77"/>
                </a:rPr>
                <a:t> Airgid</a:t>
              </a:r>
            </a:p>
            <a:p>
              <a:pPr>
                <a:lnSpc>
                  <a:spcPts val="3640"/>
                </a:lnSpc>
              </a:pPr>
              <a:r>
                <a:rPr lang="en-US" sz="2000" dirty="0" err="1">
                  <a:solidFill>
                    <a:srgbClr val="2E2552"/>
                  </a:solidFill>
                  <a:latin typeface="Shoika-Thin" pitchFamily="2" charset="77"/>
                </a:rPr>
                <a:t>Líon</a:t>
              </a:r>
              <a:r>
                <a:rPr lang="en-US" sz="2000" dirty="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  <a:r>
                <a:rPr lang="en-US" sz="2000" dirty="0" err="1">
                  <a:solidFill>
                    <a:srgbClr val="2E2552"/>
                  </a:solidFill>
                  <a:latin typeface="Shoika-Thin" pitchFamily="2" charset="77"/>
                </a:rPr>
                <a:t>isteach</a:t>
              </a:r>
              <a:r>
                <a:rPr lang="en-US" sz="2000" dirty="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  <a:r>
                <a:rPr lang="en-US" sz="2000" dirty="0" err="1">
                  <a:solidFill>
                    <a:srgbClr val="2E2552"/>
                  </a:solidFill>
                  <a:latin typeface="Shoika-Thin" pitchFamily="2" charset="77"/>
                </a:rPr>
                <a:t>ainm</a:t>
              </a:r>
              <a:r>
                <a:rPr lang="en-US" sz="2000" dirty="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  <a:r>
                <a:rPr lang="en-US" sz="2000" dirty="0" err="1">
                  <a:solidFill>
                    <a:srgbClr val="2E2552"/>
                  </a:solidFill>
                  <a:latin typeface="Shoika-Thin" pitchFamily="2" charset="77"/>
                </a:rPr>
                <a:t>na</a:t>
              </a:r>
              <a:r>
                <a:rPr lang="en-US" sz="2000" dirty="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  <a:r>
                <a:rPr lang="en-US" sz="2000" dirty="0" err="1">
                  <a:solidFill>
                    <a:srgbClr val="2E2552"/>
                  </a:solidFill>
                  <a:latin typeface="Shoika-Thin" pitchFamily="2" charset="77"/>
                </a:rPr>
                <a:t>scoile</a:t>
              </a:r>
              <a:r>
                <a:rPr lang="en-US" sz="2000" dirty="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</a:p>
          </p:txBody>
        </p:sp>
      </p:grpSp>
      <p:pic>
        <p:nvPicPr>
          <p:cNvPr id="15" name="Picture 15" descr="children doing chemistry experiment"/>
          <p:cNvPicPr>
            <a:picLocks noChangeAspect="1"/>
          </p:cNvPicPr>
          <p:nvPr/>
        </p:nvPicPr>
        <p:blipFill>
          <a:blip r:embed="rId3"/>
          <a:srcRect l="6972" r="6972"/>
          <a:stretch>
            <a:fillRect/>
          </a:stretch>
        </p:blipFill>
        <p:spPr>
          <a:xfrm>
            <a:off x="7703341" y="3380671"/>
            <a:ext cx="4488659" cy="3477329"/>
          </a:xfrm>
          <a:prstGeom prst="rect">
            <a:avLst/>
          </a:prstGeom>
        </p:spPr>
      </p:pic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9159" y="4674641"/>
            <a:ext cx="2016431" cy="1993550"/>
            <a:chOff x="0" y="0"/>
            <a:chExt cx="4032863" cy="39871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10700"/>
              <a:ext cx="2917606" cy="729402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183179"/>
              <a:ext cx="2917606" cy="729402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917606" cy="72940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257698"/>
              <a:ext cx="2917606" cy="729402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209359" y="1094102"/>
              <a:ext cx="2917606" cy="729402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4783"/>
            <a:stretch>
              <a:fillRect/>
            </a:stretch>
          </p:blipFill>
          <p:spPr>
            <a:xfrm>
              <a:off x="3297145" y="3257698"/>
              <a:ext cx="735718" cy="729402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8C391F6-CF4B-E44F-804B-1EA6B2248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70675" y="1463041"/>
            <a:ext cx="2221326" cy="1917630"/>
          </a:xfrm>
          <a:prstGeom prst="rect">
            <a:avLst/>
          </a:prstGeom>
          <a:solidFill>
            <a:srgbClr val="2E255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D11AAE-7F3D-374E-8FF4-6EBB27FA4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688" y="1799518"/>
            <a:ext cx="1003300" cy="1199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C866B6C-3AE8-EE40-9A64-7F517C32C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80" y="5159171"/>
            <a:ext cx="1303076" cy="1134159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474B1226-9472-9646-ADA1-4ED719DA3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32400" y="4482429"/>
            <a:ext cx="2375571" cy="2375571"/>
          </a:xfrm>
          <a:prstGeom prst="ellipse">
            <a:avLst/>
          </a:prstGeom>
          <a:solidFill>
            <a:srgbClr val="2E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CAAB8F2-A926-4B4F-82ED-4890B3BE8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0271" y="5003954"/>
            <a:ext cx="1468419" cy="14119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09A4C-CCE0-32BC-D627-3665E8557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57114"/>
            <a:ext cx="5906471" cy="210298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B0F7B7F-09A5-E6B9-7DE5-63F28EC16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Intinni</a:t>
            </a:r>
            <a:r>
              <a:rPr lang="en-US" dirty="0"/>
              <a:t> </a:t>
            </a:r>
            <a:r>
              <a:rPr lang="en-US" dirty="0" err="1"/>
              <a:t>fiosracha</a:t>
            </a:r>
            <a:r>
              <a:rPr lang="en-US" dirty="0"/>
              <a:t>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72587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06F0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25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9365" y="5710982"/>
            <a:ext cx="1339779" cy="669889"/>
          </a:xfrm>
          <a:prstGeom prst="rect">
            <a:avLst/>
          </a:prstGeom>
        </p:spPr>
      </p:pic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5" y="316113"/>
            <a:ext cx="5280904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4: Mata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E2552"/>
              </a:solidFill>
              <a:effectLst/>
              <a:uLnTx/>
              <a:uFillTx/>
              <a:latin typeface="Shoika-Bold" pitchFamily="2" charset="77"/>
              <a:ea typeface="+mn-ea"/>
              <a:cs typeface="+mn-cs"/>
            </a:endParaRPr>
          </a:p>
        </p:txBody>
      </p:sp>
      <p:pic>
        <p:nvPicPr>
          <p:cNvPr id="31" name="Picture 30" descr="child with their hand up in class">
            <a:extLst>
              <a:ext uri="{FF2B5EF4-FFF2-40B4-BE49-F238E27FC236}">
                <a16:creationId xmlns:a16="http://schemas.microsoft.com/office/drawing/2014/main" id="{7E38549C-5C6A-AA4A-BF61-64C04481C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16608"/>
          <a:stretch/>
        </p:blipFill>
        <p:spPr>
          <a:xfrm>
            <a:off x="3326779" y="1065077"/>
            <a:ext cx="5252750" cy="5252750"/>
          </a:xfrm>
          <a:custGeom>
            <a:avLst/>
            <a:gdLst>
              <a:gd name="connsiteX0" fmla="*/ 2225040 w 4450080"/>
              <a:gd name="connsiteY0" fmla="*/ 0 h 4450080"/>
              <a:gd name="connsiteX1" fmla="*/ 4450080 w 4450080"/>
              <a:gd name="connsiteY1" fmla="*/ 2225040 h 4450080"/>
              <a:gd name="connsiteX2" fmla="*/ 2225040 w 4450080"/>
              <a:gd name="connsiteY2" fmla="*/ 4450080 h 4450080"/>
              <a:gd name="connsiteX3" fmla="*/ 0 w 4450080"/>
              <a:gd name="connsiteY3" fmla="*/ 2225040 h 4450080"/>
              <a:gd name="connsiteX4" fmla="*/ 2225040 w 4450080"/>
              <a:gd name="connsiteY4" fmla="*/ 0 h 445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080" h="4450080">
                <a:moveTo>
                  <a:pt x="2225040" y="0"/>
                </a:moveTo>
                <a:cubicBezTo>
                  <a:pt x="3453896" y="0"/>
                  <a:pt x="4450080" y="996184"/>
                  <a:pt x="4450080" y="2225040"/>
                </a:cubicBezTo>
                <a:cubicBezTo>
                  <a:pt x="4450080" y="3453896"/>
                  <a:pt x="3453896" y="4450080"/>
                  <a:pt x="2225040" y="4450080"/>
                </a:cubicBezTo>
                <a:cubicBezTo>
                  <a:pt x="996184" y="4450080"/>
                  <a:pt x="0" y="3453896"/>
                  <a:pt x="0" y="2225040"/>
                </a:cubicBezTo>
                <a:cubicBezTo>
                  <a:pt x="0" y="996184"/>
                  <a:pt x="996184" y="0"/>
                  <a:pt x="2225040" y="0"/>
                </a:cubicBezTo>
                <a:close/>
              </a:path>
            </a:pathLst>
          </a:custGeom>
          <a:ln w="12700">
            <a:solidFill>
              <a:schemeClr val="bg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7C0B56E-2ED9-A042-9625-A2286137E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19" y="5376037"/>
            <a:ext cx="1239723" cy="1213895"/>
          </a:xfrm>
          <a:prstGeom prst="rect">
            <a:avLst/>
          </a:prstGeom>
        </p:spPr>
      </p:pic>
      <p:pic>
        <p:nvPicPr>
          <p:cNvPr id="2" name="Picture 1" descr="A close up of a logo">
            <a:extLst>
              <a:ext uri="{FF2B5EF4-FFF2-40B4-BE49-F238E27FC236}">
                <a16:creationId xmlns:a16="http://schemas.microsoft.com/office/drawing/2014/main" id="{314C05AA-A298-7328-BD3F-86509E4058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635" y="5499139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FD63F-7B36-3227-001B-60585012E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7646A7F2-2F94-EE75-6B5C-4C4CE0274177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Airgid</a:t>
            </a: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/>
              </a:rPr>
              <a:t> 4: Mata</a:t>
            </a:r>
          </a:p>
        </p:txBody>
      </p:sp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67DAA457-11DB-3A6C-8BA2-CD0FE5DAB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FE380C-7B28-D037-0326-913C19F1D40D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>
                <a:latin typeface="+mj-lt"/>
              </a:rPr>
              <a:t>Tabhair fianiase ar eiseamláir amháin ina d’úsáid na foghlaimeoirí a gcuid eolais ar an mata agus a gcuid scileanna sa mhata i slite praiticiúla. Cuir lipéad soiléir air. </a:t>
            </a:r>
            <a:endParaRPr lang="en-GB" sz="2000" b="1" i="1" dirty="0"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142C1F8-3A24-8824-FF5F-9BF7D11A57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  <a:prstDash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Lipéad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 descr="A group of icons in a circle">
            <a:extLst>
              <a:ext uri="{FF2B5EF4-FFF2-40B4-BE49-F238E27FC236}">
                <a16:creationId xmlns:a16="http://schemas.microsoft.com/office/drawing/2014/main" id="{523D4055-1E3E-8F4B-3715-100CCC19B8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888" t="4551" r="55110" b="66714"/>
          <a:stretch>
            <a:fillRect/>
          </a:stretch>
        </p:blipFill>
        <p:spPr>
          <a:xfrm>
            <a:off x="11331045" y="5878285"/>
            <a:ext cx="828220" cy="9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40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66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06F0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25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9365" y="5710982"/>
            <a:ext cx="1339779" cy="669889"/>
          </a:xfrm>
          <a:prstGeom prst="rect">
            <a:avLst/>
          </a:prstGeom>
        </p:spPr>
      </p:pic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3" y="316113"/>
            <a:ext cx="7670839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5: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Taispeáin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is Inis ETIM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57B54CE-6EAD-EA43-949D-7789078D9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33" y="5376036"/>
            <a:ext cx="1339779" cy="1339779"/>
          </a:xfrm>
          <a:prstGeom prst="rect">
            <a:avLst/>
          </a:prstGeom>
        </p:spPr>
      </p:pic>
      <p:pic>
        <p:nvPicPr>
          <p:cNvPr id="3" name="Picture 2" descr="child holding up atomic model">
            <a:extLst>
              <a:ext uri="{FF2B5EF4-FFF2-40B4-BE49-F238E27FC236}">
                <a16:creationId xmlns:a16="http://schemas.microsoft.com/office/drawing/2014/main" id="{C5090D0C-1142-AC18-6257-4E28BA43E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8" t="22868" r="23783" b="13459"/>
          <a:stretch>
            <a:fillRect/>
          </a:stretch>
        </p:blipFill>
        <p:spPr>
          <a:xfrm>
            <a:off x="2761657" y="1567190"/>
            <a:ext cx="6307214" cy="4366151"/>
          </a:xfrm>
          <a:prstGeom prst="rect">
            <a:avLst/>
          </a:prstGeom>
        </p:spPr>
      </p:pic>
      <p:pic>
        <p:nvPicPr>
          <p:cNvPr id="2" name="Picture 1" descr="A logo with text on it">
            <a:extLst>
              <a:ext uri="{FF2B5EF4-FFF2-40B4-BE49-F238E27FC236}">
                <a16:creationId xmlns:a16="http://schemas.microsoft.com/office/drawing/2014/main" id="{4432190D-9512-C527-B51F-BEC3EB0AA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87" y="5701084"/>
            <a:ext cx="2328051" cy="8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36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269F2670-17FE-D3F6-F8B2-B11E9F8E4E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1044" y="114294"/>
            <a:ext cx="5421037" cy="12881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06F0E"/>
                </a:solidFill>
                <a:effectLst/>
                <a:uLnTx/>
                <a:uFillTx/>
                <a:latin typeface="Shoika-Medium" pitchFamily="2" charset="77"/>
                <a:ea typeface="+mn-ea"/>
                <a:cs typeface="+mn-cs"/>
              </a:rPr>
              <a:t>Gradam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06F0E"/>
                </a:solidFill>
                <a:effectLst/>
                <a:uLnTx/>
                <a:uFillTx/>
                <a:latin typeface="Shoika-Medium" pitchFamily="2" charset="77"/>
                <a:ea typeface="+mn-ea"/>
                <a:cs typeface="+mn-cs"/>
              </a:rPr>
              <a:t> Airgid</a:t>
            </a:r>
          </a:p>
          <a:p>
            <a:pPr marL="0" marR="0" lvl="0" indent="0" algn="just" defTabSz="914400" rtl="0" eaLnBrk="1" fontAlgn="auto" latinLnBrk="0" hangingPunct="1">
              <a:lnSpc>
                <a:spcPts val="5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Céim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5: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Taispeáin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is Inis ETIM</a:t>
            </a:r>
          </a:p>
        </p:txBody>
      </p:sp>
      <p:pic>
        <p:nvPicPr>
          <p:cNvPr id="6" name="Picture 5" descr="A close up of a logo">
            <a:extLst>
              <a:ext uri="{FF2B5EF4-FFF2-40B4-BE49-F238E27FC236}">
                <a16:creationId xmlns:a16="http://schemas.microsoft.com/office/drawing/2014/main" id="{5C043394-375E-3D10-6389-769F1184A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9383141-91E1-9CA8-4CF8-F01ABDBD7F87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>
                <a:latin typeface="+mj-lt"/>
              </a:rPr>
              <a:t>Tabhair fianaise ar eiseamláir(í) ina thaispeáin agus mhínigh na foghlaimeoirí a gcuid oibre san ETIM do dhaoine eile (taobh amuigh dá rang féin) agus cuir lipéad soiléir air. </a:t>
            </a:r>
            <a:endParaRPr lang="en-GB" sz="2000" b="1" i="1" dirty="0" err="1"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7C16F62-001A-703B-035C-17EDC7246034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1" name="Picture 10" descr="A group of icons in a circle">
            <a:extLst>
              <a:ext uri="{FF2B5EF4-FFF2-40B4-BE49-F238E27FC236}">
                <a16:creationId xmlns:a16="http://schemas.microsoft.com/office/drawing/2014/main" id="{E941C199-3A22-FE6B-2B64-04417DA59E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888" t="4551" r="55110" b="66714"/>
          <a:stretch>
            <a:fillRect/>
          </a:stretch>
        </p:blipFill>
        <p:spPr>
          <a:xfrm>
            <a:off x="11331045" y="5878285"/>
            <a:ext cx="828220" cy="9150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89" y="0"/>
            <a:ext cx="12192000" cy="6858000"/>
          </a:xfrm>
          <a:prstGeom prst="rect">
            <a:avLst/>
          </a:prstGeom>
          <a:solidFill>
            <a:srgbClr val="2E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5" y="316113"/>
            <a:ext cx="5053608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 1: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Eolaíocht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ika-Bold" pitchFamily="2" charset="77"/>
              <a:ea typeface="+mn-ea"/>
              <a:cs typeface="+mn-cs"/>
            </a:endParaRPr>
          </a:p>
        </p:txBody>
      </p:sp>
      <p:grpSp>
        <p:nvGrpSpPr>
          <p:cNvPr id="2" name="Group 2" descr="child with growing plant"/>
          <p:cNvGrpSpPr>
            <a:grpSpLocks noChangeAspect="1"/>
          </p:cNvGrpSpPr>
          <p:nvPr/>
        </p:nvGrpSpPr>
        <p:grpSpPr>
          <a:xfrm rot="-1528963">
            <a:off x="2020630" y="1632665"/>
            <a:ext cx="8116203" cy="3246481"/>
            <a:chOff x="0" y="0"/>
            <a:chExt cx="6350000" cy="25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1270000"/>
                  </a:move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1270000"/>
                  </a:lnTo>
                  <a:cubicBezTo>
                    <a:pt x="6350000" y="1971040"/>
                    <a:pt x="5781040" y="2540000"/>
                    <a:pt x="5080000" y="2540000"/>
                  </a:cubicBezTo>
                  <a:lnTo>
                    <a:pt x="1270000" y="2540000"/>
                  </a:lnTo>
                  <a:cubicBezTo>
                    <a:pt x="568960" y="2540000"/>
                    <a:pt x="0" y="1971040"/>
                    <a:pt x="0" y="1270000"/>
                  </a:cubicBezTo>
                  <a:close/>
                </a:path>
              </a:pathLst>
            </a:custGeom>
            <a:blipFill>
              <a:blip r:embed="rId3"/>
              <a:stretch>
                <a:fillRect t="-28020" b="-28020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cubicBezTo>
                    <a:pt x="6330950" y="1959610"/>
                    <a:pt x="5769610" y="2520950"/>
                    <a:pt x="5080000" y="2520950"/>
                  </a:cubicBezTo>
                  <a:lnTo>
                    <a:pt x="1270000" y="2520950"/>
                  </a:lnTo>
                  <a:cubicBezTo>
                    <a:pt x="580390" y="2520950"/>
                    <a:pt x="19050" y="1959610"/>
                    <a:pt x="19050" y="1270000"/>
                  </a:cubicBez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cubicBezTo>
                    <a:pt x="0" y="1971040"/>
                    <a:pt x="568960" y="2540000"/>
                    <a:pt x="1270000" y="2540000"/>
                  </a:cubicBezTo>
                  <a:lnTo>
                    <a:pt x="5080000" y="2540000"/>
                  </a:lnTo>
                  <a:cubicBezTo>
                    <a:pt x="5781040" y="2540000"/>
                    <a:pt x="6350000" y="1971040"/>
                    <a:pt x="6350000" y="1270000"/>
                  </a:cubicBez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7766AB"/>
            </a:solidFill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06F0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766A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9365" y="5710982"/>
            <a:ext cx="1339779" cy="6698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6B8A10-1D25-EB48-9B6B-44D88281E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05" y="5359456"/>
            <a:ext cx="1356360" cy="1356360"/>
          </a:xfrm>
          <a:prstGeom prst="rect">
            <a:avLst/>
          </a:prstGeom>
        </p:spPr>
      </p:pic>
      <p:pic>
        <p:nvPicPr>
          <p:cNvPr id="18" name="Picture 17" descr="A logo with text on it">
            <a:extLst>
              <a:ext uri="{FF2B5EF4-FFF2-40B4-BE49-F238E27FC236}">
                <a16:creationId xmlns:a16="http://schemas.microsoft.com/office/drawing/2014/main" id="{F56A2C92-E8AD-F81F-D4F8-551293AAA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29" y="5305886"/>
            <a:ext cx="3438009" cy="122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82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Airgid</a:t>
            </a: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 dirty="0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3697397" y="830565"/>
            <a:ext cx="3973403" cy="5860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6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 pitchFamily="2" charset="77"/>
                <a:ea typeface="+mn-ea"/>
                <a:cs typeface="+mn-cs"/>
              </a:rPr>
              <a:t>An </a:t>
            </a:r>
            <a:r>
              <a:rPr kumimoji="0" lang="en-US" sz="3466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 pitchFamily="2" charset="77"/>
                <a:ea typeface="+mn-ea"/>
                <a:cs typeface="+mn-cs"/>
              </a:rPr>
              <a:t>chéad</a:t>
            </a:r>
            <a:r>
              <a:rPr kumimoji="0" lang="en-US" sz="3466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 pitchFamily="2" charset="77"/>
                <a:ea typeface="+mn-ea"/>
                <a:cs typeface="+mn-cs"/>
              </a:rPr>
              <a:t> </a:t>
            </a:r>
            <a:r>
              <a:rPr kumimoji="0" lang="en-US" sz="3466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 pitchFamily="2" charset="77"/>
                <a:ea typeface="+mn-ea"/>
                <a:cs typeface="+mn-cs"/>
              </a:rPr>
              <a:t>iniúchadh</a:t>
            </a:r>
            <a:endParaRPr kumimoji="0" lang="en-US" sz="3466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 pitchFamily="2" charset="77"/>
              <a:ea typeface="+mn-ea"/>
              <a:cs typeface="+mn-cs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26040FD-AAFA-26ED-5D62-BEBD8132584A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7766AB">
              <a:alpha val="39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lnSpc>
                <a:spcPct val="100000"/>
              </a:lnSpc>
              <a:spcBef>
                <a:spcPts val="667"/>
              </a:spcBef>
              <a:buNone/>
              <a:defRPr/>
            </a:pP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Tabhair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fianaise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ar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an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chéad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cheann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de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thrí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iniúchadh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praiticiúil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Eolaíochta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déanta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ag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na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foghlameoirí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. Is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féidir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é a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roghnú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as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aon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cheann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de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na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ceithre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snáithe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sa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churaclam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Eolaíochta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(Nithe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beo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,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Fuinneamh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agus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fórsaí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,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Ábhair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,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Feasacht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agus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cúram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an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chomhshaoil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).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Cuir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lipéad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soiléir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sa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bhearna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thíos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.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4547CA0-0E14-CDCE-F4EA-7CEDD8E91964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GB" sz="1900" b="1" i="1" baseline="0" dirty="0" err="1">
                <a:solidFill>
                  <a:srgbClr val="000000"/>
                </a:solidFill>
                <a:latin typeface="Calibri Light"/>
              </a:rPr>
              <a:t>Lipéad</a:t>
            </a:r>
            <a:endParaRPr lang="en-GB" sz="1900" b="1" i="1" baseline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9031C-6586-FE48-BDED-97865E14B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7608" y="6090713"/>
            <a:ext cx="643757" cy="643757"/>
          </a:xfrm>
          <a:prstGeom prst="rect">
            <a:avLst/>
          </a:prstGeom>
        </p:spPr>
      </p:pic>
      <p:pic>
        <p:nvPicPr>
          <p:cNvPr id="2" name="Picture 1" descr="A close up of a logo">
            <a:extLst>
              <a:ext uri="{FF2B5EF4-FFF2-40B4-BE49-F238E27FC236}">
                <a16:creationId xmlns:a16="http://schemas.microsoft.com/office/drawing/2014/main" id="{6CF0985C-1A74-8EE1-6858-AE0CA5E1E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46" y="210781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7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0C381-512F-EDE5-90FB-A57AA1C9F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E30AD4AB-8E35-7331-76E4-A382DA9955D9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Airgid</a:t>
            </a: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 dirty="0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DF3013C-1352-E320-63BD-C388E43E02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97397" y="830565"/>
            <a:ext cx="4007417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An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dara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iniúchadh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2" name="Picture 1" descr="A close up of a logo">
            <a:extLst>
              <a:ext uri="{FF2B5EF4-FFF2-40B4-BE49-F238E27FC236}">
                <a16:creationId xmlns:a16="http://schemas.microsoft.com/office/drawing/2014/main" id="{7315AA80-4CC4-5F0C-0E40-192447CD2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46" y="210781"/>
            <a:ext cx="3028619" cy="1078335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CC0CC42-E9A0-EFBA-3F62-4AE4683F9415}"/>
              </a:ext>
            </a:extLst>
          </p:cNvPr>
          <p:cNvSpPr txBox="1">
            <a:spLocks/>
          </p:cNvSpPr>
          <p:nvPr/>
        </p:nvSpPr>
        <p:spPr>
          <a:xfrm>
            <a:off x="557335" y="1572723"/>
            <a:ext cx="10769600" cy="4303329"/>
          </a:xfrm>
          <a:prstGeom prst="rect">
            <a:avLst/>
          </a:prstGeom>
          <a:solidFill>
            <a:srgbClr val="7766AB">
              <a:alpha val="39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buNone/>
              <a:defRPr/>
            </a:pPr>
            <a:r>
              <a:rPr lang="en-GB" sz="2000" b="1" i="1">
                <a:latin typeface="Calibri Light" panose="020F0302020204030204"/>
              </a:rPr>
              <a:t>Tabhair fianaise ar an dara cheann de thrí iniúchadh praiticiúil Eolaíochta déanta ag na foghlameoirí. Is féidir é a roghnú as aon cheann de na ceithre snáithe sa churaclam Eolaíochta (Nithe beo, Fuinneamh agus fórsaí, Ábhair, Feasacht agus cúram an chomhshaoil). Cuir lipéad soiléir sa bhearna thíos. </a:t>
            </a:r>
            <a:endParaRPr lang="en-GB" sz="2000" b="1" i="1" dirty="0" err="1">
              <a:latin typeface="Calibri Light" panose="020F0302020204030204"/>
            </a:endParaRP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E9192F5-C02F-BF30-71AE-10F5A4CCF262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24" name="Picture 23" descr="A group of icons in a circle">
            <a:extLst>
              <a:ext uri="{FF2B5EF4-FFF2-40B4-BE49-F238E27FC236}">
                <a16:creationId xmlns:a16="http://schemas.microsoft.com/office/drawing/2014/main" id="{797F5238-BFC2-1CB3-D809-C8BC5AE483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516" r="4277" b="67681"/>
          <a:stretch>
            <a:fillRect/>
          </a:stretch>
        </p:blipFill>
        <p:spPr>
          <a:xfrm>
            <a:off x="11371751" y="5896340"/>
            <a:ext cx="816831" cy="9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19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775FE4-65B5-B5B4-39C5-2E477AF2EBF7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Airgid</a:t>
            </a: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 dirty="0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F5F1250D-F8C1-0617-67C6-EF663CC3EB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97397" y="817197"/>
            <a:ext cx="3973403" cy="5860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An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tríú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iniúchadh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5" name="Picture 4" descr="A close up of a logo">
            <a:extLst>
              <a:ext uri="{FF2B5EF4-FFF2-40B4-BE49-F238E27FC236}">
                <a16:creationId xmlns:a16="http://schemas.microsoft.com/office/drawing/2014/main" id="{5512C7E3-3373-1AB7-38A0-B082EDB24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46" y="210781"/>
            <a:ext cx="3028619" cy="1078335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AD4ED7F-84A3-5684-A11B-246FF821FF2E}"/>
              </a:ext>
            </a:extLst>
          </p:cNvPr>
          <p:cNvSpPr txBox="1">
            <a:spLocks/>
          </p:cNvSpPr>
          <p:nvPr/>
        </p:nvSpPr>
        <p:spPr>
          <a:xfrm>
            <a:off x="557335" y="1572723"/>
            <a:ext cx="10769600" cy="4303329"/>
          </a:xfrm>
          <a:prstGeom prst="rect">
            <a:avLst/>
          </a:prstGeom>
          <a:solidFill>
            <a:srgbClr val="7766AB">
              <a:alpha val="39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buNone/>
              <a:defRPr/>
            </a:pPr>
            <a:r>
              <a:rPr lang="en-GB" sz="2000" b="1" i="1">
                <a:latin typeface="Calibri Light" panose="020F0302020204030204"/>
              </a:rPr>
              <a:t>Tabhair fianaise ar an gceann deireanach den trí iniúchadh praiticiúil Eolaíochta déanta ag na foghlameoirí. Is féidir é a roghnú as aon cheann de na ceithre snáithe sa churaclam Eolaíochta (Nithe beo, Fuinneamh agus fórsaí, Ábhair, Feasacht agus cúram an chomhshaoil). Cuir lipéad soiléir sa bhearna thíos. </a:t>
            </a:r>
            <a:endParaRPr lang="en-GB" sz="2000" b="1" i="1" dirty="0" err="1">
              <a:latin typeface="Calibri Light" panose="020F0302020204030204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A78BF0-A3A4-0B85-149E-592DB15E03B7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7" name="Picture 16" descr="A group of icons in a circle">
            <a:extLst>
              <a:ext uri="{FF2B5EF4-FFF2-40B4-BE49-F238E27FC236}">
                <a16:creationId xmlns:a16="http://schemas.microsoft.com/office/drawing/2014/main" id="{53AF18D9-0B5F-9EE7-9205-379968892A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938" t="33642" r="3918" b="35494"/>
          <a:stretch>
            <a:fillRect/>
          </a:stretch>
        </p:blipFill>
        <p:spPr>
          <a:xfrm>
            <a:off x="11379078" y="5976935"/>
            <a:ext cx="777855" cy="8707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66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06F0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25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9365" y="5710982"/>
            <a:ext cx="1339779" cy="669889"/>
          </a:xfrm>
          <a:prstGeom prst="rect">
            <a:avLst/>
          </a:prstGeom>
        </p:spPr>
      </p:pic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4" y="316113"/>
            <a:ext cx="6674276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Teicneolaíocht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ika-Bold" pitchFamily="2" charset="77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57B54CE-6EAD-EA43-949D-7789078D9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33" y="5376036"/>
            <a:ext cx="1339779" cy="1339779"/>
          </a:xfrm>
          <a:prstGeom prst="rect">
            <a:avLst/>
          </a:prstGeom>
        </p:spPr>
      </p:pic>
      <p:pic>
        <p:nvPicPr>
          <p:cNvPr id="36" name="Picture 35" descr="children conducting electricity experiment">
            <a:extLst>
              <a:ext uri="{FF2B5EF4-FFF2-40B4-BE49-F238E27FC236}">
                <a16:creationId xmlns:a16="http://schemas.microsoft.com/office/drawing/2014/main" id="{186B4C32-35D2-1D4C-8D3D-B05449D06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848" r="22195" b="694"/>
          <a:stretch>
            <a:fillRect/>
          </a:stretch>
        </p:blipFill>
        <p:spPr>
          <a:xfrm>
            <a:off x="3293036" y="1431899"/>
            <a:ext cx="5252750" cy="5252750"/>
          </a:xfrm>
          <a:custGeom>
            <a:avLst/>
            <a:gdLst>
              <a:gd name="connsiteX0" fmla="*/ 2225040 w 4450080"/>
              <a:gd name="connsiteY0" fmla="*/ 0 h 4450080"/>
              <a:gd name="connsiteX1" fmla="*/ 4450080 w 4450080"/>
              <a:gd name="connsiteY1" fmla="*/ 2225040 h 4450080"/>
              <a:gd name="connsiteX2" fmla="*/ 2225040 w 4450080"/>
              <a:gd name="connsiteY2" fmla="*/ 4450080 h 4450080"/>
              <a:gd name="connsiteX3" fmla="*/ 0 w 4450080"/>
              <a:gd name="connsiteY3" fmla="*/ 2225040 h 4450080"/>
              <a:gd name="connsiteX4" fmla="*/ 2225040 w 4450080"/>
              <a:gd name="connsiteY4" fmla="*/ 0 h 445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080" h="4450080">
                <a:moveTo>
                  <a:pt x="2225040" y="0"/>
                </a:moveTo>
                <a:cubicBezTo>
                  <a:pt x="3453896" y="0"/>
                  <a:pt x="4450080" y="996184"/>
                  <a:pt x="4450080" y="2225040"/>
                </a:cubicBezTo>
                <a:cubicBezTo>
                  <a:pt x="4450080" y="3453896"/>
                  <a:pt x="3453896" y="4450080"/>
                  <a:pt x="2225040" y="4450080"/>
                </a:cubicBezTo>
                <a:cubicBezTo>
                  <a:pt x="996184" y="4450080"/>
                  <a:pt x="0" y="3453896"/>
                  <a:pt x="0" y="2225040"/>
                </a:cubicBezTo>
                <a:cubicBezTo>
                  <a:pt x="0" y="996184"/>
                  <a:pt x="996184" y="0"/>
                  <a:pt x="2225040" y="0"/>
                </a:cubicBezTo>
                <a:close/>
              </a:path>
            </a:pathLst>
          </a:custGeom>
          <a:ln w="12700">
            <a:solidFill>
              <a:schemeClr val="bg1"/>
            </a:solidFill>
          </a:ln>
        </p:spPr>
      </p:pic>
      <p:pic>
        <p:nvPicPr>
          <p:cNvPr id="2" name="Picture 1" descr="A logo with text on it">
            <a:extLst>
              <a:ext uri="{FF2B5EF4-FFF2-40B4-BE49-F238E27FC236}">
                <a16:creationId xmlns:a16="http://schemas.microsoft.com/office/drawing/2014/main" id="{4A58CBE0-F4B2-B1C3-7FF4-BB2204C16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29" y="5305886"/>
            <a:ext cx="3438009" cy="122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0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AC291-4EA9-6A77-941F-7F8FE1375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D1D21454-AC11-AC67-3F30-67BB1F5E17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1044" y="114294"/>
            <a:ext cx="3871829" cy="12304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06F0E"/>
                </a:solidFill>
                <a:effectLst/>
                <a:uLnTx/>
                <a:uFillTx/>
                <a:latin typeface="Shoika-Medium" pitchFamily="2" charset="77"/>
                <a:ea typeface="+mn-ea"/>
                <a:cs typeface="+mn-cs"/>
              </a:rPr>
              <a:t>Gradam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06F0E"/>
                </a:solidFill>
                <a:effectLst/>
                <a:uLnTx/>
                <a:uFillTx/>
                <a:latin typeface="Shoika-Medium" pitchFamily="2" charset="77"/>
                <a:ea typeface="+mn-ea"/>
                <a:cs typeface="+mn-cs"/>
              </a:rPr>
              <a:t> Airgid</a:t>
            </a:r>
          </a:p>
          <a:p>
            <a:pPr marL="0" marR="0" lvl="0" indent="0" algn="l" defTabSz="914400" rtl="0" eaLnBrk="1" fontAlgn="auto" latinLnBrk="0" hangingPunct="1">
              <a:lnSpc>
                <a:spcPts val="4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Céim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Teicneolaíocht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E2552"/>
              </a:solidFill>
              <a:effectLst/>
              <a:uLnTx/>
              <a:uFillTx/>
              <a:latin typeface="Shoika-Bold"/>
              <a:ea typeface="+mn-ea"/>
              <a:cs typeface="+mn-cs"/>
            </a:endParaRPr>
          </a:p>
        </p:txBody>
      </p:sp>
      <p:pic>
        <p:nvPicPr>
          <p:cNvPr id="2" name="Picture 1" descr="A group of icons in a circle">
            <a:extLst>
              <a:ext uri="{FF2B5EF4-FFF2-40B4-BE49-F238E27FC236}">
                <a16:creationId xmlns:a16="http://schemas.microsoft.com/office/drawing/2014/main" id="{B719EEA9-50D3-D3D8-0B89-F00BC6E1FA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4" t="1901" r="79286" b="65399"/>
          <a:stretch>
            <a:fillRect/>
          </a:stretch>
        </p:blipFill>
        <p:spPr>
          <a:xfrm>
            <a:off x="11276431" y="5874753"/>
            <a:ext cx="1010590" cy="106772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CD124-0405-01F7-6865-3C8368EB9123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>
                <a:latin typeface="+mj-lt"/>
              </a:rPr>
              <a:t>Tabhair fianaise ar eiseamláir amháin inar úsáid na foghlaimeoirí an teicneolaíocht le haghaidh aon ábhar ar bith, agus cuir lipéad soiléir air. Ciallaíonn ‘teicneolaíocht’ sa chás seo úsáid a bhaint as teicneolaíocht faisnéise agus chumarsáide (TFC), códú, nó róbataic. 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82E096-452E-135C-9FB0-327468A47898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3C665147-CA60-ACFC-65AE-EC0907348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91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6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766A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25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4" y="316113"/>
            <a:ext cx="6674276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Innealtóireacht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ika-Bold" pitchFamily="2" charset="77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A3F59-BF3A-3E4E-99E2-CF1611582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73" y="5049129"/>
            <a:ext cx="1427285" cy="1268698"/>
          </a:xfrm>
          <a:prstGeom prst="rect">
            <a:avLst/>
          </a:prstGeom>
        </p:spPr>
      </p:pic>
      <p:pic>
        <p:nvPicPr>
          <p:cNvPr id="4" name="Picture 3" descr="children conducting electricity experiment">
            <a:extLst>
              <a:ext uri="{FF2B5EF4-FFF2-40B4-BE49-F238E27FC236}">
                <a16:creationId xmlns:a16="http://schemas.microsoft.com/office/drawing/2014/main" id="{67C907FA-7BB8-1346-B56A-3E5634481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93" y="1794982"/>
            <a:ext cx="6784268" cy="452284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 descr="A close up of a logo">
            <a:extLst>
              <a:ext uri="{FF2B5EF4-FFF2-40B4-BE49-F238E27FC236}">
                <a16:creationId xmlns:a16="http://schemas.microsoft.com/office/drawing/2014/main" id="{58AFE16D-A615-7BD0-8499-91AC75F14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635" y="5499139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54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B4FAF-48D2-F5C9-6CFF-1D042027D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EF457231-3920-0E37-E581-8C766DB2C31A}"/>
              </a:ext>
            </a:extLst>
          </p:cNvPr>
          <p:cNvSpPr txBox="1"/>
          <p:nvPr/>
        </p:nvSpPr>
        <p:spPr>
          <a:xfrm>
            <a:off x="231044" y="114294"/>
            <a:ext cx="4181930" cy="1288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Airgid</a:t>
            </a: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/>
              </a:rPr>
              <a:t> 3: </a:t>
            </a: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Innealtóireacht</a:t>
            </a:r>
            <a:endParaRPr lang="en-US" sz="3200" b="1" dirty="0">
              <a:solidFill>
                <a:srgbClr val="2E2552"/>
              </a:solidFill>
              <a:latin typeface="Shoika-Bold"/>
            </a:endParaRPr>
          </a:p>
        </p:txBody>
      </p:sp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ECBF0CEB-EDB7-8496-1BDF-32F809175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F4305B-80E8-3B2B-74A3-0C54FF33E7AB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>
                <a:latin typeface="+mj-lt"/>
              </a:rPr>
              <a:t>Tabhair fianaise ar eiseamláir amháin ina ndearna na foghlaimeoirí imscrúdú ar innealtóireacht sa rang nó sa cheantar áitiúil. Cuir lipéad soiléir air. </a:t>
            </a:r>
            <a:endParaRPr lang="en-GB" sz="2000" b="1" i="1" dirty="0" err="1"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F38D541-FCB9-5FB9-3B35-FCBDD3EEBB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  <a:prstDash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Lipéad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 descr="A group of icons in a circle">
            <a:extLst>
              <a:ext uri="{FF2B5EF4-FFF2-40B4-BE49-F238E27FC236}">
                <a16:creationId xmlns:a16="http://schemas.microsoft.com/office/drawing/2014/main" id="{D541E505-8976-F00B-CE3B-6D8DE19307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085" t="36550" r="4420" b="36339"/>
          <a:stretch>
            <a:fillRect/>
          </a:stretch>
        </p:blipFill>
        <p:spPr>
          <a:xfrm>
            <a:off x="11390312" y="5992111"/>
            <a:ext cx="804894" cy="86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1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8F3C67265CDB4D8FB9FD43015941BA" ma:contentTypeVersion="19" ma:contentTypeDescription="Create a new document." ma:contentTypeScope="" ma:versionID="004273fc0e42d2c7a27a9f706c5a6e03">
  <xsd:schema xmlns:xsd="http://www.w3.org/2001/XMLSchema" xmlns:xs="http://www.w3.org/2001/XMLSchema" xmlns:p="http://schemas.microsoft.com/office/2006/metadata/properties" xmlns:ns2="3253a18e-69c5-43c5-92da-909be92c3ea3" xmlns:ns3="5498cc77-270e-4ac7-b7f8-1f9aff3b07ae" targetNamespace="http://schemas.microsoft.com/office/2006/metadata/properties" ma:root="true" ma:fieldsID="d056e618f9eefa06fd9e76d4be914f39" ns2:_="" ns3:_="">
    <xsd:import namespace="3253a18e-69c5-43c5-92da-909be92c3ea3"/>
    <xsd:import namespace="5498cc77-270e-4ac7-b7f8-1f9aff3b07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Phone_x0020_Number" minOccurs="0"/>
                <xsd:element ref="ns2:Email" minOccurs="0"/>
                <xsd:element ref="ns2:Select_x0020_a_x0020_department_x0020_to_x0020_contact" minOccurs="0"/>
                <xsd:element ref="ns2:Message"/>
                <xsd:element ref="ns2:Full_x0020_Name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53a18e-69c5-43c5-92da-909be92c3e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67b5201-1eba-4237-973b-c2bc0dc73b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hone_x0020_Number" ma:index="18" nillable="true" ma:displayName="Phone Number" ma:internalName="Phone_x0020_Number">
      <xsd:simpleType>
        <xsd:restriction base="dms:Text">
          <xsd:maxLength value="255"/>
        </xsd:restriction>
      </xsd:simpleType>
    </xsd:element>
    <xsd:element name="Email" ma:index="19" nillable="true" ma:displayName="Email" ma:internalName="Email">
      <xsd:simpleType>
        <xsd:restriction base="dms:Text">
          <xsd:maxLength value="255"/>
        </xsd:restriction>
      </xsd:simpleType>
    </xsd:element>
    <xsd:element name="Select_x0020_a_x0020_department_x0020_to_x0020_contact" ma:index="20" nillable="true" ma:displayName="Select a department to contact" ma:format="Dropdown" ma:internalName="Select_x0020_a_x0020_department_x0020_to_x0020_contact">
      <xsd:simpleType>
        <xsd:restriction base="dms:Choice">
          <xsd:enumeration value="Funding Programmes"/>
          <xsd:enumeration value="HR"/>
          <xsd:enumeration value="Communications"/>
          <xsd:enumeration value="Finance / Invoices"/>
          <xsd:enumeration value="FOI"/>
          <xsd:enumeration value="Research Policy"/>
          <xsd:enumeration value="International / EU"/>
          <xsd:enumeration value="SESAME / Smart Simple"/>
          <xsd:enumeration value="Curious Minds"/>
          <xsd:enumeration value="Science Week"/>
          <xsd:enumeration value="Other / I Don't Know"/>
        </xsd:restriction>
      </xsd:simpleType>
    </xsd:element>
    <xsd:element name="Message" ma:index="22" ma:displayName="Message" ma:internalName="Message">
      <xsd:simpleType>
        <xsd:restriction base="dms:Note">
          <xsd:maxLength value="255"/>
        </xsd:restriction>
      </xsd:simpleType>
    </xsd:element>
    <xsd:element name="Full_x0020_Name" ma:index="23" ma:displayName="Full Name" ma:internalName="Full_x0020_Nam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98cc77-270e-4ac7-b7f8-1f9aff3b07a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c589a89-0e90-48cc-b1fb-465dc83e948d}" ma:internalName="TaxCatchAll" ma:showField="CatchAllData" ma:web="5498cc77-270e-4ac7-b7f8-1f9aff3b07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axOccurs="1" ma:index="21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53a18e-69c5-43c5-92da-909be92c3ea3">
      <Terms xmlns="http://schemas.microsoft.com/office/infopath/2007/PartnerControls"/>
    </lcf76f155ced4ddcb4097134ff3c332f>
    <TaxCatchAll xmlns="5498cc77-270e-4ac7-b7f8-1f9aff3b07ae" xsi:nil="true"/>
    <Phone_x0020_Number xmlns="3253a18e-69c5-43c5-92da-909be92c3ea3" xsi:nil="true"/>
    <Message xmlns="3253a18e-69c5-43c5-92da-909be92c3ea3"/>
    <Email xmlns="3253a18e-69c5-43c5-92da-909be92c3ea3" xsi:nil="true"/>
    <Full_x0020_Name xmlns="3253a18e-69c5-43c5-92da-909be92c3ea3"/>
    <Select_x0020_a_x0020_department_x0020_to_x0020_contact xmlns="3253a18e-69c5-43c5-92da-909be92c3ea3" xsi:nil="true"/>
  </documentManagement>
</p:properties>
</file>

<file path=customXml/itemProps1.xml><?xml version="1.0" encoding="utf-8"?>
<ds:datastoreItem xmlns:ds="http://schemas.openxmlformats.org/officeDocument/2006/customXml" ds:itemID="{1532939B-EAF8-4AA4-A2CE-812533AB83E1}"/>
</file>

<file path=customXml/itemProps2.xml><?xml version="1.0" encoding="utf-8"?>
<ds:datastoreItem xmlns:ds="http://schemas.openxmlformats.org/officeDocument/2006/customXml" ds:itemID="{93F4DF53-1A47-4F89-993A-B82A1D8DD0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49E1C8-01B3-474F-85E9-80E61B9C9E09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9a61b629-3332-452e-bb9b-e284b81c509f"/>
    <ds:schemaRef ds:uri="1094a34d-5ce2-4a0a-980a-96a4a1dd556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</Words>
  <Application>Microsoft Office PowerPoint</Application>
  <PresentationFormat>Widescreen</PresentationFormat>
  <Paragraphs>54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Intinni fiosracha </vt:lpstr>
      <vt:lpstr>Céim 1: Eolaíocht</vt:lpstr>
      <vt:lpstr>An chéad iniúchadh</vt:lpstr>
      <vt:lpstr>An dara iniúchadh</vt:lpstr>
      <vt:lpstr>An tríú iniúchadh</vt:lpstr>
      <vt:lpstr>Céim 2: Teicneolaíocht</vt:lpstr>
      <vt:lpstr>Gradam Airgid Céim 2: Teicneolaíocht</vt:lpstr>
      <vt:lpstr>Céim 3: Innealtóireacht</vt:lpstr>
      <vt:lpstr>Lipéad</vt:lpstr>
      <vt:lpstr>Céim 4: Mata</vt:lpstr>
      <vt:lpstr>Lipéad</vt:lpstr>
      <vt:lpstr>Céim 5: Taispeáin is Inis ETIM</vt:lpstr>
      <vt:lpstr>Gradam Airgid Céim 5: Taispeáin is Inis ETIM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Tanja Calis</dc:creator>
  <cp:lastModifiedBy>Jenny Lennon</cp:lastModifiedBy>
  <cp:revision>226</cp:revision>
  <dcterms:created xsi:type="dcterms:W3CDTF">2022-08-17T12:57:44Z</dcterms:created>
  <dcterms:modified xsi:type="dcterms:W3CDTF">2025-09-01T11:05:50Z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0x0101006E8F3C67265CDB4D8FB9FD43015941BA</vt:lpwstr>
  </property>
  <property fmtid="{D5CDD505-2E9C-101B-9397-08002B2CF9AE}" pid="3" name="MediaServiceImageTags">
    <vt:lpwstr/>
  </property>
</Properties>
</file>