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79" r:id="rId5"/>
    <p:sldId id="280" r:id="rId6"/>
    <p:sldId id="281" r:id="rId7"/>
    <p:sldId id="282" r:id="rId8"/>
    <p:sldId id="261" r:id="rId9"/>
    <p:sldId id="286" r:id="rId10"/>
    <p:sldId id="287" r:id="rId11"/>
    <p:sldId id="289" r:id="rId12"/>
    <p:sldId id="290" r:id="rId13"/>
    <p:sldId id="262" r:id="rId14"/>
    <p:sldId id="292" r:id="rId15"/>
    <p:sldId id="260"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C4DE"/>
    <a:srgbClr val="7766AB"/>
    <a:srgbClr val="6D5D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935" autoAdjust="0"/>
  </p:normalViewPr>
  <p:slideViewPr>
    <p:cSldViewPr snapToGrid="0">
      <p:cViewPr varScale="1">
        <p:scale>
          <a:sx n="58" d="100"/>
          <a:sy n="58" d="100"/>
        </p:scale>
        <p:origin x="98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118772-7A2D-4F6A-A4A6-CEF394C35783}" type="datetimeFigureOut">
              <a:rPr lang="en-IE" smtClean="0"/>
              <a:t>01/09/2025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33FC1-6D29-45C1-9225-3AA86DF4D750}" type="slidenum">
              <a:rPr lang="en-IE" smtClean="0"/>
              <a:t>‹#›</a:t>
            </a:fld>
            <a:endParaRPr lang="en-IE"/>
          </a:p>
        </p:txBody>
      </p:sp>
    </p:spTree>
    <p:extLst>
      <p:ext uri="{BB962C8B-B14F-4D97-AF65-F5344CB8AC3E}">
        <p14:creationId xmlns:p14="http://schemas.microsoft.com/office/powerpoint/2010/main" val="3385985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uriousminds.i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esero.ie/primary-leve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uriousminds.i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engineersweek.i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spcBef>
                <a:spcPts val="0"/>
              </a:spcBef>
              <a:spcAft>
                <a:spcPts val="0"/>
              </a:spcAft>
              <a:buClrTx/>
              <a:buSzTx/>
              <a:buFont typeface="Arial" panose="05050102010706020507" pitchFamily="18" charset="2"/>
              <a:buChar char="•"/>
              <a:tabLst/>
              <a:defRPr/>
            </a:pPr>
            <a:r>
              <a:rPr lang="en-IE" b="0" i="0" kern="100">
                <a:solidFill>
                  <a:srgbClr val="000000"/>
                </a:solidFill>
                <a:effectLst/>
              </a:rPr>
              <a:t>This Log of Evidence</a:t>
            </a:r>
            <a:r>
              <a:rPr lang="en-IE" b="0" i="0" kern="100" dirty="0">
                <a:solidFill>
                  <a:schemeClr val="tx1"/>
                </a:solidFill>
                <a:effectLst/>
              </a:rPr>
              <a:t> </a:t>
            </a:r>
            <a:r>
              <a:rPr lang="en-IE" i="0" kern="100">
                <a:solidFill>
                  <a:srgbClr val="000000"/>
                </a:solidFill>
                <a:effectLst/>
              </a:rPr>
              <a:t>demonstrates that you have completed the work you’ve described in the application form and provides an account of the hands-on, STEM work carried out by learners in your school.</a:t>
            </a:r>
            <a:endParaRPr lang="en-IE" i="0" kern="100">
              <a:effectLst/>
            </a:endParaRPr>
          </a:p>
          <a:p>
            <a:pPr>
              <a:buFont typeface="Arial" panose="05050102010706020507" pitchFamily="18" charset="2"/>
              <a:buChar char="•"/>
            </a:pPr>
            <a:r>
              <a:rPr lang="en-IE" i="0" kern="100">
                <a:solidFill>
                  <a:srgbClr val="000000"/>
                </a:solidFill>
                <a:effectLst/>
              </a:rPr>
              <a:t>This year, your log of evidence must be presented using </a:t>
            </a:r>
            <a:r>
              <a:rPr lang="en-IE" kern="100">
                <a:solidFill>
                  <a:srgbClr val="000000"/>
                </a:solidFill>
              </a:rPr>
              <a:t>this </a:t>
            </a:r>
            <a:r>
              <a:rPr lang="en-IE" i="0" kern="100">
                <a:solidFill>
                  <a:srgbClr val="000000"/>
                </a:solidFill>
                <a:effectLst/>
              </a:rPr>
              <a:t>SFI Curious Minds Log of Evidence Template. </a:t>
            </a:r>
            <a:endParaRPr lang="en-IE"/>
          </a:p>
          <a:p>
            <a:pPr lvl="0">
              <a:buFont typeface="Arial" panose="05050102010706020507" pitchFamily="18" charset="2"/>
              <a:buChar char="•"/>
            </a:pPr>
            <a:r>
              <a:rPr lang="en-IE" i="0" kern="100">
                <a:solidFill>
                  <a:srgbClr val="000000"/>
                </a:solidFill>
                <a:effectLst/>
              </a:rPr>
              <a:t>Images or videos providing evidence of each activity should be added to the Log of Evidence Template, labelled</a:t>
            </a:r>
            <a:r>
              <a:rPr lang="en-IE" i="0" kern="100" dirty="0">
                <a:effectLst/>
              </a:rPr>
              <a:t> </a:t>
            </a:r>
            <a:r>
              <a:rPr lang="en-IE" i="0" kern="100">
                <a:solidFill>
                  <a:srgbClr val="000000"/>
                </a:solidFill>
                <a:effectLst/>
              </a:rPr>
              <a:t>and uploaded to the online application platform SESAME in PDF or PowerPoint format. The template slides can be edited in PowerPoint or Google Slides and additional slides may be added. </a:t>
            </a:r>
            <a:endParaRPr lang="en-IE"/>
          </a:p>
          <a:p>
            <a:pPr lvl="0">
              <a:buFont typeface="Arial" panose="05050102010706020507" pitchFamily="18" charset="2"/>
              <a:buChar char="•"/>
            </a:pPr>
            <a:r>
              <a:rPr lang="en-IE" i="0" kern="100">
                <a:solidFill>
                  <a:srgbClr val="000000"/>
                </a:solidFill>
                <a:effectLst/>
              </a:rPr>
              <a:t>All evidence should represent the learners’ hands-on STEM work and include clearly labelled photos/ videos/projects/learner’s written accounts (Teacher write-ups and lesson plans are not accepted).</a:t>
            </a:r>
            <a:endParaRPr lang="en-IE"/>
          </a:p>
          <a:p>
            <a:pPr>
              <a:buFont typeface="Arial" panose="05050102010706020507" pitchFamily="18" charset="2"/>
              <a:buChar char="•"/>
            </a:pPr>
            <a:r>
              <a:rPr lang="en-IE" i="0" kern="100">
                <a:solidFill>
                  <a:srgbClr val="000000"/>
                </a:solidFill>
                <a:effectLst/>
              </a:rPr>
              <a:t>Note: Please check your application to ensure that all links and files are easily accessible and clearly labelled before submitting. We may return your application if it is not well organised or not clearly labelled.</a:t>
            </a:r>
            <a:endParaRPr lang="en-IE"/>
          </a:p>
          <a:p>
            <a:pPr>
              <a:buFont typeface="Arial" panose="05050102010706020507" pitchFamily="18" charset="2"/>
              <a:buChar char="•"/>
            </a:pPr>
            <a:r>
              <a:rPr lang="en-IE" kern="100">
                <a:solidFill>
                  <a:srgbClr val="000000"/>
                </a:solidFill>
              </a:rPr>
              <a:t>For the Silver Award Participation must involve a minimum of two classes. The criteria can be split between participating classes.</a:t>
            </a:r>
            <a:endParaRPr lang="en-IE"/>
          </a:p>
          <a:p>
            <a:pPr marL="342900" indent="-342900">
              <a:lnSpc>
                <a:spcPct val="106000"/>
              </a:lnSpc>
              <a:buFont typeface="Symbol" panose="05050102010706020507" pitchFamily="18" charset="2"/>
              <a:buChar char=""/>
            </a:pPr>
            <a:endParaRPr lang="en-IE" sz="1200" i="0" kern="100" dirty="0">
              <a:effectLst/>
              <a:latin typeface="Shoika-Bold"/>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1</a:t>
            </a:fld>
            <a:endParaRPr lang="en-IE"/>
          </a:p>
        </p:txBody>
      </p:sp>
    </p:spTree>
    <p:extLst>
      <p:ext uri="{BB962C8B-B14F-4D97-AF65-F5344CB8AC3E}">
        <p14:creationId xmlns:p14="http://schemas.microsoft.com/office/powerpoint/2010/main" val="3069662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kern="100" dirty="0">
              <a:latin typeface="Shoika-Bold"/>
              <a:ea typeface="Calibri"/>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10</a:t>
            </a:fld>
            <a:endParaRPr lang="en-IE"/>
          </a:p>
        </p:txBody>
      </p:sp>
    </p:spTree>
    <p:extLst>
      <p:ext uri="{BB962C8B-B14F-4D97-AF65-F5344CB8AC3E}">
        <p14:creationId xmlns:p14="http://schemas.microsoft.com/office/powerpoint/2010/main" val="882670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C1F9C-B2AF-B0DD-A6F2-9C18E8790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C7ECD-B565-E74D-6664-65FE3E950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B2DD5-8BBB-57F5-A6EF-92AE8167659E}"/>
              </a:ext>
            </a:extLst>
          </p:cNvPr>
          <p:cNvSpPr>
            <a:spLocks noGrp="1"/>
          </p:cNvSpPr>
          <p:nvPr>
            <p:ph type="body" idx="1"/>
          </p:nvPr>
        </p:nvSpPr>
        <p:spPr/>
        <p:txBody>
          <a:bodyPr/>
          <a:lstStyle/>
          <a:p>
            <a:r>
              <a:rPr lang="en-IE" kern="100">
                <a:solidFill>
                  <a:srgbClr val="000000"/>
                </a:solidFill>
                <a:effectLst/>
              </a:rPr>
              <a:t>Provide evidence </a:t>
            </a:r>
            <a:r>
              <a:rPr lang="en-IE" kern="100">
                <a:solidFill>
                  <a:srgbClr val="000000"/>
                </a:solidFill>
              </a:rPr>
              <a:t>for one example of how the learners have applied their Maths knowledge and skills in practical ways.</a:t>
            </a:r>
            <a:endParaRPr lang="en-US"/>
          </a:p>
          <a:p>
            <a:r>
              <a:rPr lang="en-IE" kern="100" dirty="0">
                <a:solidFill>
                  <a:srgbClr val="000000"/>
                </a:solidFill>
              </a:rPr>
              <a:t>Examples can include</a:t>
            </a:r>
            <a:r>
              <a:rPr lang="en-IE" kern="100" dirty="0">
                <a:solidFill>
                  <a:srgbClr val="000000"/>
                </a:solidFill>
                <a:effectLst/>
              </a:rPr>
              <a:t>:</a:t>
            </a:r>
            <a:endParaRPr lang="en-IE" dirty="0"/>
          </a:p>
          <a:p>
            <a:r>
              <a:rPr lang="en-IE" kern="100" dirty="0">
                <a:solidFill>
                  <a:srgbClr val="000000"/>
                </a:solidFill>
                <a:effectLst/>
              </a:rPr>
              <a:t>• </a:t>
            </a:r>
            <a:r>
              <a:rPr lang="en-IE" kern="100" dirty="0">
                <a:solidFill>
                  <a:srgbClr val="000000"/>
                </a:solidFill>
              </a:rPr>
              <a:t>Children using Maths skills and knowledge as part of Science, Technology, Engineering/design and make, or other activities such as baking or gardening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ordering, measuring distances, capacity</a:t>
            </a:r>
            <a:r>
              <a:rPr lang="en-IE" kern="100" dirty="0">
                <a:solidFill>
                  <a:srgbClr val="000000"/>
                </a:solidFill>
                <a:effectLst/>
              </a:rPr>
              <a:t>, </a:t>
            </a:r>
            <a:r>
              <a:rPr lang="en-IE" kern="100" dirty="0">
                <a:solidFill>
                  <a:srgbClr val="000000"/>
                </a:solidFill>
              </a:rPr>
              <a:t>weight, recording and analysing data. Using Maths operations; ratio, percentages, averages</a:t>
            </a:r>
            <a:r>
              <a:rPr lang="en-IE" kern="100" dirty="0">
                <a:solidFill>
                  <a:srgbClr val="000000"/>
                </a:solidFill>
                <a:effectLst/>
              </a:rPr>
              <a:t>.</a:t>
            </a:r>
            <a:endParaRPr lang="en-IE" dirty="0"/>
          </a:p>
          <a:p>
            <a:r>
              <a:rPr lang="en-IE" kern="100" dirty="0">
                <a:solidFill>
                  <a:srgbClr val="000000"/>
                </a:solidFill>
              </a:rPr>
              <a:t>• Use Maths to record and analyse your science investigation results where appropriate</a:t>
            </a:r>
            <a:r>
              <a:rPr lang="en-IE" kern="100" dirty="0">
                <a:solidFill>
                  <a:srgbClr val="000000"/>
                </a:solidFill>
                <a:effectLst/>
              </a:rPr>
              <a:t>.</a:t>
            </a:r>
            <a:endParaRPr lang="en-IE" dirty="0"/>
          </a:p>
          <a:p>
            <a:r>
              <a:rPr lang="en-IE" kern="100" dirty="0">
                <a:solidFill>
                  <a:srgbClr val="000000"/>
                </a:solidFill>
              </a:rPr>
              <a:t>• Take part in Maths Week</a:t>
            </a:r>
            <a:r>
              <a:rPr lang="en-IE" kern="100" dirty="0">
                <a:solidFill>
                  <a:srgbClr val="000000"/>
                </a:solidFill>
                <a:effectLst/>
              </a:rPr>
              <a:t>.</a:t>
            </a:r>
            <a:endParaRPr lang="en-IE" dirty="0"/>
          </a:p>
          <a:p>
            <a:r>
              <a:rPr lang="en-IE" kern="100" dirty="0">
                <a:solidFill>
                  <a:srgbClr val="000000"/>
                </a:solidFill>
                <a:effectLst/>
              </a:rPr>
              <a:t>• </a:t>
            </a:r>
            <a:r>
              <a:rPr lang="en-IE" kern="100" dirty="0">
                <a:solidFill>
                  <a:srgbClr val="000000"/>
                </a:solidFill>
              </a:rPr>
              <a:t>Develop a Maths trail around our school, or for students to carry out at home.</a:t>
            </a:r>
            <a:endParaRPr lang="en-IE" dirty="0"/>
          </a:p>
          <a:p>
            <a:r>
              <a:rPr lang="en-IE" kern="100" dirty="0">
                <a:solidFill>
                  <a:srgbClr val="000000"/>
                </a:solidFill>
              </a:rPr>
              <a:t>• Use Maths in practical ways to help explore and solve real world problems.</a:t>
            </a:r>
            <a:endParaRPr lang="en-IE" dirty="0"/>
          </a:p>
          <a:p>
            <a:r>
              <a:rPr lang="en-IE" kern="100" dirty="0">
                <a:solidFill>
                  <a:srgbClr val="000000"/>
                </a:solidFill>
              </a:rPr>
              <a:t>• Take part in other maths focused activities e.g. Mathletes Challenge, </a:t>
            </a:r>
            <a:r>
              <a:rPr lang="en-IE" kern="100" dirty="0" err="1">
                <a:solidFill>
                  <a:srgbClr val="000000"/>
                </a:solidFill>
              </a:rPr>
              <a:t>Mangahigh</a:t>
            </a:r>
            <a:r>
              <a:rPr lang="en-IE" kern="100" dirty="0">
                <a:solidFill>
                  <a:srgbClr val="000000"/>
                </a:solidFill>
              </a:rPr>
              <a:t> or Maths Eyes.</a:t>
            </a:r>
            <a:endParaRPr lang="en-IE" dirty="0"/>
          </a:p>
          <a:p>
            <a:pPr>
              <a:lnSpc>
                <a:spcPct val="107000"/>
              </a:lnSpc>
              <a:spcAft>
                <a:spcPts val="800"/>
              </a:spcAft>
            </a:pPr>
            <a:endParaRPr lang="en-IE" b="1" kern="100" dirty="0">
              <a:solidFill>
                <a:srgbClr val="000000"/>
              </a:solidFill>
              <a:ea typeface="Calibri"/>
              <a:cs typeface="Calibri"/>
            </a:endParaRPr>
          </a:p>
          <a:p>
            <a:pPr>
              <a:lnSpc>
                <a:spcPct val="107000"/>
              </a:lnSpc>
              <a:spcAft>
                <a:spcPts val="800"/>
              </a:spcAft>
            </a:pPr>
            <a:endParaRPr lang="en-IE" kern="100" dirty="0">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02B8CF05-2677-CC8B-D819-4650605EB5C7}"/>
              </a:ext>
            </a:extLst>
          </p:cNvPr>
          <p:cNvSpPr>
            <a:spLocks noGrp="1"/>
          </p:cNvSpPr>
          <p:nvPr>
            <p:ph type="sldNum" sz="quarter" idx="5"/>
          </p:nvPr>
        </p:nvSpPr>
        <p:spPr/>
        <p:txBody>
          <a:bodyPr/>
          <a:lstStyle/>
          <a:p>
            <a:fld id="{71933FC1-6D29-45C1-9225-3AA86DF4D750}" type="slidenum">
              <a:rPr lang="en-IE" smtClean="0"/>
              <a:t>11</a:t>
            </a:fld>
            <a:endParaRPr lang="en-IE"/>
          </a:p>
        </p:txBody>
      </p:sp>
    </p:spTree>
    <p:extLst>
      <p:ext uri="{BB962C8B-B14F-4D97-AF65-F5344CB8AC3E}">
        <p14:creationId xmlns:p14="http://schemas.microsoft.com/office/powerpoint/2010/main" val="1676949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kern="100" dirty="0">
              <a:latin typeface="Shoika-Bold"/>
              <a:ea typeface="Calibri"/>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12</a:t>
            </a:fld>
            <a:endParaRPr lang="en-IE"/>
          </a:p>
        </p:txBody>
      </p:sp>
    </p:spTree>
    <p:extLst>
      <p:ext uri="{BB962C8B-B14F-4D97-AF65-F5344CB8AC3E}">
        <p14:creationId xmlns:p14="http://schemas.microsoft.com/office/powerpoint/2010/main" val="1448531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0" kern="100" dirty="0">
                <a:solidFill>
                  <a:srgbClr val="000000"/>
                </a:solidFill>
                <a:effectLst/>
              </a:rPr>
              <a:t>Provide evidence for one example of how the learners have presented and explained their STEM work to others (beyond their own class).</a:t>
            </a:r>
            <a:endParaRPr lang="en-US" dirty="0"/>
          </a:p>
          <a:p>
            <a:r>
              <a:rPr lang="en-IE" i="0" kern="100" dirty="0">
                <a:solidFill>
                  <a:srgbClr val="000000"/>
                </a:solidFill>
                <a:effectLst/>
              </a:rPr>
              <a:t>Examples can include:</a:t>
            </a:r>
            <a:endParaRPr lang="en-IE" dirty="0"/>
          </a:p>
          <a:p>
            <a:r>
              <a:rPr lang="en-IE" i="0" kern="100" dirty="0">
                <a:solidFill>
                  <a:srgbClr val="000000"/>
                </a:solidFill>
                <a:effectLst/>
              </a:rPr>
              <a:t>• Evidence of students presenting their science work to others in the school or online e.g. digital </a:t>
            </a:r>
            <a:r>
              <a:rPr lang="en-IE" kern="100" dirty="0">
                <a:solidFill>
                  <a:srgbClr val="000000"/>
                </a:solidFill>
              </a:rPr>
              <a:t>Showcase </a:t>
            </a:r>
            <a:r>
              <a:rPr lang="en-IE" i="0" kern="100" dirty="0">
                <a:solidFill>
                  <a:srgbClr val="000000"/>
                </a:solidFill>
                <a:effectLst/>
              </a:rPr>
              <a:t>over Zoom with parents/</a:t>
            </a:r>
            <a:r>
              <a:rPr lang="en-IE" kern="100" dirty="0">
                <a:solidFill>
                  <a:srgbClr val="000000"/>
                </a:solidFill>
              </a:rPr>
              <a:t> </a:t>
            </a:r>
            <a:r>
              <a:rPr lang="en-IE" i="0" kern="100" dirty="0">
                <a:solidFill>
                  <a:srgbClr val="000000"/>
                </a:solidFill>
                <a:effectLst/>
              </a:rPr>
              <a:t>grandparents/other classes.</a:t>
            </a:r>
            <a:endParaRPr lang="en-IE" dirty="0"/>
          </a:p>
          <a:p>
            <a:r>
              <a:rPr lang="en-IE" i="0" kern="100" dirty="0">
                <a:solidFill>
                  <a:srgbClr val="000000"/>
                </a:solidFill>
                <a:effectLst/>
              </a:rPr>
              <a:t>• </a:t>
            </a:r>
            <a:r>
              <a:rPr lang="en-IE" kern="100" dirty="0">
                <a:solidFill>
                  <a:srgbClr val="000000"/>
                </a:solidFill>
              </a:rPr>
              <a:t>Hold an open day or evening online, where students present their STEM work to the school, parents or community.</a:t>
            </a:r>
            <a:endParaRPr lang="en-IE" dirty="0"/>
          </a:p>
          <a:p>
            <a:r>
              <a:rPr lang="en-IE" kern="100" dirty="0">
                <a:solidFill>
                  <a:srgbClr val="000000"/>
                </a:solidFill>
              </a:rPr>
              <a:t>• Take part in a joint online science event with another school.</a:t>
            </a:r>
            <a:endParaRPr lang="en-IE" dirty="0"/>
          </a:p>
          <a:p>
            <a:r>
              <a:rPr lang="en-IE" kern="100" dirty="0">
                <a:solidFill>
                  <a:srgbClr val="000000"/>
                </a:solidFill>
              </a:rPr>
              <a:t>• </a:t>
            </a:r>
            <a:r>
              <a:rPr lang="en-IE" i="0" kern="100" dirty="0">
                <a:solidFill>
                  <a:srgbClr val="000000"/>
                </a:solidFill>
                <a:effectLst/>
              </a:rPr>
              <a:t>Take part in a science fair (live or online) where students present and discuss their STEM projects e.g. ESB Science Blast, Junior Lego League, BT Young Scientist.</a:t>
            </a:r>
            <a:endParaRPr lang="en-IE" dirty="0"/>
          </a:p>
          <a:p>
            <a:r>
              <a:rPr lang="en-IE" i="0" kern="100" dirty="0">
                <a:solidFill>
                  <a:srgbClr val="000000"/>
                </a:solidFill>
                <a:effectLst/>
              </a:rPr>
              <a:t>Note: Written work / displays alone are not sufficient for this step.</a:t>
            </a:r>
            <a:endParaRPr lang="en-IE" dirty="0"/>
          </a:p>
          <a:p>
            <a:pPr>
              <a:lnSpc>
                <a:spcPct val="107000"/>
              </a:lnSpc>
              <a:spcAft>
                <a:spcPts val="800"/>
              </a:spcAft>
            </a:pPr>
            <a:endParaRPr lang="en-IE" b="1" kern="100" dirty="0">
              <a:latin typeface="Shoika-Bold"/>
              <a:ea typeface="Calibri"/>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13</a:t>
            </a:fld>
            <a:endParaRPr lang="en-IE"/>
          </a:p>
        </p:txBody>
      </p:sp>
    </p:spTree>
    <p:extLst>
      <p:ext uri="{BB962C8B-B14F-4D97-AF65-F5344CB8AC3E}">
        <p14:creationId xmlns:p14="http://schemas.microsoft.com/office/powerpoint/2010/main" val="3499294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STEP 1 Science</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Provide evidence of the learners engaging in science activities in school or online.</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One hands-on investigation from </a:t>
            </a:r>
            <a:r>
              <a:rPr lang="en-IE" sz="1200" b="0" i="0" u="sng" kern="100" dirty="0">
                <a:solidFill>
                  <a:srgbClr val="000000"/>
                </a:solidFill>
                <a:effectLst/>
                <a:latin typeface="Shoika-Bold"/>
                <a:ea typeface="Calibri" panose="020F0502020204030204" pitchFamily="34" charset="0"/>
                <a:cs typeface="Calibri" panose="020F0502020204030204" pitchFamily="34" charset="0"/>
              </a:rPr>
              <a:t>each</a:t>
            </a:r>
            <a:r>
              <a:rPr lang="en-IE" sz="1200" b="0" i="0" kern="100" dirty="0">
                <a:solidFill>
                  <a:srgbClr val="000000"/>
                </a:solidFill>
                <a:effectLst/>
                <a:latin typeface="Shoika-Bold"/>
                <a:ea typeface="Calibri" panose="020F0502020204030204" pitchFamily="34" charset="0"/>
                <a:cs typeface="Calibri" panose="020F0502020204030204" pitchFamily="34" charset="0"/>
              </a:rPr>
              <a:t> of the four curriculum strands (four in total):</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 Living things</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 Energy and forces</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 Materials</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0" i="0" kern="100" dirty="0">
                <a:solidFill>
                  <a:srgbClr val="000000"/>
                </a:solidFill>
                <a:effectLst/>
                <a:latin typeface="Shoika-Bold"/>
                <a:ea typeface="Calibri" panose="020F0502020204030204" pitchFamily="34" charset="0"/>
                <a:cs typeface="Calibri" panose="020F0502020204030204" pitchFamily="34" charset="0"/>
              </a:rPr>
              <a:t>• Environmental awareness and care</a:t>
            </a:r>
            <a:endParaRPr lang="en-IE" sz="1200" b="0" i="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71933FC1-6D29-45C1-9225-3AA86DF4D750}" type="slidenum">
              <a:rPr lang="en-IE" smtClean="0"/>
              <a:t>2</a:t>
            </a:fld>
            <a:endParaRPr lang="en-IE"/>
          </a:p>
        </p:txBody>
      </p:sp>
    </p:spTree>
    <p:extLst>
      <p:ext uri="{BB962C8B-B14F-4D97-AF65-F5344CB8AC3E}">
        <p14:creationId xmlns:p14="http://schemas.microsoft.com/office/powerpoint/2010/main" val="381892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IE" kern="100" dirty="0">
                <a:solidFill>
                  <a:srgbClr val="000000"/>
                </a:solidFill>
              </a:rPr>
              <a:t>Provide evidence for three examples of hands-on science investigations from any of the four curriculum strands Living things; Energy and forces; Materials; Environmental awareness and care.</a:t>
            </a:r>
            <a:endParaRPr lang="en-US" dirty="0"/>
          </a:p>
          <a:p>
            <a:pPr>
              <a:defRPr/>
            </a:pPr>
            <a:r>
              <a:rPr lang="en-IE" i="0" u="none" kern="100" dirty="0">
                <a:solidFill>
                  <a:srgbClr val="000000"/>
                </a:solidFill>
                <a:effectLst/>
              </a:rPr>
              <a:t>You </a:t>
            </a:r>
            <a:r>
              <a:rPr lang="en-IE" kern="100" dirty="0">
                <a:solidFill>
                  <a:srgbClr val="000000"/>
                </a:solidFill>
              </a:rPr>
              <a:t>and the students can </a:t>
            </a:r>
            <a:r>
              <a:rPr lang="en-IE" i="0" u="none" kern="100" dirty="0">
                <a:solidFill>
                  <a:srgbClr val="000000"/>
                </a:solidFill>
                <a:effectLst/>
              </a:rPr>
              <a:t>come up with your own ideas</a:t>
            </a:r>
            <a:r>
              <a:rPr lang="en-IE" kern="100" dirty="0">
                <a:solidFill>
                  <a:srgbClr val="000000"/>
                </a:solidFill>
              </a:rPr>
              <a:t> or </a:t>
            </a:r>
            <a:r>
              <a:rPr lang="en-IE" i="0" u="none" kern="100" dirty="0">
                <a:solidFill>
                  <a:srgbClr val="000000"/>
                </a:solidFill>
                <a:effectLst/>
              </a:rPr>
              <a:t>use </a:t>
            </a:r>
            <a:r>
              <a:rPr lang="en-IE" kern="100" dirty="0">
                <a:solidFill>
                  <a:srgbClr val="000000"/>
                </a:solidFill>
              </a:rPr>
              <a:t>our classroom activities guide </a:t>
            </a:r>
            <a:r>
              <a:rPr lang="en-IE" i="0" u="none" kern="100" dirty="0">
                <a:solidFill>
                  <a:srgbClr val="000000"/>
                </a:solidFill>
                <a:effectLst/>
              </a:rPr>
              <a:t>on </a:t>
            </a:r>
            <a:r>
              <a:rPr lang="en-IE" i="0" u="none" kern="100" dirty="0">
                <a:solidFill>
                  <a:srgbClr val="000000"/>
                </a:solidFill>
                <a:effectLst/>
                <a:hlinkClick r:id="rId3"/>
              </a:rPr>
              <a:t>www.curiousminds.ie</a:t>
            </a:r>
            <a:r>
              <a:rPr lang="en-IE" kern="100" dirty="0">
                <a:solidFill>
                  <a:srgbClr val="000000"/>
                </a:solidFill>
              </a:rPr>
              <a:t>, ESERO Ireland activities</a:t>
            </a:r>
            <a:r>
              <a:rPr lang="en-IE" i="0" u="none" kern="100" dirty="0">
                <a:solidFill>
                  <a:srgbClr val="000000"/>
                </a:solidFill>
                <a:effectLst/>
              </a:rPr>
              <a:t> </a:t>
            </a:r>
            <a:r>
              <a:rPr lang="en-IE" i="0" u="none" kern="100" dirty="0">
                <a:solidFill>
                  <a:srgbClr val="000000"/>
                </a:solidFill>
                <a:effectLst/>
                <a:hlinkClick r:id="rId4"/>
              </a:rPr>
              <a:t>www.esero.ie</a:t>
            </a:r>
            <a:r>
              <a:rPr lang="en-IE" kern="100" dirty="0">
                <a:solidFill>
                  <a:srgbClr val="000000"/>
                </a:solidFill>
                <a:hlinkClick r:id="rId4"/>
              </a:rPr>
              <a:t>/primary-level</a:t>
            </a:r>
            <a:r>
              <a:rPr lang="en-IE" i="0" u="none" kern="100" dirty="0">
                <a:solidFill>
                  <a:srgbClr val="000000"/>
                </a:solidFill>
                <a:effectLst/>
              </a:rPr>
              <a:t>, or any other </a:t>
            </a:r>
            <a:r>
              <a:rPr lang="en-IE" kern="100" dirty="0">
                <a:solidFill>
                  <a:srgbClr val="000000"/>
                </a:solidFill>
              </a:rPr>
              <a:t>resources </a:t>
            </a:r>
            <a:r>
              <a:rPr lang="en-IE" i="0" u="none" kern="100" dirty="0">
                <a:solidFill>
                  <a:srgbClr val="000000"/>
                </a:solidFill>
                <a:effectLst/>
              </a:rPr>
              <a:t>available to you</a:t>
            </a:r>
            <a:r>
              <a:rPr lang="en-IE" kern="100" dirty="0">
                <a:solidFill>
                  <a:srgbClr val="000000"/>
                </a:solidFill>
              </a:rPr>
              <a:t>. Virtual speakers (live online via Skype, Zoom, Teams etc.), online workshops (must be live) and digital engagement (participation in hands-on investigations remotely) will be accepted as evidence. </a:t>
            </a:r>
            <a:endParaRPr lang="en-IE" dirty="0"/>
          </a:p>
          <a:p>
            <a:pPr>
              <a:defRPr/>
            </a:pPr>
            <a:r>
              <a:rPr lang="en-IE" kern="100" dirty="0">
                <a:solidFill>
                  <a:srgbClr val="000000"/>
                </a:solidFill>
              </a:rPr>
              <a:t>These must be documented through photos, students’ accounts or projects</a:t>
            </a:r>
            <a:r>
              <a:rPr lang="en-IE" i="0" u="none" kern="100" dirty="0">
                <a:solidFill>
                  <a:srgbClr val="000000"/>
                </a:solidFill>
                <a:effectLst/>
              </a:rPr>
              <a:t>.</a:t>
            </a:r>
            <a:endParaRPr lang="en-IE" dirty="0"/>
          </a:p>
          <a:p>
            <a:endParaRPr lang="en-IE" kern="100" dirty="0">
              <a:latin typeface="Shoika-Bold"/>
              <a:ea typeface="Calibri"/>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3</a:t>
            </a:fld>
            <a:endParaRPr lang="en-IE"/>
          </a:p>
        </p:txBody>
      </p:sp>
    </p:spTree>
    <p:extLst>
      <p:ext uri="{BB962C8B-B14F-4D97-AF65-F5344CB8AC3E}">
        <p14:creationId xmlns:p14="http://schemas.microsoft.com/office/powerpoint/2010/main" val="194740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B6952-161F-4086-90AD-5F7E9EC50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2464B-A8A7-C6EA-2D9E-6BFC36A95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AE72D-20C2-E0A0-A62C-F32856331C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kern="100" dirty="0">
              <a:latin typeface="Shoika-Bold"/>
              <a:ea typeface="Calibri"/>
            </a:endParaRPr>
          </a:p>
        </p:txBody>
      </p:sp>
      <p:sp>
        <p:nvSpPr>
          <p:cNvPr id="4" name="Slide Number Placeholder 3">
            <a:extLst>
              <a:ext uri="{FF2B5EF4-FFF2-40B4-BE49-F238E27FC236}">
                <a16:creationId xmlns:a16="http://schemas.microsoft.com/office/drawing/2014/main" id="{D7041DA9-5C34-887F-2E2A-8AD28A0224B9}"/>
              </a:ext>
            </a:extLst>
          </p:cNvPr>
          <p:cNvSpPr>
            <a:spLocks noGrp="1"/>
          </p:cNvSpPr>
          <p:nvPr>
            <p:ph type="sldNum" sz="quarter" idx="5"/>
          </p:nvPr>
        </p:nvSpPr>
        <p:spPr/>
        <p:txBody>
          <a:bodyPr/>
          <a:lstStyle/>
          <a:p>
            <a:fld id="{71933FC1-6D29-45C1-9225-3AA86DF4D750}" type="slidenum">
              <a:rPr lang="en-IE" smtClean="0"/>
              <a:t>4</a:t>
            </a:fld>
            <a:endParaRPr lang="en-IE"/>
          </a:p>
        </p:txBody>
      </p:sp>
    </p:spTree>
    <p:extLst>
      <p:ext uri="{BB962C8B-B14F-4D97-AF65-F5344CB8AC3E}">
        <p14:creationId xmlns:p14="http://schemas.microsoft.com/office/powerpoint/2010/main" val="2120740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i="0" u="none" kern="100" dirty="0">
              <a:effectLst/>
              <a:latin typeface="Shoika-Bold"/>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71933FC1-6D29-45C1-9225-3AA86DF4D750}" type="slidenum">
              <a:rPr lang="en-IE" smtClean="0"/>
              <a:t>5</a:t>
            </a:fld>
            <a:endParaRPr lang="en-IE"/>
          </a:p>
        </p:txBody>
      </p:sp>
    </p:spTree>
    <p:extLst>
      <p:ext uri="{BB962C8B-B14F-4D97-AF65-F5344CB8AC3E}">
        <p14:creationId xmlns:p14="http://schemas.microsoft.com/office/powerpoint/2010/main" val="3481568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kern="100" dirty="0">
              <a:solidFill>
                <a:srgbClr val="000000"/>
              </a:solidFill>
              <a:ea typeface="Calibri"/>
              <a:cs typeface="Calibri"/>
            </a:endParaRPr>
          </a:p>
          <a:p>
            <a:endParaRPr lang="en-IE" dirty="0">
              <a:solidFill>
                <a:srgbClr val="000000"/>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1933FC1-6D29-45C1-9225-3AA86DF4D750}" type="slidenum">
              <a:rPr lang="en-IE" smtClean="0"/>
              <a:t>6</a:t>
            </a:fld>
            <a:endParaRPr lang="en-IE"/>
          </a:p>
        </p:txBody>
      </p:sp>
    </p:spTree>
    <p:extLst>
      <p:ext uri="{BB962C8B-B14F-4D97-AF65-F5344CB8AC3E}">
        <p14:creationId xmlns:p14="http://schemas.microsoft.com/office/powerpoint/2010/main" val="1448531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BBDD-7CEF-8A42-F4C5-ADAA4E130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C30C5-2B81-2B11-FCD7-AFB4E90CDE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A4611-AFC0-B80A-792D-7F7CAF460887}"/>
              </a:ext>
            </a:extLst>
          </p:cNvPr>
          <p:cNvSpPr>
            <a:spLocks noGrp="1"/>
          </p:cNvSpPr>
          <p:nvPr>
            <p:ph type="body" idx="1"/>
          </p:nvPr>
        </p:nvSpPr>
        <p:spPr/>
        <p:txBody>
          <a:bodyPr/>
          <a:lstStyle/>
          <a:p>
            <a:r>
              <a:rPr lang="en-IE" kern="100" dirty="0">
                <a:solidFill>
                  <a:srgbClr val="000000"/>
                </a:solidFill>
                <a:effectLst/>
              </a:rPr>
              <a:t>Provide evidence </a:t>
            </a:r>
            <a:r>
              <a:rPr lang="en-IE" kern="100" dirty="0">
                <a:solidFill>
                  <a:srgbClr val="000000"/>
                </a:solidFill>
              </a:rPr>
              <a:t>for one example of how the learners used technology as part </a:t>
            </a:r>
            <a:r>
              <a:rPr lang="en-IE" kern="100" dirty="0">
                <a:solidFill>
                  <a:srgbClr val="000000"/>
                </a:solidFill>
                <a:effectLst/>
              </a:rPr>
              <a:t>of </a:t>
            </a:r>
            <a:r>
              <a:rPr lang="en-IE" kern="100" dirty="0">
                <a:solidFill>
                  <a:srgbClr val="000000"/>
                </a:solidFill>
              </a:rPr>
              <a:t>their school work. By technology we are referring to </a:t>
            </a:r>
            <a:r>
              <a:rPr lang="en-IE" kern="100" dirty="0">
                <a:solidFill>
                  <a:srgbClr val="000000"/>
                </a:solidFill>
                <a:effectLst/>
              </a:rPr>
              <a:t>the </a:t>
            </a:r>
            <a:r>
              <a:rPr lang="en-IE" kern="100" dirty="0">
                <a:solidFill>
                  <a:srgbClr val="000000"/>
                </a:solidFill>
              </a:rPr>
              <a:t>use of Information Communications Technologies (ICT), coding or robotics (see </a:t>
            </a:r>
            <a:r>
              <a:rPr lang="en-IE" kern="100" dirty="0">
                <a:solidFill>
                  <a:srgbClr val="000000"/>
                </a:solidFill>
                <a:effectLst/>
              </a:rPr>
              <a:t>list </a:t>
            </a:r>
            <a:r>
              <a:rPr lang="en-IE" kern="100" dirty="0">
                <a:solidFill>
                  <a:srgbClr val="000000"/>
                </a:solidFill>
              </a:rPr>
              <a:t>below).</a:t>
            </a:r>
            <a:endParaRPr lang="en-US" dirty="0"/>
          </a:p>
          <a:p>
            <a:r>
              <a:rPr lang="en-IE" kern="100" dirty="0">
                <a:solidFill>
                  <a:srgbClr val="000000"/>
                </a:solidFill>
              </a:rPr>
              <a:t>Examples can include</a:t>
            </a:r>
            <a:r>
              <a:rPr lang="en-IE" kern="100" dirty="0">
                <a:solidFill>
                  <a:srgbClr val="000000"/>
                </a:solidFill>
                <a:effectLst/>
              </a:rPr>
              <a:t>:</a:t>
            </a:r>
            <a:endParaRPr lang="en-IE" dirty="0"/>
          </a:p>
          <a:p>
            <a:r>
              <a:rPr lang="en-IE" kern="100" dirty="0">
                <a:solidFill>
                  <a:srgbClr val="000000"/>
                </a:solidFill>
                <a:effectLst/>
              </a:rPr>
              <a:t>• </a:t>
            </a:r>
            <a:r>
              <a:rPr lang="en-IE" kern="100" dirty="0">
                <a:solidFill>
                  <a:srgbClr val="000000"/>
                </a:solidFill>
              </a:rPr>
              <a:t>Record and analyse data collected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a spreadsheet or graph</a:t>
            </a:r>
            <a:r>
              <a:rPr lang="en-IE" kern="100" dirty="0">
                <a:solidFill>
                  <a:srgbClr val="000000"/>
                </a:solidFill>
                <a:effectLst/>
              </a:rPr>
              <a:t>.</a:t>
            </a:r>
            <a:endParaRPr lang="en-IE" dirty="0"/>
          </a:p>
          <a:p>
            <a:r>
              <a:rPr lang="en-IE" kern="100" dirty="0">
                <a:solidFill>
                  <a:srgbClr val="000000"/>
                </a:solidFill>
                <a:effectLst/>
              </a:rPr>
              <a:t>• </a:t>
            </a:r>
            <a:r>
              <a:rPr lang="en-IE" kern="100" dirty="0">
                <a:solidFill>
                  <a:srgbClr val="000000"/>
                </a:solidFill>
              </a:rPr>
              <a:t>Learners develop </a:t>
            </a:r>
            <a:r>
              <a:rPr lang="en-IE" kern="100" dirty="0">
                <a:solidFill>
                  <a:srgbClr val="000000"/>
                </a:solidFill>
                <a:effectLst/>
              </a:rPr>
              <a:t>a </a:t>
            </a:r>
            <a:r>
              <a:rPr lang="en-IE" kern="100" dirty="0">
                <a:solidFill>
                  <a:srgbClr val="000000"/>
                </a:solidFill>
              </a:rPr>
              <a:t>blog</a:t>
            </a:r>
            <a:r>
              <a:rPr lang="en-IE" kern="100" dirty="0">
                <a:solidFill>
                  <a:srgbClr val="000000"/>
                </a:solidFill>
                <a:effectLst/>
              </a:rPr>
              <a:t>, </a:t>
            </a:r>
            <a:r>
              <a:rPr lang="en-IE" kern="100" dirty="0">
                <a:solidFill>
                  <a:srgbClr val="000000"/>
                </a:solidFill>
              </a:rPr>
              <a:t>website </a:t>
            </a:r>
            <a:r>
              <a:rPr lang="en-IE" kern="100" dirty="0">
                <a:solidFill>
                  <a:srgbClr val="000000"/>
                </a:solidFill>
                <a:effectLst/>
              </a:rPr>
              <a:t>or </a:t>
            </a:r>
            <a:r>
              <a:rPr lang="en-IE" kern="100" dirty="0">
                <a:solidFill>
                  <a:srgbClr val="000000"/>
                </a:solidFill>
              </a:rPr>
              <a:t>video</a:t>
            </a:r>
            <a:r>
              <a:rPr lang="en-IE" kern="100" dirty="0">
                <a:solidFill>
                  <a:srgbClr val="000000"/>
                </a:solidFill>
                <a:effectLst/>
              </a:rPr>
              <a:t>.</a:t>
            </a:r>
            <a:endParaRPr lang="en-IE" dirty="0"/>
          </a:p>
          <a:p>
            <a:r>
              <a:rPr lang="en-IE" kern="100" dirty="0">
                <a:solidFill>
                  <a:srgbClr val="000000"/>
                </a:solidFill>
                <a:effectLst/>
              </a:rPr>
              <a:t>• </a:t>
            </a:r>
            <a:r>
              <a:rPr lang="en-IE" kern="100" dirty="0">
                <a:solidFill>
                  <a:srgbClr val="000000"/>
                </a:solidFill>
              </a:rPr>
              <a:t>Use electronic components </a:t>
            </a:r>
            <a:r>
              <a:rPr lang="en-IE" kern="100" dirty="0">
                <a:solidFill>
                  <a:srgbClr val="000000"/>
                </a:solidFill>
                <a:effectLst/>
              </a:rPr>
              <a:t>to </a:t>
            </a:r>
            <a:r>
              <a:rPr lang="en-IE" kern="100" dirty="0">
                <a:solidFill>
                  <a:srgbClr val="000000"/>
                </a:solidFill>
              </a:rPr>
              <a:t>build simple circuits</a:t>
            </a:r>
            <a:r>
              <a:rPr lang="en-IE" kern="100" dirty="0">
                <a:solidFill>
                  <a:srgbClr val="000000"/>
                </a:solidFill>
                <a:effectLst/>
              </a:rPr>
              <a:t>.</a:t>
            </a:r>
            <a:endParaRPr lang="en-IE" dirty="0"/>
          </a:p>
          <a:p>
            <a:r>
              <a:rPr lang="en-IE" kern="100" dirty="0">
                <a:solidFill>
                  <a:srgbClr val="000000"/>
                </a:solidFill>
                <a:effectLst/>
              </a:rPr>
              <a:t>•</a:t>
            </a:r>
            <a:r>
              <a:rPr lang="en-IE" kern="100" dirty="0">
                <a:solidFill>
                  <a:srgbClr val="000000"/>
                </a:solidFill>
              </a:rPr>
              <a:t> </a:t>
            </a:r>
            <a:r>
              <a:rPr lang="en-IE" kern="100" dirty="0">
                <a:solidFill>
                  <a:srgbClr val="000000"/>
                </a:solidFill>
                <a:effectLst/>
              </a:rPr>
              <a:t>Take part in </a:t>
            </a:r>
            <a:r>
              <a:rPr lang="en-IE" kern="100" dirty="0">
                <a:solidFill>
                  <a:srgbClr val="000000"/>
                </a:solidFill>
              </a:rPr>
              <a:t>coding and computer science initiatives: National Scratch Competition, Hour of Code, EU Code </a:t>
            </a:r>
            <a:r>
              <a:rPr lang="en-IE" kern="100" dirty="0">
                <a:solidFill>
                  <a:srgbClr val="000000"/>
                </a:solidFill>
                <a:effectLst/>
              </a:rPr>
              <a:t>Week</a:t>
            </a:r>
            <a:r>
              <a:rPr lang="en-IE" kern="100" dirty="0">
                <a:solidFill>
                  <a:srgbClr val="000000"/>
                </a:solidFill>
              </a:rPr>
              <a:t>, or coding and robotics workshops</a:t>
            </a:r>
            <a:r>
              <a:rPr lang="en-IE" kern="100" dirty="0">
                <a:solidFill>
                  <a:srgbClr val="000000"/>
                </a:solidFill>
                <a:effectLst/>
              </a:rPr>
              <a:t>.</a:t>
            </a:r>
            <a:endParaRPr lang="en-IE" dirty="0"/>
          </a:p>
          <a:p>
            <a:r>
              <a:rPr lang="en-IE" kern="100" dirty="0">
                <a:solidFill>
                  <a:srgbClr val="000000"/>
                </a:solidFill>
                <a:effectLst/>
              </a:rPr>
              <a:t>• </a:t>
            </a:r>
            <a:r>
              <a:rPr lang="en-IE" kern="100" dirty="0">
                <a:solidFill>
                  <a:srgbClr val="000000"/>
                </a:solidFill>
              </a:rPr>
              <a:t>Explore robotics </a:t>
            </a:r>
            <a:r>
              <a:rPr lang="en-IE" kern="100" dirty="0" err="1">
                <a:solidFill>
                  <a:srgbClr val="000000"/>
                </a:solidFill>
              </a:rPr>
              <a:t>e</a:t>
            </a:r>
            <a:r>
              <a:rPr lang="en-IE" kern="100" dirty="0" err="1">
                <a:solidFill>
                  <a:srgbClr val="000000"/>
                </a:solidFill>
                <a:effectLst/>
              </a:rPr>
              <a:t>.</a:t>
            </a:r>
            <a:r>
              <a:rPr lang="en-IE" kern="100" dirty="0" err="1">
                <a:solidFill>
                  <a:srgbClr val="000000"/>
                </a:solidFill>
              </a:rPr>
              <a:t>g</a:t>
            </a:r>
            <a:r>
              <a:rPr lang="en-IE" kern="100" dirty="0">
                <a:solidFill>
                  <a:srgbClr val="000000"/>
                </a:solidFill>
              </a:rPr>
              <a:t>, First Lego League</a:t>
            </a:r>
            <a:r>
              <a:rPr lang="en-IE" kern="100" dirty="0">
                <a:solidFill>
                  <a:srgbClr val="000000"/>
                </a:solidFill>
                <a:effectLst/>
              </a:rPr>
              <a:t>.</a:t>
            </a:r>
            <a:endParaRPr lang="en-IE" dirty="0"/>
          </a:p>
          <a:p>
            <a:r>
              <a:rPr lang="en-IE" kern="100" dirty="0">
                <a:solidFill>
                  <a:srgbClr val="000000"/>
                </a:solidFill>
                <a:effectLst/>
              </a:rPr>
              <a:t>• </a:t>
            </a:r>
            <a:r>
              <a:rPr lang="en-IE" kern="100" dirty="0">
                <a:solidFill>
                  <a:srgbClr val="000000"/>
                </a:solidFill>
              </a:rPr>
              <a:t>Engage </a:t>
            </a:r>
            <a:r>
              <a:rPr lang="en-IE" kern="100" dirty="0">
                <a:solidFill>
                  <a:srgbClr val="000000"/>
                </a:solidFill>
                <a:effectLst/>
              </a:rPr>
              <a:t>pupils in </a:t>
            </a:r>
            <a:r>
              <a:rPr lang="en-IE" kern="100" dirty="0">
                <a:solidFill>
                  <a:srgbClr val="000000"/>
                </a:solidFill>
              </a:rPr>
              <a:t>the use of </a:t>
            </a:r>
            <a:r>
              <a:rPr lang="en-IE" kern="100" dirty="0" err="1">
                <a:solidFill>
                  <a:srgbClr val="000000"/>
                </a:solidFill>
              </a:rPr>
              <a:t>gamebased</a:t>
            </a:r>
            <a:r>
              <a:rPr lang="en-IE" kern="100" dirty="0">
                <a:solidFill>
                  <a:srgbClr val="000000"/>
                </a:solidFill>
              </a:rPr>
              <a:t> learning such as Minecraft.</a:t>
            </a:r>
            <a:endParaRPr lang="en-IE" dirty="0"/>
          </a:p>
          <a:p>
            <a:r>
              <a:rPr lang="en-IE" kern="100" dirty="0">
                <a:solidFill>
                  <a:srgbClr val="000000"/>
                </a:solidFill>
              </a:rPr>
              <a:t>• Participate in Tech Week in March.</a:t>
            </a:r>
            <a:endParaRPr lang="en-IE" dirty="0"/>
          </a:p>
          <a:p>
            <a:r>
              <a:rPr lang="en-IE" kern="100" dirty="0">
                <a:solidFill>
                  <a:srgbClr val="000000"/>
                </a:solidFill>
              </a:rPr>
              <a:t>Note: The above must be carried out by learners</a:t>
            </a:r>
            <a:r>
              <a:rPr lang="en-IE" kern="100" dirty="0">
                <a:solidFill>
                  <a:srgbClr val="000000"/>
                </a:solidFill>
                <a:effectLst/>
              </a:rPr>
              <a:t>. </a:t>
            </a:r>
            <a:r>
              <a:rPr lang="en-IE" kern="100" dirty="0">
                <a:solidFill>
                  <a:srgbClr val="000000"/>
                </a:solidFill>
              </a:rPr>
              <a:t>The use of technology by teachers </a:t>
            </a:r>
            <a:r>
              <a:rPr lang="en-IE" kern="100" dirty="0">
                <a:solidFill>
                  <a:srgbClr val="000000"/>
                </a:solidFill>
                <a:effectLst/>
              </a:rPr>
              <a:t>(</a:t>
            </a:r>
            <a:r>
              <a:rPr lang="en-IE" kern="100" dirty="0">
                <a:solidFill>
                  <a:srgbClr val="000000"/>
                </a:solidFill>
              </a:rPr>
              <a:t>e.g. use of PowerPoint, ICT, development of blogs or video) do not count for this step of the Award.</a:t>
            </a:r>
            <a:endParaRPr lang="en-IE" dirty="0"/>
          </a:p>
          <a:p>
            <a:pPr>
              <a:lnSpc>
                <a:spcPct val="107000"/>
              </a:lnSpc>
              <a:spcAft>
                <a:spcPts val="800"/>
              </a:spcAft>
            </a:pPr>
            <a:endParaRPr lang="en-IE" kern="100" dirty="0">
              <a:solidFill>
                <a:srgbClr val="000000"/>
              </a:solidFill>
              <a:ea typeface="Calibri"/>
              <a:cs typeface="Calibri"/>
            </a:endParaRPr>
          </a:p>
          <a:p>
            <a:endParaRPr lang="en-IE" kern="100" dirty="0">
              <a:solidFill>
                <a:srgbClr val="444444"/>
              </a:solidFill>
            </a:endParaRPr>
          </a:p>
          <a:p>
            <a:endParaRPr lang="en-IE" kern="100" dirty="0">
              <a:solidFill>
                <a:srgbClr val="444444"/>
              </a:solidFill>
            </a:endParaRPr>
          </a:p>
          <a:p>
            <a:pPr>
              <a:lnSpc>
                <a:spcPct val="107000"/>
              </a:lnSpc>
              <a:spcAft>
                <a:spcPts val="800"/>
              </a:spcAft>
            </a:pPr>
            <a:endParaRPr lang="en-IE" sz="1200" b="1" kern="100" dirty="0">
              <a:effectLst/>
              <a:latin typeface="Shoika-Bold"/>
              <a:ea typeface="Calibri" panose="020F0502020204030204" pitchFamily="34" charset="0"/>
              <a:cs typeface="Times New Roman" panose="02020603050405020304" pitchFamily="18" charset="0"/>
            </a:endParaRPr>
          </a:p>
          <a:p>
            <a:endParaRPr lang="en-IE" dirty="0"/>
          </a:p>
        </p:txBody>
      </p:sp>
      <p:sp>
        <p:nvSpPr>
          <p:cNvPr id="4" name="Slide Number Placeholder 3">
            <a:extLst>
              <a:ext uri="{FF2B5EF4-FFF2-40B4-BE49-F238E27FC236}">
                <a16:creationId xmlns:a16="http://schemas.microsoft.com/office/drawing/2014/main" id="{52E8EF73-49F2-C438-339D-B7379E786436}"/>
              </a:ext>
            </a:extLst>
          </p:cNvPr>
          <p:cNvSpPr>
            <a:spLocks noGrp="1"/>
          </p:cNvSpPr>
          <p:nvPr>
            <p:ph type="sldNum" sz="quarter" idx="5"/>
          </p:nvPr>
        </p:nvSpPr>
        <p:spPr/>
        <p:txBody>
          <a:bodyPr/>
          <a:lstStyle/>
          <a:p>
            <a:fld id="{71933FC1-6D29-45C1-9225-3AA86DF4D750}" type="slidenum">
              <a:rPr lang="en-IE" smtClean="0"/>
              <a:t>7</a:t>
            </a:fld>
            <a:endParaRPr lang="en-IE"/>
          </a:p>
        </p:txBody>
      </p:sp>
    </p:spTree>
    <p:extLst>
      <p:ext uri="{BB962C8B-B14F-4D97-AF65-F5344CB8AC3E}">
        <p14:creationId xmlns:p14="http://schemas.microsoft.com/office/powerpoint/2010/main" val="3398020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kern="100"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71933FC1-6D29-45C1-9225-3AA86DF4D750}" type="slidenum">
              <a:rPr lang="en-IE" smtClean="0"/>
              <a:t>8</a:t>
            </a:fld>
            <a:endParaRPr lang="en-IE"/>
          </a:p>
        </p:txBody>
      </p:sp>
    </p:spTree>
    <p:extLst>
      <p:ext uri="{BB962C8B-B14F-4D97-AF65-F5344CB8AC3E}">
        <p14:creationId xmlns:p14="http://schemas.microsoft.com/office/powerpoint/2010/main" val="3832120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3E4F0-41BE-576F-616B-21FAAA52E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99239-BF38-18C8-BA37-CFF57B23A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EE784A-88E4-A45F-981F-520DA0264CAD}"/>
              </a:ext>
            </a:extLst>
          </p:cNvPr>
          <p:cNvSpPr>
            <a:spLocks noGrp="1"/>
          </p:cNvSpPr>
          <p:nvPr>
            <p:ph type="body" idx="1"/>
          </p:nvPr>
        </p:nvSpPr>
        <p:spPr/>
        <p:txBody>
          <a:bodyPr/>
          <a:lstStyle/>
          <a:p>
            <a:r>
              <a:rPr lang="en-IE" kern="100" dirty="0">
                <a:solidFill>
                  <a:srgbClr val="000000"/>
                </a:solidFill>
                <a:effectLst/>
              </a:rPr>
              <a:t>Provide evidence </a:t>
            </a:r>
            <a:r>
              <a:rPr lang="en-IE" kern="100" dirty="0">
                <a:solidFill>
                  <a:srgbClr val="000000"/>
                </a:solidFill>
              </a:rPr>
              <a:t>for one example of how the learners investigated engineering in class or in the local area.</a:t>
            </a:r>
            <a:endParaRPr lang="en-US" dirty="0"/>
          </a:p>
          <a:p>
            <a:r>
              <a:rPr lang="en-IE" kern="100" dirty="0">
                <a:solidFill>
                  <a:srgbClr val="000000"/>
                </a:solidFill>
              </a:rPr>
              <a:t>Examples can include</a:t>
            </a:r>
            <a:r>
              <a:rPr lang="en-IE" kern="100" dirty="0">
                <a:solidFill>
                  <a:srgbClr val="000000"/>
                </a:solidFill>
                <a:effectLst/>
              </a:rPr>
              <a:t>:</a:t>
            </a:r>
            <a:endParaRPr lang="en-IE" dirty="0"/>
          </a:p>
          <a:p>
            <a:r>
              <a:rPr lang="en-IE" kern="100" dirty="0">
                <a:solidFill>
                  <a:srgbClr val="000000"/>
                </a:solidFill>
                <a:effectLst/>
              </a:rPr>
              <a:t>• </a:t>
            </a:r>
            <a:r>
              <a:rPr lang="en-IE" kern="100" dirty="0">
                <a:solidFill>
                  <a:srgbClr val="000000"/>
                </a:solidFill>
              </a:rPr>
              <a:t>Design and make activities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making models (exploring, planning, designing, making, evaluating). For sample activities including design a bridge, </a:t>
            </a:r>
            <a:r>
              <a:rPr lang="en-IE" kern="100" dirty="0">
                <a:solidFill>
                  <a:srgbClr val="000000"/>
                </a:solidFill>
                <a:effectLst/>
              </a:rPr>
              <a:t>a </a:t>
            </a:r>
            <a:r>
              <a:rPr lang="en-IE" kern="100" dirty="0">
                <a:solidFill>
                  <a:srgbClr val="000000"/>
                </a:solidFill>
              </a:rPr>
              <a:t>boat</a:t>
            </a:r>
            <a:r>
              <a:rPr lang="en-IE" kern="100" dirty="0">
                <a:solidFill>
                  <a:srgbClr val="000000"/>
                </a:solidFill>
                <a:effectLst/>
              </a:rPr>
              <a:t>, </a:t>
            </a:r>
            <a:r>
              <a:rPr lang="en-IE" kern="100" dirty="0">
                <a:solidFill>
                  <a:srgbClr val="000000"/>
                </a:solidFill>
              </a:rPr>
              <a:t>a rocket, a water pump, a catapult, see the ‘classroom activities’ section of </a:t>
            </a:r>
            <a:r>
              <a:rPr lang="en-IE" kern="100" dirty="0">
                <a:solidFill>
                  <a:srgbClr val="000000"/>
                </a:solidFill>
                <a:hlinkClick r:id="rId3"/>
              </a:rPr>
              <a:t>www</a:t>
            </a:r>
            <a:r>
              <a:rPr lang="en-IE" kern="100" dirty="0">
                <a:solidFill>
                  <a:srgbClr val="000000"/>
                </a:solidFill>
                <a:effectLst/>
                <a:hlinkClick r:id="rId3"/>
              </a:rPr>
              <a:t>.</a:t>
            </a:r>
            <a:r>
              <a:rPr lang="en-IE" kern="100" dirty="0">
                <a:solidFill>
                  <a:srgbClr val="000000"/>
                </a:solidFill>
                <a:hlinkClick r:id="rId3"/>
              </a:rPr>
              <a:t>curiousminds</a:t>
            </a:r>
            <a:r>
              <a:rPr lang="en-IE" kern="100" dirty="0">
                <a:solidFill>
                  <a:srgbClr val="000000"/>
                </a:solidFill>
                <a:effectLst/>
                <a:hlinkClick r:id="rId3"/>
              </a:rPr>
              <a:t>.</a:t>
            </a:r>
            <a:r>
              <a:rPr lang="en-IE" kern="100" dirty="0">
                <a:solidFill>
                  <a:srgbClr val="000000"/>
                </a:solidFill>
                <a:hlinkClick r:id="rId3"/>
              </a:rPr>
              <a:t>ie</a:t>
            </a:r>
            <a:r>
              <a:rPr lang="en-IE" kern="100" dirty="0">
                <a:solidFill>
                  <a:srgbClr val="000000"/>
                </a:solidFill>
                <a:effectLst/>
              </a:rPr>
              <a:t>.</a:t>
            </a:r>
            <a:endParaRPr lang="en-IE" dirty="0"/>
          </a:p>
          <a:p>
            <a:r>
              <a:rPr lang="en-IE" kern="100" dirty="0">
                <a:solidFill>
                  <a:srgbClr val="000000"/>
                </a:solidFill>
                <a:effectLst/>
              </a:rPr>
              <a:t>• </a:t>
            </a:r>
            <a:r>
              <a:rPr lang="en-IE" kern="100" dirty="0">
                <a:solidFill>
                  <a:srgbClr val="000000"/>
                </a:solidFill>
              </a:rPr>
              <a:t>Digital investigations of engineering (e</a:t>
            </a:r>
            <a:r>
              <a:rPr lang="en-IE" kern="100" dirty="0">
                <a:solidFill>
                  <a:srgbClr val="000000"/>
                </a:solidFill>
                <a:effectLst/>
              </a:rPr>
              <a:t>.</a:t>
            </a:r>
            <a:r>
              <a:rPr lang="en-IE" kern="100" dirty="0">
                <a:solidFill>
                  <a:srgbClr val="000000"/>
                </a:solidFill>
              </a:rPr>
              <a:t>g</a:t>
            </a:r>
            <a:r>
              <a:rPr lang="en-IE" kern="100" dirty="0">
                <a:solidFill>
                  <a:srgbClr val="000000"/>
                </a:solidFill>
                <a:effectLst/>
              </a:rPr>
              <a:t>.</a:t>
            </a:r>
            <a:r>
              <a:rPr lang="en-IE" kern="100" dirty="0">
                <a:solidFill>
                  <a:srgbClr val="000000"/>
                </a:solidFill>
              </a:rPr>
              <a:t> using Google Maps, online research and project creation) are accepted.</a:t>
            </a:r>
            <a:endParaRPr lang="en-IE" dirty="0"/>
          </a:p>
          <a:p>
            <a:r>
              <a:rPr lang="en-IE" kern="100" dirty="0">
                <a:solidFill>
                  <a:srgbClr val="000000"/>
                </a:solidFill>
              </a:rPr>
              <a:t>• Investigate and develop an understanding of how everyday items work e.g. bicycle gears.</a:t>
            </a:r>
            <a:endParaRPr lang="en-IE" dirty="0"/>
          </a:p>
          <a:p>
            <a:r>
              <a:rPr lang="en-IE" kern="100" dirty="0">
                <a:solidFill>
                  <a:srgbClr val="000000"/>
                </a:solidFill>
              </a:rPr>
              <a:t>• Organise an event during Engineers Week, like a simple design challenge </a:t>
            </a:r>
            <a:endParaRPr lang="en-IE" dirty="0"/>
          </a:p>
          <a:p>
            <a:r>
              <a:rPr lang="en-IE" kern="100" dirty="0">
                <a:solidFill>
                  <a:srgbClr val="000000"/>
                </a:solidFill>
              </a:rPr>
              <a:t>in the classroom or at home or use the Engineers Week classroom pack </a:t>
            </a:r>
            <a:r>
              <a:rPr lang="en-IE" u="sng" kern="100" dirty="0">
                <a:solidFill>
                  <a:srgbClr val="0563C1"/>
                </a:solidFill>
                <a:effectLst/>
                <a:hlinkClick r:id="rId4"/>
              </a:rPr>
              <a:t>www.</a:t>
            </a:r>
            <a:r>
              <a:rPr lang="en-IE" u="sng" kern="100" dirty="0">
                <a:solidFill>
                  <a:srgbClr val="0563C1"/>
                </a:solidFill>
                <a:hlinkClick r:id="rId4"/>
              </a:rPr>
              <a:t>engineersweek</a:t>
            </a:r>
            <a:r>
              <a:rPr lang="en-IE" u="sng" kern="100" dirty="0">
                <a:solidFill>
                  <a:srgbClr val="0563C1"/>
                </a:solidFill>
                <a:effectLst/>
                <a:hlinkClick r:id="rId4"/>
              </a:rPr>
              <a:t>.ie</a:t>
            </a:r>
            <a:r>
              <a:rPr lang="en-IE" kern="100" dirty="0">
                <a:solidFill>
                  <a:srgbClr val="000000"/>
                </a:solidFill>
              </a:rPr>
              <a:t>. </a:t>
            </a:r>
            <a:endParaRPr lang="en-IE" dirty="0"/>
          </a:p>
          <a:p>
            <a:r>
              <a:rPr lang="en-IE" kern="100" dirty="0">
                <a:solidFill>
                  <a:srgbClr val="000000"/>
                </a:solidFill>
              </a:rPr>
              <a:t>• Participate in the STEPS Young Engineers Award.</a:t>
            </a:r>
            <a:endParaRPr lang="en-IE" dirty="0"/>
          </a:p>
          <a:p>
            <a:r>
              <a:rPr lang="en-IE" kern="100" dirty="0">
                <a:solidFill>
                  <a:srgbClr val="000000"/>
                </a:solidFill>
              </a:rPr>
              <a:t>• Explore renewable energy technologies e.g. Use solar energy kits.</a:t>
            </a:r>
            <a:endParaRPr lang="en-IE" dirty="0"/>
          </a:p>
          <a:p>
            <a:pPr>
              <a:lnSpc>
                <a:spcPct val="107000"/>
              </a:lnSpc>
              <a:spcAft>
                <a:spcPts val="800"/>
              </a:spcAft>
            </a:pPr>
            <a:endParaRPr lang="en-IE" kern="100" dirty="0">
              <a:ea typeface="Calibri"/>
              <a:cs typeface="Calibri"/>
            </a:endParaRPr>
          </a:p>
        </p:txBody>
      </p:sp>
      <p:sp>
        <p:nvSpPr>
          <p:cNvPr id="4" name="Slide Number Placeholder 3">
            <a:extLst>
              <a:ext uri="{FF2B5EF4-FFF2-40B4-BE49-F238E27FC236}">
                <a16:creationId xmlns:a16="http://schemas.microsoft.com/office/drawing/2014/main" id="{48932A3D-F2F7-4BDC-7F9A-A47EB67A8EDB}"/>
              </a:ext>
            </a:extLst>
          </p:cNvPr>
          <p:cNvSpPr>
            <a:spLocks noGrp="1"/>
          </p:cNvSpPr>
          <p:nvPr>
            <p:ph type="sldNum" sz="quarter" idx="5"/>
          </p:nvPr>
        </p:nvSpPr>
        <p:spPr/>
        <p:txBody>
          <a:bodyPr/>
          <a:lstStyle/>
          <a:p>
            <a:fld id="{71933FC1-6D29-45C1-9225-3AA86DF4D750}" type="slidenum">
              <a:rPr lang="en-IE" smtClean="0"/>
              <a:t>9</a:t>
            </a:fld>
            <a:endParaRPr lang="en-IE"/>
          </a:p>
        </p:txBody>
      </p:sp>
    </p:spTree>
    <p:extLst>
      <p:ext uri="{BB962C8B-B14F-4D97-AF65-F5344CB8AC3E}">
        <p14:creationId xmlns:p14="http://schemas.microsoft.com/office/powerpoint/2010/main" val="1630178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51D0-D3A9-1AD5-42C1-5129212DC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8302CA3-44A1-D776-FF68-D40DECB9F4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A1BEEA0-FF77-7599-0D4D-F6BA011E595B}"/>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AEB773FA-060C-8124-FFB4-534F8798978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9905ACA-C308-B1E8-0286-8838ED8C0CB2}"/>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201072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2798-B919-5D7A-8A95-2410B79C09F3}"/>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1AD83DC-D010-7D19-D99F-656824DB5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267B242-426D-6791-0B4D-36A345A71C1A}"/>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48C14328-46E2-5C05-FCED-E0B965A8091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3D2F3F1-10F6-1A97-63EA-2F3115003A8F}"/>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210014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70174F-E25B-125C-F170-C2345447D2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284C325-9978-AE93-AAD4-059220D3E0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C82BF0E-3069-25BD-CB34-9BD88B21BEF6}"/>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C4C270C2-125E-CB20-75B8-FE021923B4C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7F14959-24DC-3CA9-B4D7-F70FA1A78854}"/>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42015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4846C-CFC4-508E-2CFC-222813712EB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380C64F-1489-BD7C-759C-010254EFA8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72B9F2F-E715-95A1-982B-4971B8DA83C5}"/>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48DE05B5-8715-08AE-D32A-4EBEE0AEF30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D2C51AA-FC5C-BED7-D1E8-54979167E021}"/>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3097008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2FCD-970E-1441-2240-7195B694FE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56F94AA-BFE7-62D0-D3CE-7CDC87DF2E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1574F7-7FBA-9AC9-A7EC-72425DD98B8A}"/>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BFB8BD13-08A0-7CCE-4455-3A1295074E0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F189CCA-157B-6A10-FA00-8EF84AF2D2D3}"/>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277184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B768-0D1E-D78F-9B22-5E2F7BA5C86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CC4EBCC-867F-375A-9799-A6A0DA92BA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0144E6C-3B0A-5D2D-1A7B-871D344A47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BC470708-08DD-2E99-9D2C-8E64F00C6B54}"/>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6" name="Footer Placeholder 5">
            <a:extLst>
              <a:ext uri="{FF2B5EF4-FFF2-40B4-BE49-F238E27FC236}">
                <a16:creationId xmlns:a16="http://schemas.microsoft.com/office/drawing/2014/main" id="{4983B522-9B01-A5D8-25E0-F8445C51E96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E062EBD-93E7-FFF8-DAA2-4432B67D4C1E}"/>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4009274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9B59-EB7A-48A0-4E6F-1F89835CDED2}"/>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00B7F49-7708-0A3F-62D2-DE3A403A02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156F9-A1CB-142D-120C-CD4EEA4DE8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0312CB4A-2129-9750-BED7-C4CCE7494B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426664-AE46-8101-923F-5815A958B9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302D4E83-680C-4FAA-4362-74F8DA423A67}"/>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8" name="Footer Placeholder 7">
            <a:extLst>
              <a:ext uri="{FF2B5EF4-FFF2-40B4-BE49-F238E27FC236}">
                <a16:creationId xmlns:a16="http://schemas.microsoft.com/office/drawing/2014/main" id="{C22ACB60-4137-6A57-18CE-D14AA7020D5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AE134E09-4DB6-F356-5859-ADB3D268720F}"/>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88892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11EB9-9AC2-39BF-2B48-12498EC64582}"/>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50AD132-5859-A7D0-B819-755B671E1201}"/>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4" name="Footer Placeholder 3">
            <a:extLst>
              <a:ext uri="{FF2B5EF4-FFF2-40B4-BE49-F238E27FC236}">
                <a16:creationId xmlns:a16="http://schemas.microsoft.com/office/drawing/2014/main" id="{E3B941AE-5260-1633-C8B0-E3B1B3174E6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D9721CC-4C28-D109-FEDC-E6905A374562}"/>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145706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B93289-E4BB-EE20-1801-DB73285502B1}"/>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3" name="Footer Placeholder 2">
            <a:extLst>
              <a:ext uri="{FF2B5EF4-FFF2-40B4-BE49-F238E27FC236}">
                <a16:creationId xmlns:a16="http://schemas.microsoft.com/office/drawing/2014/main" id="{5E5E2FB1-AB47-CCA0-F45B-4871AAC495B7}"/>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97A94C7-4430-6292-1998-361560D7435F}"/>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340900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CFEF5-D78B-6BEB-ED20-1532F8E49B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041C1F68-4BB1-C1A7-AD50-241AD1375D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B39D4784-364E-747A-7D50-E1E9288A1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2CA75-31DA-82B9-720B-3B59CA5F7268}"/>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6" name="Footer Placeholder 5">
            <a:extLst>
              <a:ext uri="{FF2B5EF4-FFF2-40B4-BE49-F238E27FC236}">
                <a16:creationId xmlns:a16="http://schemas.microsoft.com/office/drawing/2014/main" id="{3A2BC060-0609-E86C-88F8-A39E55AD0BC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BB71D4D-636C-8C4D-88E6-B8591C9EEC08}"/>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302001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A64E-40B3-B978-F552-563CD2374E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BAF3831-F7BD-2288-79E0-B0597D7B93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5BA0C560-80A2-9E07-4CF5-9B848D9B7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B3547-DC43-4370-14A0-363CC71BF72F}"/>
              </a:ext>
            </a:extLst>
          </p:cNvPr>
          <p:cNvSpPr>
            <a:spLocks noGrp="1"/>
          </p:cNvSpPr>
          <p:nvPr>
            <p:ph type="dt" sz="half" idx="10"/>
          </p:nvPr>
        </p:nvSpPr>
        <p:spPr/>
        <p:txBody>
          <a:bodyPr/>
          <a:lstStyle/>
          <a:p>
            <a:fld id="{3E7CE465-BA8E-4240-801F-FBBBA1C74D4C}" type="datetimeFigureOut">
              <a:rPr lang="en-IE" smtClean="0"/>
              <a:t>01/09/2025</a:t>
            </a:fld>
            <a:endParaRPr lang="en-IE"/>
          </a:p>
        </p:txBody>
      </p:sp>
      <p:sp>
        <p:nvSpPr>
          <p:cNvPr id="6" name="Footer Placeholder 5">
            <a:extLst>
              <a:ext uri="{FF2B5EF4-FFF2-40B4-BE49-F238E27FC236}">
                <a16:creationId xmlns:a16="http://schemas.microsoft.com/office/drawing/2014/main" id="{5DA4EE1B-2D0B-702A-8488-3964EFD12EF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D5B8F70-0CA9-F796-A621-80F34F65C4E6}"/>
              </a:ext>
            </a:extLst>
          </p:cNvPr>
          <p:cNvSpPr>
            <a:spLocks noGrp="1"/>
          </p:cNvSpPr>
          <p:nvPr>
            <p:ph type="sldNum" sz="quarter" idx="12"/>
          </p:nvPr>
        </p:nvSpPr>
        <p:spPr/>
        <p:txBody>
          <a:bodyPr/>
          <a:lstStyle/>
          <a:p>
            <a:fld id="{8CB3DD26-DD9F-437B-AAE4-0A0755C9CF34}" type="slidenum">
              <a:rPr lang="en-IE" smtClean="0"/>
              <a:t>‹#›</a:t>
            </a:fld>
            <a:endParaRPr lang="en-IE"/>
          </a:p>
        </p:txBody>
      </p:sp>
    </p:spTree>
    <p:extLst>
      <p:ext uri="{BB962C8B-B14F-4D97-AF65-F5344CB8AC3E}">
        <p14:creationId xmlns:p14="http://schemas.microsoft.com/office/powerpoint/2010/main" val="2876878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FE3545-928D-9610-73B9-556E36A420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86C8409-A592-E85D-5A26-EF51A7953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423258F-73E0-7359-6CA7-F28C2513B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CE465-BA8E-4240-801F-FBBBA1C74D4C}" type="datetimeFigureOut">
              <a:rPr lang="en-IE" smtClean="0"/>
              <a:t>01/09/2025</a:t>
            </a:fld>
            <a:endParaRPr lang="en-IE"/>
          </a:p>
        </p:txBody>
      </p:sp>
      <p:sp>
        <p:nvSpPr>
          <p:cNvPr id="5" name="Footer Placeholder 4">
            <a:extLst>
              <a:ext uri="{FF2B5EF4-FFF2-40B4-BE49-F238E27FC236}">
                <a16:creationId xmlns:a16="http://schemas.microsoft.com/office/drawing/2014/main" id="{A7D64DC9-9C50-F63E-ACFE-608E90599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9281A03F-47F2-B7C0-E063-64D53F55D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3DD26-DD9F-437B-AAE4-0A0755C9CF34}" type="slidenum">
              <a:rPr lang="en-IE" smtClean="0"/>
              <a:t>‹#›</a:t>
            </a:fld>
            <a:endParaRPr lang="en-IE"/>
          </a:p>
        </p:txBody>
      </p:sp>
    </p:spTree>
    <p:extLst>
      <p:ext uri="{BB962C8B-B14F-4D97-AF65-F5344CB8AC3E}">
        <p14:creationId xmlns:p14="http://schemas.microsoft.com/office/powerpoint/2010/main" val="2049967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12.emf"/><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2.emf"/><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2.emf"/><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D3AEC1A-BD0F-034E-8A24-41A34F2000C1}"/>
              </a:ext>
              <a:ext uri="{C183D7F6-B498-43B3-948B-1728B52AA6E4}">
                <adec:decorative xmlns:adec="http://schemas.microsoft.com/office/drawing/2017/decorative" val="1"/>
              </a:ext>
            </a:extLst>
          </p:cNvPr>
          <p:cNvSpPr/>
          <p:nvPr/>
        </p:nvSpPr>
        <p:spPr>
          <a:xfrm>
            <a:off x="2692400" y="4482429"/>
            <a:ext cx="2386736" cy="2386736"/>
          </a:xfrm>
          <a:prstGeom prst="rect">
            <a:avLst/>
          </a:prstGeom>
          <a:solidFill>
            <a:srgbClr val="776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4C10423-4CD9-9C4C-90CB-95CC3E2221F6}"/>
              </a:ext>
              <a:ext uri="{C183D7F6-B498-43B3-948B-1728B52AA6E4}">
                <adec:decorative xmlns:adec="http://schemas.microsoft.com/office/drawing/2017/decorative" val="1"/>
              </a:ext>
            </a:extLst>
          </p:cNvPr>
          <p:cNvSpPr/>
          <p:nvPr/>
        </p:nvSpPr>
        <p:spPr>
          <a:xfrm>
            <a:off x="132080" y="4482429"/>
            <a:ext cx="2375571" cy="2375571"/>
          </a:xfrm>
          <a:prstGeom prst="ellipse">
            <a:avLst/>
          </a:prstGeom>
          <a:solidFill>
            <a:srgbClr val="2E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a:extLst>
              <a:ext uri="{C183D7F6-B498-43B3-948B-1728B52AA6E4}">
                <adec:decorative xmlns:adec="http://schemas.microsoft.com/office/drawing/2017/decorative" val="1"/>
              </a:ext>
            </a:extLst>
          </p:cNvPr>
          <p:cNvGrpSpPr/>
          <p:nvPr/>
        </p:nvGrpSpPr>
        <p:grpSpPr>
          <a:xfrm>
            <a:off x="7703341" y="2292798"/>
            <a:ext cx="2272404" cy="2272404"/>
            <a:chOff x="0" y="0"/>
            <a:chExt cx="4544808" cy="4544808"/>
          </a:xfrm>
        </p:grpSpPr>
        <p:grpSp>
          <p:nvGrpSpPr>
            <p:cNvPr id="4" name="Group 4"/>
            <p:cNvGrpSpPr/>
            <p:nvPr/>
          </p:nvGrpSpPr>
          <p:grpSpPr>
            <a:xfrm>
              <a:off x="0" y="0"/>
              <a:ext cx="4544808" cy="4544808"/>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766AB"/>
              </a:solidFill>
            </p:spPr>
            <p:txBody>
              <a:bodyPr/>
              <a:lstStyle/>
              <a:p>
                <a:endParaRPr lang="en-IE"/>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a:lnSpc>
                    <a:spcPts val="1958"/>
                  </a:lnSpc>
                  <a:spcBef>
                    <a:spcPct val="0"/>
                  </a:spcBef>
                </a:pPr>
                <a:endParaRPr sz="1200"/>
              </a:p>
            </p:txBody>
          </p:sp>
        </p:grpSp>
        <p:grpSp>
          <p:nvGrpSpPr>
            <p:cNvPr id="7" name="Group 7"/>
            <p:cNvGrpSpPr/>
            <p:nvPr/>
          </p:nvGrpSpPr>
          <p:grpSpPr>
            <a:xfrm>
              <a:off x="684178" y="843481"/>
              <a:ext cx="3176452" cy="317645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9" name="TextBox 9"/>
              <p:cNvSpPr txBox="1"/>
              <p:nvPr/>
            </p:nvSpPr>
            <p:spPr>
              <a:xfrm>
                <a:off x="76200" y="38100"/>
                <a:ext cx="660400" cy="698500"/>
              </a:xfrm>
              <a:prstGeom prst="rect">
                <a:avLst/>
              </a:prstGeom>
            </p:spPr>
            <p:txBody>
              <a:bodyPr lIns="33867" tIns="33867" rIns="33867" bIns="33867" rtlCol="0" anchor="ctr"/>
              <a:lstStyle/>
              <a:p>
                <a:pPr algn="ctr">
                  <a:lnSpc>
                    <a:spcPts val="1958"/>
                  </a:lnSpc>
                </a:pPr>
                <a:endParaRPr sz="1200"/>
              </a:p>
            </p:txBody>
          </p:sp>
        </p:grpSp>
      </p:grpSp>
      <p:grpSp>
        <p:nvGrpSpPr>
          <p:cNvPr id="27" name="Group 27" descr="curious minds award 2025 2026"/>
          <p:cNvGrpSpPr/>
          <p:nvPr/>
        </p:nvGrpSpPr>
        <p:grpSpPr>
          <a:xfrm>
            <a:off x="685800" y="2219139"/>
            <a:ext cx="7017541" cy="2054996"/>
            <a:chOff x="0" y="-123825"/>
            <a:chExt cx="13459860" cy="4109991"/>
          </a:xfrm>
        </p:grpSpPr>
        <p:sp>
          <p:nvSpPr>
            <p:cNvPr id="28" name="TextBox 28"/>
            <p:cNvSpPr txBox="1"/>
            <p:nvPr/>
          </p:nvSpPr>
          <p:spPr>
            <a:xfrm>
              <a:off x="0" y="-123825"/>
              <a:ext cx="13459860" cy="1428596"/>
            </a:xfrm>
            <a:prstGeom prst="rect">
              <a:avLst/>
            </a:prstGeom>
          </p:spPr>
          <p:txBody>
            <a:bodyPr lIns="0" tIns="0" rIns="0" bIns="0" rtlCol="0" anchor="t">
              <a:spAutoFit/>
            </a:bodyPr>
            <a:lstStyle/>
            <a:p>
              <a:pPr>
                <a:lnSpc>
                  <a:spcPts val="6299"/>
                </a:lnSpc>
              </a:pPr>
              <a:r>
                <a:rPr lang="en-US" sz="3200" b="1" dirty="0">
                  <a:solidFill>
                    <a:srgbClr val="2E2552"/>
                  </a:solidFill>
                  <a:latin typeface="Shoika-Bold"/>
                </a:rPr>
                <a:t>Curious Minds Award 2025/26</a:t>
              </a:r>
              <a:endParaRPr lang="en-US" sz="3200" b="1" dirty="0">
                <a:solidFill>
                  <a:srgbClr val="2E2552"/>
                </a:solidFill>
                <a:latin typeface="Shoika-Bold" pitchFamily="2" charset="77"/>
              </a:endParaRPr>
            </a:p>
          </p:txBody>
        </p:sp>
        <p:sp>
          <p:nvSpPr>
            <p:cNvPr id="29" name="TextBox 29"/>
            <p:cNvSpPr txBox="1"/>
            <p:nvPr/>
          </p:nvSpPr>
          <p:spPr>
            <a:xfrm>
              <a:off x="0" y="1295173"/>
              <a:ext cx="13459860" cy="2690993"/>
            </a:xfrm>
            <a:prstGeom prst="rect">
              <a:avLst/>
            </a:prstGeom>
          </p:spPr>
          <p:txBody>
            <a:bodyPr lIns="0" tIns="0" rIns="0" bIns="0" rtlCol="0" anchor="t">
              <a:spAutoFit/>
            </a:bodyPr>
            <a:lstStyle/>
            <a:p>
              <a:pPr>
                <a:lnSpc>
                  <a:spcPts val="3640"/>
                </a:lnSpc>
              </a:pPr>
              <a:r>
                <a:rPr lang="en-US" sz="2000" dirty="0">
                  <a:solidFill>
                    <a:srgbClr val="7766AB"/>
                  </a:solidFill>
                  <a:latin typeface="Shoika-Light" pitchFamily="2" charset="77"/>
                </a:rPr>
                <a:t>Log of Evidence</a:t>
              </a:r>
            </a:p>
            <a:p>
              <a:pPr>
                <a:lnSpc>
                  <a:spcPts val="3640"/>
                </a:lnSpc>
              </a:pPr>
              <a:r>
                <a:rPr lang="en-US" sz="2000" b="1" dirty="0">
                  <a:solidFill>
                    <a:srgbClr val="E06F0E"/>
                  </a:solidFill>
                  <a:latin typeface="Shoika-Bold"/>
                </a:rPr>
                <a:t>Silver Award</a:t>
              </a:r>
            </a:p>
            <a:p>
              <a:pPr>
                <a:lnSpc>
                  <a:spcPts val="3640"/>
                </a:lnSpc>
              </a:pPr>
              <a:r>
                <a:rPr lang="en-US" sz="2000" dirty="0">
                  <a:solidFill>
                    <a:srgbClr val="2E2552"/>
                  </a:solidFill>
                  <a:latin typeface="Shoika-Thin" pitchFamily="2" charset="77"/>
                </a:rPr>
                <a:t>Add School Name</a:t>
              </a:r>
            </a:p>
          </p:txBody>
        </p:sp>
      </p:grpSp>
      <p:pic>
        <p:nvPicPr>
          <p:cNvPr id="15" name="Picture 15" descr="children doing chemistry experiment"/>
          <p:cNvPicPr>
            <a:picLocks noChangeAspect="1"/>
          </p:cNvPicPr>
          <p:nvPr/>
        </p:nvPicPr>
        <p:blipFill>
          <a:blip r:embed="rId3"/>
          <a:srcRect l="6972" r="6972"/>
          <a:stretch>
            <a:fillRect/>
          </a:stretch>
        </p:blipFill>
        <p:spPr>
          <a:xfrm>
            <a:off x="7703341" y="3380671"/>
            <a:ext cx="4488659" cy="3477329"/>
          </a:xfrm>
          <a:prstGeom prst="rect">
            <a:avLst/>
          </a:prstGeom>
        </p:spPr>
      </p:pic>
      <p:grpSp>
        <p:nvGrpSpPr>
          <p:cNvPr id="19" name="Group 19">
            <a:extLst>
              <a:ext uri="{C183D7F6-B498-43B3-948B-1728B52AA6E4}">
                <adec:decorative xmlns:adec="http://schemas.microsoft.com/office/drawing/2017/decorative" val="1"/>
              </a:ext>
            </a:extLst>
          </p:cNvPr>
          <p:cNvGrpSpPr/>
          <p:nvPr/>
        </p:nvGrpSpPr>
        <p:grpSpPr>
          <a:xfrm>
            <a:off x="2859159" y="4674641"/>
            <a:ext cx="2016431" cy="1993550"/>
            <a:chOff x="0" y="0"/>
            <a:chExt cx="4032863" cy="3987100"/>
          </a:xfrm>
        </p:grpSpPr>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110700"/>
              <a:ext cx="2917606" cy="729402"/>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183179"/>
              <a:ext cx="2917606" cy="729402"/>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2917606" cy="729402"/>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57698"/>
              <a:ext cx="2917606" cy="729402"/>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09359" y="1094102"/>
              <a:ext cx="2917606" cy="729402"/>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4783"/>
            <a:stretch>
              <a:fillRect/>
            </a:stretch>
          </p:blipFill>
          <p:spPr>
            <a:xfrm>
              <a:off x="3297145" y="3257698"/>
              <a:ext cx="735718" cy="729402"/>
            </a:xfrm>
            <a:prstGeom prst="rect">
              <a:avLst/>
            </a:prstGeom>
          </p:spPr>
        </p:pic>
      </p:grpSp>
      <p:pic>
        <p:nvPicPr>
          <p:cNvPr id="30" name="Picture 29">
            <a:extLst>
              <a:ext uri="{FF2B5EF4-FFF2-40B4-BE49-F238E27FC236}">
                <a16:creationId xmlns:a16="http://schemas.microsoft.com/office/drawing/2014/main" id="{18DF8E3E-72EB-2C40-8237-EF7A0500E53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18862" y="373814"/>
            <a:ext cx="4480594" cy="1657206"/>
          </a:xfrm>
          <a:prstGeom prst="rect">
            <a:avLst/>
          </a:prstGeom>
        </p:spPr>
      </p:pic>
      <p:sp>
        <p:nvSpPr>
          <p:cNvPr id="32" name="Rectangle 31">
            <a:extLst>
              <a:ext uri="{FF2B5EF4-FFF2-40B4-BE49-F238E27FC236}">
                <a16:creationId xmlns:a16="http://schemas.microsoft.com/office/drawing/2014/main" id="{38C391F6-CF4B-E44F-804B-1EA6B2248F12}"/>
              </a:ext>
              <a:ext uri="{C183D7F6-B498-43B3-948B-1728B52AA6E4}">
                <adec:decorative xmlns:adec="http://schemas.microsoft.com/office/drawing/2017/decorative" val="1"/>
              </a:ext>
            </a:extLst>
          </p:cNvPr>
          <p:cNvSpPr/>
          <p:nvPr/>
        </p:nvSpPr>
        <p:spPr>
          <a:xfrm>
            <a:off x="9970675" y="1463041"/>
            <a:ext cx="2221326" cy="1917630"/>
          </a:xfrm>
          <a:prstGeom prst="rect">
            <a:avLst/>
          </a:prstGeom>
          <a:solidFill>
            <a:srgbClr val="2E255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1BD11AAE-7F3D-374E-8FF4-6EBB27FA4CF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579688" y="1799518"/>
            <a:ext cx="1003300" cy="1199598"/>
          </a:xfrm>
          <a:prstGeom prst="rect">
            <a:avLst/>
          </a:prstGeom>
        </p:spPr>
      </p:pic>
      <p:pic>
        <p:nvPicPr>
          <p:cNvPr id="35" name="Picture 34">
            <a:extLst>
              <a:ext uri="{FF2B5EF4-FFF2-40B4-BE49-F238E27FC236}">
                <a16:creationId xmlns:a16="http://schemas.microsoft.com/office/drawing/2014/main" id="{9C866B6C-3AE8-EE40-9A64-7F517C32C49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65480" y="5159171"/>
            <a:ext cx="1303076" cy="1134159"/>
          </a:xfrm>
          <a:prstGeom prst="rect">
            <a:avLst/>
          </a:prstGeom>
        </p:spPr>
      </p:pic>
      <p:sp>
        <p:nvSpPr>
          <p:cNvPr id="36" name="Oval 35">
            <a:extLst>
              <a:ext uri="{FF2B5EF4-FFF2-40B4-BE49-F238E27FC236}">
                <a16:creationId xmlns:a16="http://schemas.microsoft.com/office/drawing/2014/main" id="{474B1226-9472-9646-ADA1-4ED719DA39C8}"/>
              </a:ext>
              <a:ext uri="{C183D7F6-B498-43B3-948B-1728B52AA6E4}">
                <adec:decorative xmlns:adec="http://schemas.microsoft.com/office/drawing/2017/decorative" val="1"/>
              </a:ext>
            </a:extLst>
          </p:cNvPr>
          <p:cNvSpPr/>
          <p:nvPr/>
        </p:nvSpPr>
        <p:spPr>
          <a:xfrm>
            <a:off x="5232400" y="4482429"/>
            <a:ext cx="2375571" cy="2375571"/>
          </a:xfrm>
          <a:prstGeom prst="ellipse">
            <a:avLst/>
          </a:prstGeom>
          <a:solidFill>
            <a:srgbClr val="2E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3CAAB8F2-A926-4B4F-82ED-4890B3BE846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650271" y="5003954"/>
            <a:ext cx="1468419" cy="1411941"/>
          </a:xfrm>
          <a:prstGeom prst="rect">
            <a:avLst/>
          </a:prstGeom>
        </p:spPr>
      </p:pic>
      <p:sp>
        <p:nvSpPr>
          <p:cNvPr id="2" name="Title 1">
            <a:extLst>
              <a:ext uri="{FF2B5EF4-FFF2-40B4-BE49-F238E27FC236}">
                <a16:creationId xmlns:a16="http://schemas.microsoft.com/office/drawing/2014/main" id="{5D1E53FC-824F-DA6C-CDDD-C31B38BD1C29}"/>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Curious minds award 2025 2026</a:t>
            </a:r>
            <a:endParaRPr lang="en-IE" dirty="0"/>
          </a:p>
        </p:txBody>
      </p:sp>
    </p:spTree>
    <p:extLst>
      <p:ext uri="{BB962C8B-B14F-4D97-AF65-F5344CB8AC3E}">
        <p14:creationId xmlns:p14="http://schemas.microsoft.com/office/powerpoint/2010/main" val="1972587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06F0E"/>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9365" y="5710982"/>
            <a:ext cx="1339779" cy="669889"/>
          </a:xfrm>
          <a:prstGeom prst="rect">
            <a:avLst/>
          </a:prstGeom>
        </p:spPr>
      </p:pic>
      <p:sp>
        <p:nvSpPr>
          <p:cNvPr id="14" name="TextBox 14"/>
          <p:cNvSpPr txBox="1">
            <a:spLocks noGrp="1"/>
          </p:cNvSpPr>
          <p:nvPr>
            <p:ph type="title" idx="4294967295"/>
          </p:nvPr>
        </p:nvSpPr>
        <p:spPr>
          <a:xfrm>
            <a:off x="336125" y="316113"/>
            <a:ext cx="5280904" cy="9703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E2552"/>
                </a:solidFill>
                <a:effectLst/>
                <a:uLnTx/>
                <a:uFillTx/>
                <a:latin typeface="Shoika-Bold"/>
                <a:ea typeface="+mn-ea"/>
                <a:cs typeface="+mn-cs"/>
              </a:rPr>
              <a:t>Step 4: </a:t>
            </a:r>
            <a:r>
              <a:rPr kumimoji="0" lang="en-US" sz="4800" b="1" i="0" u="none" strike="noStrike" kern="1200" cap="none" spc="0" normalizeH="0" baseline="0" noProof="0" dirty="0" err="1">
                <a:ln>
                  <a:noFill/>
                </a:ln>
                <a:solidFill>
                  <a:srgbClr val="2E2552"/>
                </a:solidFill>
                <a:effectLst/>
                <a:uLnTx/>
                <a:uFillTx/>
                <a:latin typeface="Shoika-Bold"/>
                <a:ea typeface="+mn-ea"/>
                <a:cs typeface="+mn-cs"/>
              </a:rPr>
              <a:t>Maths</a:t>
            </a:r>
            <a:endParaRPr kumimoji="0" lang="en-US" sz="4800" b="1" i="0" u="none" strike="noStrike" kern="1200" cap="none" spc="0" normalizeH="0" baseline="0" noProof="0" dirty="0">
              <a:ln>
                <a:noFill/>
              </a:ln>
              <a:solidFill>
                <a:srgbClr val="2E2552"/>
              </a:solidFill>
              <a:effectLst/>
              <a:uLnTx/>
              <a:uFillTx/>
              <a:latin typeface="Shoika-Bold" pitchFamily="2" charset="77"/>
              <a:ea typeface="+mn-ea"/>
              <a:cs typeface="+mn-cs"/>
            </a:endParaRPr>
          </a:p>
        </p:txBody>
      </p:sp>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99180" y="5376037"/>
            <a:ext cx="2546321" cy="941790"/>
          </a:xfrm>
          <a:prstGeom prst="rect">
            <a:avLst/>
          </a:prstGeom>
        </p:spPr>
      </p:pic>
      <p:pic>
        <p:nvPicPr>
          <p:cNvPr id="31" name="Picture 30" descr="child with hand up in classroom">
            <a:extLst>
              <a:ext uri="{FF2B5EF4-FFF2-40B4-BE49-F238E27FC236}">
                <a16:creationId xmlns:a16="http://schemas.microsoft.com/office/drawing/2014/main" id="{7E38549C-5C6A-AA4A-BF61-64C04481C84C}"/>
              </a:ext>
            </a:extLst>
          </p:cNvPr>
          <p:cNvPicPr>
            <a:picLocks noChangeAspect="1"/>
          </p:cNvPicPr>
          <p:nvPr/>
        </p:nvPicPr>
        <p:blipFill>
          <a:blip r:embed="rId6">
            <a:extLst>
              <a:ext uri="{28A0092B-C50C-407E-A947-70E740481C1C}">
                <a14:useLocalDpi xmlns:a14="http://schemas.microsoft.com/office/drawing/2010/main" val="0"/>
              </a:ext>
            </a:extLst>
          </a:blip>
          <a:srcRect l="16608" r="16608"/>
          <a:stretch/>
        </p:blipFill>
        <p:spPr>
          <a:xfrm>
            <a:off x="3326779" y="1065077"/>
            <a:ext cx="5252750" cy="5252750"/>
          </a:xfrm>
          <a:custGeom>
            <a:avLst/>
            <a:gdLst>
              <a:gd name="connsiteX0" fmla="*/ 2225040 w 4450080"/>
              <a:gd name="connsiteY0" fmla="*/ 0 h 4450080"/>
              <a:gd name="connsiteX1" fmla="*/ 4450080 w 4450080"/>
              <a:gd name="connsiteY1" fmla="*/ 2225040 h 4450080"/>
              <a:gd name="connsiteX2" fmla="*/ 2225040 w 4450080"/>
              <a:gd name="connsiteY2" fmla="*/ 4450080 h 4450080"/>
              <a:gd name="connsiteX3" fmla="*/ 0 w 4450080"/>
              <a:gd name="connsiteY3" fmla="*/ 2225040 h 4450080"/>
              <a:gd name="connsiteX4" fmla="*/ 2225040 w 4450080"/>
              <a:gd name="connsiteY4" fmla="*/ 0 h 445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080" h="4450080">
                <a:moveTo>
                  <a:pt x="2225040" y="0"/>
                </a:moveTo>
                <a:cubicBezTo>
                  <a:pt x="3453896" y="0"/>
                  <a:pt x="4450080" y="996184"/>
                  <a:pt x="4450080" y="2225040"/>
                </a:cubicBezTo>
                <a:cubicBezTo>
                  <a:pt x="4450080" y="3453896"/>
                  <a:pt x="3453896" y="4450080"/>
                  <a:pt x="2225040" y="4450080"/>
                </a:cubicBezTo>
                <a:cubicBezTo>
                  <a:pt x="996184" y="4450080"/>
                  <a:pt x="0" y="3453896"/>
                  <a:pt x="0" y="2225040"/>
                </a:cubicBezTo>
                <a:cubicBezTo>
                  <a:pt x="0" y="996184"/>
                  <a:pt x="996184" y="0"/>
                  <a:pt x="2225040" y="0"/>
                </a:cubicBezTo>
                <a:close/>
              </a:path>
            </a:pathLst>
          </a:custGeom>
          <a:ln w="12700">
            <a:solidFill>
              <a:schemeClr val="bg1"/>
            </a:solidFill>
          </a:ln>
        </p:spPr>
      </p:pic>
      <p:pic>
        <p:nvPicPr>
          <p:cNvPr id="32" name="Picture 31">
            <a:extLst>
              <a:ext uri="{FF2B5EF4-FFF2-40B4-BE49-F238E27FC236}">
                <a16:creationId xmlns:a16="http://schemas.microsoft.com/office/drawing/2014/main" id="{E7C0B56E-2ED9-A042-9625-A2286137E23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79219" y="5376037"/>
            <a:ext cx="1239723" cy="1213895"/>
          </a:xfrm>
          <a:prstGeom prst="rect">
            <a:avLst/>
          </a:prstGeom>
        </p:spPr>
      </p:pic>
    </p:spTree>
    <p:extLst>
      <p:ext uri="{BB962C8B-B14F-4D97-AF65-F5344CB8AC3E}">
        <p14:creationId xmlns:p14="http://schemas.microsoft.com/office/powerpoint/2010/main" val="293900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FD63F-7B36-3227-001B-60585012EA03}"/>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7646A7F2-2F94-EE75-6B5C-4C4CE0274177}"/>
              </a:ext>
            </a:extLst>
          </p:cNvPr>
          <p:cNvSpPr txBox="1">
            <a:spLocks noGrp="1"/>
          </p:cNvSpPr>
          <p:nvPr>
            <p:ph type="title" idx="4294967295"/>
          </p:nvPr>
        </p:nvSpPr>
        <p:spPr>
          <a:xfrm>
            <a:off x="231044" y="114294"/>
            <a:ext cx="3566837" cy="12881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94"/>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06F0E"/>
                </a:solidFill>
                <a:effectLst/>
                <a:uLnTx/>
                <a:uFillTx/>
                <a:latin typeface="Shoika-Medium"/>
                <a:ea typeface="+mn-ea"/>
                <a:cs typeface="+mn-cs"/>
              </a:rPr>
              <a:t>Silver Award</a:t>
            </a:r>
          </a:p>
          <a:p>
            <a:pPr marL="0" marR="0" lvl="0" indent="0" algn="just" defTabSz="914400" rtl="0" eaLnBrk="1" fontAlgn="auto" latinLnBrk="0" hangingPunct="1">
              <a:lnSpc>
                <a:spcPts val="5554"/>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2552"/>
                </a:solidFill>
                <a:effectLst/>
                <a:uLnTx/>
                <a:uFillTx/>
                <a:latin typeface="Shoika-Bold"/>
                <a:ea typeface="+mn-ea"/>
                <a:cs typeface="+mn-cs"/>
              </a:rPr>
              <a:t>Step 4: </a:t>
            </a:r>
            <a:r>
              <a:rPr kumimoji="0" lang="en-US" sz="3200" b="1" i="0" u="none" strike="noStrike" kern="1200" cap="none" spc="0" normalizeH="0" baseline="0" noProof="0" dirty="0" err="1">
                <a:ln>
                  <a:noFill/>
                </a:ln>
                <a:solidFill>
                  <a:srgbClr val="2E2552"/>
                </a:solidFill>
                <a:effectLst/>
                <a:uLnTx/>
                <a:uFillTx/>
                <a:latin typeface="Shoika-Bold"/>
                <a:ea typeface="+mn-ea"/>
                <a:cs typeface="+mn-cs"/>
              </a:rPr>
              <a:t>Maths</a:t>
            </a:r>
            <a:endParaRPr kumimoji="0" lang="en-US" sz="3200" b="1" i="0" u="none" strike="noStrike" kern="1200" cap="none" spc="0" normalizeH="0" baseline="0" noProof="0" dirty="0">
              <a:ln>
                <a:noFill/>
              </a:ln>
              <a:solidFill>
                <a:srgbClr val="2E2552"/>
              </a:solidFill>
              <a:effectLst/>
              <a:uLnTx/>
              <a:uFillTx/>
              <a:latin typeface="Shoika-Bold"/>
              <a:ea typeface="+mn-ea"/>
              <a:cs typeface="+mn-cs"/>
            </a:endParaRPr>
          </a:p>
        </p:txBody>
      </p:sp>
      <p:pic>
        <p:nvPicPr>
          <p:cNvPr id="12" name="Picture 11" descr="A close-up of a logo">
            <a:extLst>
              <a:ext uri="{FF2B5EF4-FFF2-40B4-BE49-F238E27FC236}">
                <a16:creationId xmlns:a16="http://schemas.microsoft.com/office/drawing/2014/main" id="{CF47ED59-8ECB-F6D9-F22A-0E4346A43642}"/>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81FE380C-7B28-D037-0326-913C19F1D40D}"/>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b="1" i="1" dirty="0">
                <a:latin typeface="+mj-lt"/>
              </a:rPr>
              <a:t>Provide evidence for one example of how the learners have applied their maths knowledge and skills in practical ways and label clearly.</a:t>
            </a:r>
            <a:endParaRPr lang="en-US" dirty="0"/>
          </a:p>
          <a:p>
            <a:pPr marL="0" indent="0">
              <a:buNone/>
            </a:pPr>
            <a:endParaRPr lang="en-GB" sz="2000" b="1" i="1" dirty="0">
              <a:latin typeface="Calibri Light"/>
              <a:ea typeface="Calibri Light"/>
              <a:cs typeface="Calibri Light"/>
            </a:endParaRPr>
          </a:p>
        </p:txBody>
      </p:sp>
      <p:sp>
        <p:nvSpPr>
          <p:cNvPr id="16" name="Text Placeholder 4">
            <a:extLst>
              <a:ext uri="{FF2B5EF4-FFF2-40B4-BE49-F238E27FC236}">
                <a16:creationId xmlns:a16="http://schemas.microsoft.com/office/drawing/2014/main" id="{D1A9A5A9-0F4A-4E69-DAC7-56B484AAADCA}"/>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3" name="Picture 2" descr="A group of icons in a circle">
            <a:extLst>
              <a:ext uri="{FF2B5EF4-FFF2-40B4-BE49-F238E27FC236}">
                <a16:creationId xmlns:a16="http://schemas.microsoft.com/office/drawing/2014/main" id="{523D4055-1E3E-8F4B-3715-100CCC19B8DE}"/>
              </a:ext>
            </a:extLst>
          </p:cNvPr>
          <p:cNvPicPr>
            <a:picLocks noChangeAspect="1"/>
          </p:cNvPicPr>
          <p:nvPr/>
        </p:nvPicPr>
        <p:blipFill>
          <a:blip r:embed="rId4"/>
          <a:srcRect l="26888" t="4551" r="55110" b="66714"/>
          <a:stretch>
            <a:fillRect/>
          </a:stretch>
        </p:blipFill>
        <p:spPr>
          <a:xfrm>
            <a:off x="11331045" y="5878285"/>
            <a:ext cx="828220" cy="915092"/>
          </a:xfrm>
          <a:prstGeom prst="rect">
            <a:avLst/>
          </a:prstGeom>
        </p:spPr>
      </p:pic>
    </p:spTree>
    <p:extLst>
      <p:ext uri="{BB962C8B-B14F-4D97-AF65-F5344CB8AC3E}">
        <p14:creationId xmlns:p14="http://schemas.microsoft.com/office/powerpoint/2010/main" val="1401940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7766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06F0E"/>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9365" y="5710982"/>
            <a:ext cx="1339779" cy="669889"/>
          </a:xfrm>
          <a:prstGeom prst="rect">
            <a:avLst/>
          </a:prstGeom>
        </p:spPr>
      </p:pic>
      <p:sp>
        <p:nvSpPr>
          <p:cNvPr id="14" name="TextBox 14"/>
          <p:cNvSpPr txBox="1">
            <a:spLocks noGrp="1"/>
          </p:cNvSpPr>
          <p:nvPr>
            <p:ph type="title" idx="4294967295"/>
          </p:nvPr>
        </p:nvSpPr>
        <p:spPr>
          <a:xfrm>
            <a:off x="336124" y="316113"/>
            <a:ext cx="6674276" cy="9703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hoika-Bold"/>
                <a:ea typeface="+mn-ea"/>
                <a:cs typeface="+mn-cs"/>
              </a:rPr>
              <a:t>Step 5: Show and Tell</a:t>
            </a:r>
          </a:p>
        </p:txBody>
      </p:sp>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99180" y="5376037"/>
            <a:ext cx="2546321" cy="941790"/>
          </a:xfrm>
          <a:prstGeom prst="rect">
            <a:avLst/>
          </a:prstGeom>
        </p:spPr>
      </p:pic>
      <p:pic>
        <p:nvPicPr>
          <p:cNvPr id="30" name="Picture 29">
            <a:extLst>
              <a:ext uri="{FF2B5EF4-FFF2-40B4-BE49-F238E27FC236}">
                <a16:creationId xmlns:a16="http://schemas.microsoft.com/office/drawing/2014/main" id="{657B54CE-6EAD-EA43-949D-7789078D991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6933" y="5376036"/>
            <a:ext cx="1339779" cy="1339779"/>
          </a:xfrm>
          <a:prstGeom prst="rect">
            <a:avLst/>
          </a:prstGeom>
        </p:spPr>
      </p:pic>
      <p:pic>
        <p:nvPicPr>
          <p:cNvPr id="3" name="Picture 2" descr="child holding up atomic model in classroom">
            <a:extLst>
              <a:ext uri="{FF2B5EF4-FFF2-40B4-BE49-F238E27FC236}">
                <a16:creationId xmlns:a16="http://schemas.microsoft.com/office/drawing/2014/main" id="{C5090D0C-1142-AC18-6257-4E28BA43E229}"/>
              </a:ext>
            </a:extLst>
          </p:cNvPr>
          <p:cNvPicPr>
            <a:picLocks noChangeAspect="1"/>
          </p:cNvPicPr>
          <p:nvPr/>
        </p:nvPicPr>
        <p:blipFill>
          <a:blip r:embed="rId7">
            <a:extLst>
              <a:ext uri="{28A0092B-C50C-407E-A947-70E740481C1C}">
                <a14:useLocalDpi xmlns:a14="http://schemas.microsoft.com/office/drawing/2010/main" val="0"/>
              </a:ext>
            </a:extLst>
          </a:blip>
          <a:srcRect l="24478" t="22868" r="23783" b="13459"/>
          <a:stretch>
            <a:fillRect/>
          </a:stretch>
        </p:blipFill>
        <p:spPr>
          <a:xfrm>
            <a:off x="2761657" y="1567190"/>
            <a:ext cx="6307214" cy="4366151"/>
          </a:xfrm>
          <a:prstGeom prst="rect">
            <a:avLst/>
          </a:prstGeom>
        </p:spPr>
      </p:pic>
    </p:spTree>
    <p:extLst>
      <p:ext uri="{BB962C8B-B14F-4D97-AF65-F5344CB8AC3E}">
        <p14:creationId xmlns:p14="http://schemas.microsoft.com/office/powerpoint/2010/main" val="1261536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269F2670-17FE-D3F6-F8B2-B11E9F8E4ECF}"/>
              </a:ext>
            </a:extLst>
          </p:cNvPr>
          <p:cNvSpPr txBox="1">
            <a:spLocks noGrp="1"/>
          </p:cNvSpPr>
          <p:nvPr>
            <p:ph type="title" idx="4294967295"/>
          </p:nvPr>
        </p:nvSpPr>
        <p:spPr>
          <a:xfrm>
            <a:off x="231044" y="114294"/>
            <a:ext cx="5421037" cy="12881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94"/>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06F0E"/>
                </a:solidFill>
                <a:effectLst/>
                <a:uLnTx/>
                <a:uFillTx/>
                <a:latin typeface="Shoika-Medium"/>
                <a:ea typeface="+mn-ea"/>
                <a:cs typeface="+mn-cs"/>
              </a:rPr>
              <a:t>Silver Award</a:t>
            </a:r>
          </a:p>
          <a:p>
            <a:pPr marL="0" marR="0" lvl="0" indent="0" algn="just" defTabSz="914400" rtl="0" eaLnBrk="1" fontAlgn="auto" latinLnBrk="0" hangingPunct="1">
              <a:lnSpc>
                <a:spcPts val="5554"/>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2552"/>
                </a:solidFill>
                <a:effectLst/>
                <a:uLnTx/>
                <a:uFillTx/>
                <a:latin typeface="Shoika-Bold"/>
                <a:ea typeface="+mn-ea"/>
                <a:cs typeface="+mn-cs"/>
              </a:rPr>
              <a:t>Step 5: STEM Show and Tell</a:t>
            </a:r>
          </a:p>
        </p:txBody>
      </p:sp>
      <p:pic>
        <p:nvPicPr>
          <p:cNvPr id="6" name="Picture 5" descr="A close-up of a logo">
            <a:extLst>
              <a:ext uri="{FF2B5EF4-FFF2-40B4-BE49-F238E27FC236}">
                <a16:creationId xmlns:a16="http://schemas.microsoft.com/office/drawing/2014/main" id="{43F1B0CE-C289-E0CD-9727-C49DB062A980}"/>
              </a:ext>
            </a:extLst>
          </p:cNvPr>
          <p:cNvPicPr>
            <a:picLocks noChangeAspect="1"/>
          </p:cNvPicPr>
          <p:nvPr/>
        </p:nvPicPr>
        <p:blipFill>
          <a:blip r:embed="rId3"/>
          <a:stretch>
            <a:fillRect/>
          </a:stretch>
        </p:blipFill>
        <p:spPr>
          <a:xfrm>
            <a:off x="9418832" y="354260"/>
            <a:ext cx="2360654" cy="873118"/>
          </a:xfrm>
          <a:prstGeom prst="rect">
            <a:avLst/>
          </a:prstGeom>
        </p:spPr>
      </p:pic>
      <p:sp>
        <p:nvSpPr>
          <p:cNvPr id="4" name="Text Placeholder 4">
            <a:extLst>
              <a:ext uri="{FF2B5EF4-FFF2-40B4-BE49-F238E27FC236}">
                <a16:creationId xmlns:a16="http://schemas.microsoft.com/office/drawing/2014/main" id="{19383141-91E1-9CA8-4CF8-F01ABDBD7F87}"/>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i="1" dirty="0">
                <a:latin typeface="+mj-lt"/>
              </a:rPr>
              <a:t>Provide evidence for one or more example of how the learners have presented and explained their STEM work to others (beyond their own class) and label clearly.</a:t>
            </a:r>
            <a:endParaRPr lang="en-IE" sz="2000" dirty="0"/>
          </a:p>
        </p:txBody>
      </p:sp>
      <p:sp>
        <p:nvSpPr>
          <p:cNvPr id="5" name="Text Placeholder 4">
            <a:extLst>
              <a:ext uri="{FF2B5EF4-FFF2-40B4-BE49-F238E27FC236}">
                <a16:creationId xmlns:a16="http://schemas.microsoft.com/office/drawing/2014/main" id="{9729893C-67D5-59AD-F4BC-8614EF691C4E}"/>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2000" b="1" i="1" dirty="0">
                <a:solidFill>
                  <a:srgbClr val="000000"/>
                </a:solidFill>
                <a:latin typeface="Calibri Light" panose="020F0302020204030204"/>
              </a:rPr>
              <a:t>Label</a:t>
            </a:r>
            <a:endParaRPr lang="en-IE" sz="2000" dirty="0">
              <a:solidFill>
                <a:srgbClr val="000000"/>
              </a:solidFill>
              <a:latin typeface="Calibri" panose="020F0502020204030204"/>
            </a:endParaRPr>
          </a:p>
        </p:txBody>
      </p:sp>
      <p:pic>
        <p:nvPicPr>
          <p:cNvPr id="11" name="Picture 10" descr="A group of icons in a circle">
            <a:extLst>
              <a:ext uri="{FF2B5EF4-FFF2-40B4-BE49-F238E27FC236}">
                <a16:creationId xmlns:a16="http://schemas.microsoft.com/office/drawing/2014/main" id="{E941C199-3A22-FE6B-2B64-04417DA59EAC}"/>
              </a:ext>
            </a:extLst>
          </p:cNvPr>
          <p:cNvPicPr>
            <a:picLocks noChangeAspect="1"/>
          </p:cNvPicPr>
          <p:nvPr/>
        </p:nvPicPr>
        <p:blipFill>
          <a:blip r:embed="rId4"/>
          <a:srcRect l="26888" t="4551" r="55110" b="66714"/>
          <a:stretch>
            <a:fillRect/>
          </a:stretch>
        </p:blipFill>
        <p:spPr>
          <a:xfrm>
            <a:off x="11331045" y="5878285"/>
            <a:ext cx="828220" cy="91509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2E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4"/>
          <p:cNvSpPr txBox="1">
            <a:spLocks noGrp="1"/>
          </p:cNvSpPr>
          <p:nvPr>
            <p:ph type="title" idx="4294967295"/>
          </p:nvPr>
        </p:nvSpPr>
        <p:spPr>
          <a:xfrm>
            <a:off x="336125" y="316113"/>
            <a:ext cx="5053608" cy="9451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hoika-Bold" pitchFamily="2" charset="77"/>
                <a:ea typeface="+mn-ea"/>
                <a:cs typeface="+mn-cs"/>
              </a:rPr>
              <a:t>Step 1: Science</a:t>
            </a:r>
          </a:p>
        </p:txBody>
      </p:sp>
      <p:grpSp>
        <p:nvGrpSpPr>
          <p:cNvPr id="2" name="Group 2" descr="child with growing plant"/>
          <p:cNvGrpSpPr>
            <a:grpSpLocks noChangeAspect="1"/>
          </p:cNvGrpSpPr>
          <p:nvPr/>
        </p:nvGrpSpPr>
        <p:grpSpPr>
          <a:xfrm rot="-1528963">
            <a:off x="2020630" y="1632665"/>
            <a:ext cx="8116203" cy="3246481"/>
            <a:chOff x="0" y="0"/>
            <a:chExt cx="6350000" cy="2540000"/>
          </a:xfrm>
        </p:grpSpPr>
        <p:sp>
          <p:nvSpPr>
            <p:cNvPr id="3" name="Freeform 3"/>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blipFill>
              <a:blip r:embed="rId3"/>
              <a:stretch>
                <a:fillRect t="-28020" b="-28020"/>
              </a:stretch>
            </a:blipFill>
          </p:spPr>
          <p:txBody>
            <a:bodyPr/>
            <a:lstStyle/>
            <a:p>
              <a:endParaRPr lang="en-IE"/>
            </a:p>
          </p:txBody>
        </p:sp>
        <p:sp>
          <p:nvSpPr>
            <p:cNvPr id="4" name="Freeform 4"/>
            <p:cNvSpPr/>
            <p:nvPr/>
          </p:nvSpPr>
          <p:spPr>
            <a:xfrm>
              <a:off x="0" y="0"/>
              <a:ext cx="6350000" cy="2540000"/>
            </a:xfrm>
            <a:custGeom>
              <a:avLst/>
              <a:gdLst/>
              <a:ahLst/>
              <a:cxnLst/>
              <a:rect l="l" t="t" r="r" b="b"/>
              <a:pathLst>
                <a:path w="6350000" h="2540000">
                  <a:moveTo>
                    <a:pt x="5080000" y="19050"/>
                  </a:moveTo>
                  <a:cubicBezTo>
                    <a:pt x="5769610" y="19050"/>
                    <a:pt x="6330950" y="580390"/>
                    <a:pt x="6330950" y="1270000"/>
                  </a:cubicBezTo>
                  <a:cubicBezTo>
                    <a:pt x="6330950" y="1959610"/>
                    <a:pt x="5769610" y="2520950"/>
                    <a:pt x="5080000" y="2520950"/>
                  </a:cubicBezTo>
                  <a:lnTo>
                    <a:pt x="1270000" y="2520950"/>
                  </a:lnTo>
                  <a:cubicBezTo>
                    <a:pt x="580390" y="2520950"/>
                    <a:pt x="19050" y="1959610"/>
                    <a:pt x="19050" y="1270000"/>
                  </a:cubicBezTo>
                  <a:cubicBezTo>
                    <a:pt x="19050" y="580390"/>
                    <a:pt x="580390" y="19050"/>
                    <a:pt x="1270000" y="19050"/>
                  </a:cubicBezTo>
                  <a:lnTo>
                    <a:pt x="5080000" y="19050"/>
                  </a:lnTo>
                  <a:moveTo>
                    <a:pt x="5080000" y="0"/>
                  </a:moveTo>
                  <a:lnTo>
                    <a:pt x="1270000" y="0"/>
                  </a:lnTo>
                  <a:cubicBezTo>
                    <a:pt x="568960" y="0"/>
                    <a:pt x="0" y="568960"/>
                    <a:pt x="0" y="1270000"/>
                  </a:cubicBezTo>
                  <a:cubicBezTo>
                    <a:pt x="0" y="1971040"/>
                    <a:pt x="568960" y="2540000"/>
                    <a:pt x="1270000" y="2540000"/>
                  </a:cubicBezTo>
                  <a:lnTo>
                    <a:pt x="5080000" y="2540000"/>
                  </a:lnTo>
                  <a:cubicBezTo>
                    <a:pt x="5781040" y="2540000"/>
                    <a:pt x="6350000" y="1971040"/>
                    <a:pt x="6350000" y="1270000"/>
                  </a:cubicBezTo>
                  <a:cubicBezTo>
                    <a:pt x="6350000" y="568960"/>
                    <a:pt x="5781040" y="0"/>
                    <a:pt x="5080000" y="0"/>
                  </a:cubicBezTo>
                  <a:lnTo>
                    <a:pt x="5080000" y="0"/>
                  </a:lnTo>
                  <a:close/>
                </a:path>
              </a:pathLst>
            </a:custGeom>
            <a:solidFill>
              <a:srgbClr val="7766AB"/>
            </a:solidFill>
            <a:ln>
              <a:noFill/>
            </a:ln>
          </p:spPr>
          <p:txBody>
            <a:bodyPr/>
            <a:lstStyle/>
            <a:p>
              <a:endParaRPr lang="en-IE"/>
            </a:p>
          </p:txBody>
        </p:sp>
      </p:gr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06F0E"/>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766AB"/>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99365" y="5710982"/>
            <a:ext cx="1339779" cy="669889"/>
          </a:xfrm>
          <a:prstGeom prst="rect">
            <a:avLst/>
          </a:prstGeom>
        </p:spPr>
      </p:pic>
      <p:pic>
        <p:nvPicPr>
          <p:cNvPr id="15" name="Picture 14">
            <a:extLst>
              <a:ext uri="{FF2B5EF4-FFF2-40B4-BE49-F238E27FC236}">
                <a16:creationId xmlns:a16="http://schemas.microsoft.com/office/drawing/2014/main" id="{0F6B8A10-1D25-EB48-9B6B-44D88281E4B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71705" y="5359456"/>
            <a:ext cx="1356360" cy="1356360"/>
          </a:xfrm>
          <a:prstGeom prst="rect">
            <a:avLst/>
          </a:prstGeom>
        </p:spPr>
      </p:pic>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99180" y="5376037"/>
            <a:ext cx="2546321" cy="941790"/>
          </a:xfrm>
          <a:prstGeom prst="rect">
            <a:avLst/>
          </a:prstGeom>
        </p:spPr>
      </p:pic>
    </p:spTree>
    <p:extLst>
      <p:ext uri="{BB962C8B-B14F-4D97-AF65-F5344CB8AC3E}">
        <p14:creationId xmlns:p14="http://schemas.microsoft.com/office/powerpoint/2010/main" val="3851982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dirty="0">
                <a:solidFill>
                  <a:srgbClr val="E06F0E"/>
                </a:solidFill>
                <a:latin typeface="Shoika-Medium"/>
              </a:rPr>
              <a:t>Silver Award</a:t>
            </a:r>
            <a:endParaRPr lang="en-US" sz="3200" dirty="0" err="1">
              <a:solidFill>
                <a:srgbClr val="E06F0E"/>
              </a:solidFill>
              <a:latin typeface="Shoika-Medium" pitchFamily="2" charset="77"/>
            </a:endParaRPr>
          </a:p>
          <a:p>
            <a:pPr algn="just">
              <a:lnSpc>
                <a:spcPts val="5554"/>
              </a:lnSpc>
            </a:pPr>
            <a:r>
              <a:rPr lang="en-US" sz="3200" b="1" dirty="0">
                <a:solidFill>
                  <a:srgbClr val="2E2552"/>
                </a:solidFill>
                <a:latin typeface="Shoika-Bold" pitchFamily="2" charset="77"/>
              </a:rPr>
              <a:t>Step 1: Science</a:t>
            </a:r>
          </a:p>
        </p:txBody>
      </p:sp>
      <p:sp>
        <p:nvSpPr>
          <p:cNvPr id="4" name="TextBox 4"/>
          <p:cNvSpPr txBox="1">
            <a:spLocks noGrp="1"/>
          </p:cNvSpPr>
          <p:nvPr>
            <p:ph type="title" idx="4294967295"/>
          </p:nvPr>
        </p:nvSpPr>
        <p:spPr>
          <a:xfrm>
            <a:off x="3697397" y="830565"/>
            <a:ext cx="3973403" cy="5860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First Investigation</a:t>
            </a:r>
            <a:endParaRPr kumimoji="0" lang="en-US" sz="3466" b="0" i="0" u="none" strike="noStrike" kern="1200" cap="none" spc="0" normalizeH="0" baseline="0" noProof="0" dirty="0">
              <a:ln>
                <a:noFill/>
              </a:ln>
              <a:solidFill>
                <a:srgbClr val="7766AB"/>
              </a:solidFill>
              <a:effectLst/>
              <a:uLnTx/>
              <a:uFillTx/>
              <a:latin typeface="Shoika-Light" pitchFamily="2" charset="77"/>
              <a:ea typeface="+mn-ea"/>
              <a:cs typeface="+mn-cs"/>
            </a:endParaRPr>
          </a:p>
        </p:txBody>
      </p:sp>
      <p:sp>
        <p:nvSpPr>
          <p:cNvPr id="10" name="Text Placeholder 4">
            <a:extLst>
              <a:ext uri="{FF2B5EF4-FFF2-40B4-BE49-F238E27FC236}">
                <a16:creationId xmlns:a16="http://schemas.microsoft.com/office/drawing/2014/main" id="{B26040FD-AAFA-26ED-5D62-BEBD8132584A}"/>
              </a:ext>
            </a:extLst>
          </p:cNvPr>
          <p:cNvSpPr txBox="1">
            <a:spLocks/>
          </p:cNvSpPr>
          <p:nvPr/>
        </p:nvSpPr>
        <p:spPr>
          <a:xfrm>
            <a:off x="558800" y="1574188"/>
            <a:ext cx="10769600" cy="4303329"/>
          </a:xfrm>
          <a:prstGeom prst="rect">
            <a:avLst/>
          </a:prstGeom>
          <a:solidFill>
            <a:srgbClr val="7766AB">
              <a:alpha val="39000"/>
            </a:srgbClr>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630">
              <a:buNone/>
              <a:defRPr/>
            </a:pPr>
            <a:r>
              <a:rPr lang="en-GB" sz="2000" b="1" i="1" dirty="0">
                <a:latin typeface="Calibri Light" panose="020F0302020204030204"/>
              </a:rPr>
              <a:t>Provide evidence for the first of three hands-on Science investigations carried out by learners. This can be chosen from any of the four strands in the science curriculum (Living Things, Energy and Forces, Materials, Environmental Awareness and Care). Label clearly below.</a:t>
            </a:r>
            <a:endParaRPr lang="en-US" dirty="0"/>
          </a:p>
          <a:p>
            <a:pPr marL="0" indent="0" defTabSz="609630">
              <a:lnSpc>
                <a:spcPct val="100000"/>
              </a:lnSpc>
              <a:spcBef>
                <a:spcPts val="667"/>
              </a:spcBef>
              <a:buNone/>
              <a:defRPr/>
            </a:pPr>
            <a:endParaRPr lang="en-GB"/>
          </a:p>
        </p:txBody>
      </p:sp>
      <p:sp>
        <p:nvSpPr>
          <p:cNvPr id="11" name="Text Placeholder 4">
            <a:extLst>
              <a:ext uri="{FF2B5EF4-FFF2-40B4-BE49-F238E27FC236}">
                <a16:creationId xmlns:a16="http://schemas.microsoft.com/office/drawing/2014/main" id="{04547CA0-0E14-CDCE-F4EA-7CEDD8E91964}"/>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5" name="Picture 4">
            <a:extLst>
              <a:ext uri="{FF2B5EF4-FFF2-40B4-BE49-F238E27FC236}">
                <a16:creationId xmlns:a16="http://schemas.microsoft.com/office/drawing/2014/main" id="{BC39031C-6586-FE48-BDED-97865E14B66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457608" y="6090713"/>
            <a:ext cx="643757" cy="643757"/>
          </a:xfrm>
          <a:prstGeom prst="rect">
            <a:avLst/>
          </a:prstGeom>
        </p:spPr>
      </p:pic>
      <p:pic>
        <p:nvPicPr>
          <p:cNvPr id="9" name="Picture 8">
            <a:extLst>
              <a:ext uri="{FF2B5EF4-FFF2-40B4-BE49-F238E27FC236}">
                <a16:creationId xmlns:a16="http://schemas.microsoft.com/office/drawing/2014/main" id="{051C2A2B-9152-AF4D-B211-4D17A7DBFE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18832" y="354260"/>
            <a:ext cx="2360654" cy="873118"/>
          </a:xfrm>
          <a:prstGeom prst="rect">
            <a:avLst/>
          </a:prstGeom>
        </p:spPr>
      </p:pic>
    </p:spTree>
    <p:extLst>
      <p:ext uri="{BB962C8B-B14F-4D97-AF65-F5344CB8AC3E}">
        <p14:creationId xmlns:p14="http://schemas.microsoft.com/office/powerpoint/2010/main" val="1013279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0C381-512F-EDE5-90FB-A57AA1C9F10E}"/>
            </a:ext>
          </a:extLst>
        </p:cNvPr>
        <p:cNvGrpSpPr/>
        <p:nvPr/>
      </p:nvGrpSpPr>
      <p:grpSpPr>
        <a:xfrm>
          <a:off x="0" y="0"/>
          <a:ext cx="0" cy="0"/>
          <a:chOff x="0" y="0"/>
          <a:chExt cx="0" cy="0"/>
        </a:xfrm>
      </p:grpSpPr>
      <p:sp>
        <p:nvSpPr>
          <p:cNvPr id="7" name="TextBox 3">
            <a:extLst>
              <a:ext uri="{FF2B5EF4-FFF2-40B4-BE49-F238E27FC236}">
                <a16:creationId xmlns:a16="http://schemas.microsoft.com/office/drawing/2014/main" id="{D2352953-C581-6409-4941-5D6DF7AC62C9}"/>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dirty="0">
                <a:solidFill>
                  <a:srgbClr val="E06F0E"/>
                </a:solidFill>
                <a:latin typeface="Shoika-Medium"/>
              </a:rPr>
              <a:t>Silver Award</a:t>
            </a:r>
          </a:p>
          <a:p>
            <a:pPr algn="just">
              <a:lnSpc>
                <a:spcPts val="5554"/>
              </a:lnSpc>
            </a:pPr>
            <a:r>
              <a:rPr lang="en-US" sz="3200" b="1" dirty="0">
                <a:solidFill>
                  <a:srgbClr val="2E2552"/>
                </a:solidFill>
                <a:latin typeface="Shoika-Bold" pitchFamily="2" charset="77"/>
              </a:rPr>
              <a:t>Step 1: Science</a:t>
            </a:r>
          </a:p>
        </p:txBody>
      </p:sp>
      <p:sp>
        <p:nvSpPr>
          <p:cNvPr id="9" name="TextBox 4">
            <a:extLst>
              <a:ext uri="{FF2B5EF4-FFF2-40B4-BE49-F238E27FC236}">
                <a16:creationId xmlns:a16="http://schemas.microsoft.com/office/drawing/2014/main" id="{5DF3013C-1352-E320-63BD-C388E43E0268}"/>
              </a:ext>
            </a:extLst>
          </p:cNvPr>
          <p:cNvSpPr txBox="1">
            <a:spLocks noGrp="1"/>
          </p:cNvSpPr>
          <p:nvPr>
            <p:ph type="title" idx="4294967295"/>
          </p:nvPr>
        </p:nvSpPr>
        <p:spPr>
          <a:xfrm>
            <a:off x="3697397" y="830565"/>
            <a:ext cx="3973403" cy="5860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Second Investigation</a:t>
            </a:r>
            <a:endParaRPr kumimoji="0" lang="en-US" sz="3466" b="0" i="0" u="none" strike="noStrike" kern="1200" cap="none" spc="0" normalizeH="0" baseline="0" noProof="0" dirty="0">
              <a:ln>
                <a:noFill/>
              </a:ln>
              <a:solidFill>
                <a:srgbClr val="7766AB"/>
              </a:solidFill>
              <a:effectLst/>
              <a:uLnTx/>
              <a:uFillTx/>
              <a:latin typeface="Shoika-Light" pitchFamily="2" charset="77"/>
              <a:ea typeface="+mn-ea"/>
              <a:cs typeface="+mn-cs"/>
            </a:endParaRPr>
          </a:p>
        </p:txBody>
      </p:sp>
      <p:pic>
        <p:nvPicPr>
          <p:cNvPr id="14" name="Picture 13" descr="A close-up of a logo">
            <a:extLst>
              <a:ext uri="{FF2B5EF4-FFF2-40B4-BE49-F238E27FC236}">
                <a16:creationId xmlns:a16="http://schemas.microsoft.com/office/drawing/2014/main" id="{BBB4700B-4C9D-B0D9-716A-F2CDFB378687}"/>
              </a:ext>
            </a:extLst>
          </p:cNvPr>
          <p:cNvPicPr>
            <a:picLocks noChangeAspect="1"/>
          </p:cNvPicPr>
          <p:nvPr/>
        </p:nvPicPr>
        <p:blipFill>
          <a:blip r:embed="rId3"/>
          <a:stretch>
            <a:fillRect/>
          </a:stretch>
        </p:blipFill>
        <p:spPr>
          <a:xfrm>
            <a:off x="9418832" y="354260"/>
            <a:ext cx="2360654" cy="873118"/>
          </a:xfrm>
          <a:prstGeom prst="rect">
            <a:avLst/>
          </a:prstGeom>
        </p:spPr>
      </p:pic>
      <p:sp>
        <p:nvSpPr>
          <p:cNvPr id="19" name="Text Placeholder 4">
            <a:extLst>
              <a:ext uri="{FF2B5EF4-FFF2-40B4-BE49-F238E27FC236}">
                <a16:creationId xmlns:a16="http://schemas.microsoft.com/office/drawing/2014/main" id="{DCC0CC42-E9A0-EFBA-3F62-4AE4683F9415}"/>
              </a:ext>
            </a:extLst>
          </p:cNvPr>
          <p:cNvSpPr txBox="1">
            <a:spLocks/>
          </p:cNvSpPr>
          <p:nvPr/>
        </p:nvSpPr>
        <p:spPr>
          <a:xfrm>
            <a:off x="557335" y="1572723"/>
            <a:ext cx="10769600" cy="4303329"/>
          </a:xfrm>
          <a:prstGeom prst="rect">
            <a:avLst/>
          </a:prstGeom>
          <a:solidFill>
            <a:srgbClr val="7766AB">
              <a:alpha val="39000"/>
            </a:srgbClr>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630">
              <a:buNone/>
              <a:defRPr/>
            </a:pPr>
            <a:r>
              <a:rPr lang="en-GB" sz="2000" b="1" i="1" dirty="0">
                <a:latin typeface="Calibri Light" panose="020F0302020204030204"/>
              </a:rPr>
              <a:t>Provide evidence for the second of three hands-on Science investigations carried out by learners. This can be chosen from any of the four strands in the science curriculum (Living Things, Energy and Forces, Materials, Environmental Awareness and Care). Label clearly below.</a:t>
            </a:r>
            <a:endParaRPr lang="en-US" dirty="0"/>
          </a:p>
          <a:p>
            <a:pPr defTabSz="609630">
              <a:buNone/>
              <a:defRPr/>
            </a:pPr>
            <a:endParaRPr lang="en-GB" sz="2000" b="1" i="1" dirty="0">
              <a:latin typeface="Calibri Light" panose="020F0302020204030204"/>
              <a:ea typeface="Calibri Light"/>
              <a:cs typeface="Calibri Light"/>
            </a:endParaRPr>
          </a:p>
        </p:txBody>
      </p:sp>
      <p:sp>
        <p:nvSpPr>
          <p:cNvPr id="22" name="Text Placeholder 4">
            <a:extLst>
              <a:ext uri="{FF2B5EF4-FFF2-40B4-BE49-F238E27FC236}">
                <a16:creationId xmlns:a16="http://schemas.microsoft.com/office/drawing/2014/main" id="{0E9192F5-C02F-BF30-71AE-10F5A4CCF262}"/>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24" name="Picture 23" descr="A group of icons in a circle">
            <a:extLst>
              <a:ext uri="{FF2B5EF4-FFF2-40B4-BE49-F238E27FC236}">
                <a16:creationId xmlns:a16="http://schemas.microsoft.com/office/drawing/2014/main" id="{797F5238-BFC2-1CB3-D809-C8BC5AE483A5}"/>
              </a:ext>
            </a:extLst>
          </p:cNvPr>
          <p:cNvPicPr>
            <a:picLocks noChangeAspect="1"/>
          </p:cNvPicPr>
          <p:nvPr/>
        </p:nvPicPr>
        <p:blipFill>
          <a:blip r:embed="rId4"/>
          <a:srcRect l="78516" r="4277" b="67681"/>
          <a:stretch>
            <a:fillRect/>
          </a:stretch>
        </p:blipFill>
        <p:spPr>
          <a:xfrm>
            <a:off x="11371751" y="5896340"/>
            <a:ext cx="816831" cy="949853"/>
          </a:xfrm>
          <a:prstGeom prst="rect">
            <a:avLst/>
          </a:prstGeom>
        </p:spPr>
      </p:pic>
    </p:spTree>
    <p:extLst>
      <p:ext uri="{BB962C8B-B14F-4D97-AF65-F5344CB8AC3E}">
        <p14:creationId xmlns:p14="http://schemas.microsoft.com/office/powerpoint/2010/main" val="3631519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a:extLst>
              <a:ext uri="{FF2B5EF4-FFF2-40B4-BE49-F238E27FC236}">
                <a16:creationId xmlns:a16="http://schemas.microsoft.com/office/drawing/2014/main" id="{8A6986DC-28CA-8FA3-3385-BFB8329E472E}"/>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dirty="0">
                <a:solidFill>
                  <a:srgbClr val="E06F0E"/>
                </a:solidFill>
                <a:latin typeface="Shoika-Medium"/>
              </a:rPr>
              <a:t>Silver Award</a:t>
            </a:r>
            <a:endParaRPr lang="en-US" sz="3200" dirty="0">
              <a:solidFill>
                <a:srgbClr val="E06F0E"/>
              </a:solidFill>
              <a:latin typeface="Shoika-Medium" pitchFamily="2" charset="77"/>
            </a:endParaRPr>
          </a:p>
          <a:p>
            <a:pPr algn="just">
              <a:lnSpc>
                <a:spcPts val="5554"/>
              </a:lnSpc>
            </a:pPr>
            <a:r>
              <a:rPr lang="en-US" sz="3200" b="1" dirty="0">
                <a:solidFill>
                  <a:srgbClr val="2E2552"/>
                </a:solidFill>
                <a:latin typeface="Shoika-Bold" pitchFamily="2" charset="77"/>
              </a:rPr>
              <a:t>Step 1: Science</a:t>
            </a:r>
          </a:p>
        </p:txBody>
      </p:sp>
      <p:sp>
        <p:nvSpPr>
          <p:cNvPr id="12" name="TextBox 4">
            <a:extLst>
              <a:ext uri="{FF2B5EF4-FFF2-40B4-BE49-F238E27FC236}">
                <a16:creationId xmlns:a16="http://schemas.microsoft.com/office/drawing/2014/main" id="{F5F1250D-F8C1-0617-67C6-EF663CC3EBE5}"/>
              </a:ext>
            </a:extLst>
          </p:cNvPr>
          <p:cNvSpPr txBox="1">
            <a:spLocks noGrp="1"/>
          </p:cNvSpPr>
          <p:nvPr>
            <p:ph type="title" idx="4294967295"/>
          </p:nvPr>
        </p:nvSpPr>
        <p:spPr>
          <a:xfrm>
            <a:off x="3697397" y="817197"/>
            <a:ext cx="3973403" cy="5860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853"/>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7766AB"/>
                </a:solidFill>
                <a:effectLst/>
                <a:uLnTx/>
                <a:uFillTx/>
                <a:latin typeface="Shoika-Light"/>
                <a:ea typeface="+mn-ea"/>
                <a:cs typeface="+mn-cs"/>
              </a:rPr>
              <a:t>Third Investigation</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4" name="Picture 13" descr="A close-up of a logo">
            <a:extLst>
              <a:ext uri="{FF2B5EF4-FFF2-40B4-BE49-F238E27FC236}">
                <a16:creationId xmlns:a16="http://schemas.microsoft.com/office/drawing/2014/main" id="{7BC7C273-EDD9-F909-3B46-F3C8A6CF1CA7}"/>
              </a:ext>
            </a:extLst>
          </p:cNvPr>
          <p:cNvPicPr>
            <a:picLocks noChangeAspect="1"/>
          </p:cNvPicPr>
          <p:nvPr/>
        </p:nvPicPr>
        <p:blipFill>
          <a:blip r:embed="rId3"/>
          <a:stretch>
            <a:fillRect/>
          </a:stretch>
        </p:blipFill>
        <p:spPr>
          <a:xfrm>
            <a:off x="9418832" y="354260"/>
            <a:ext cx="2360654" cy="873118"/>
          </a:xfrm>
          <a:prstGeom prst="rect">
            <a:avLst/>
          </a:prstGeom>
        </p:spPr>
      </p:pic>
      <p:sp>
        <p:nvSpPr>
          <p:cNvPr id="19" name="Text Placeholder 4">
            <a:extLst>
              <a:ext uri="{FF2B5EF4-FFF2-40B4-BE49-F238E27FC236}">
                <a16:creationId xmlns:a16="http://schemas.microsoft.com/office/drawing/2014/main" id="{4AD4ED7F-84A3-5684-A11B-246FF821FF2E}"/>
              </a:ext>
            </a:extLst>
          </p:cNvPr>
          <p:cNvSpPr txBox="1">
            <a:spLocks/>
          </p:cNvSpPr>
          <p:nvPr/>
        </p:nvSpPr>
        <p:spPr>
          <a:xfrm>
            <a:off x="557335" y="1572723"/>
            <a:ext cx="10769600" cy="4303329"/>
          </a:xfrm>
          <a:prstGeom prst="rect">
            <a:avLst/>
          </a:prstGeom>
          <a:solidFill>
            <a:srgbClr val="7766AB">
              <a:alpha val="39000"/>
            </a:srgbClr>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630">
              <a:buNone/>
              <a:defRPr/>
            </a:pPr>
            <a:r>
              <a:rPr lang="en-GB" sz="2000" b="1" i="1" dirty="0">
                <a:latin typeface="Calibri Light" panose="020F0302020204030204"/>
              </a:rPr>
              <a:t>Provide evidence for the third of three hands-on Science investigations carried out by learners. This can be chosen from any of the four strands in the science curriculum (Living Things, Energy and Forces, Materials, Environmental Awareness and Care). Label clearly below</a:t>
            </a:r>
            <a:r>
              <a:rPr lang="en-GB" sz="2000" b="1" i="1" dirty="0">
                <a:solidFill>
                  <a:srgbClr val="767171"/>
                </a:solidFill>
                <a:latin typeface="Calibri Light" panose="020F0302020204030204"/>
              </a:rPr>
              <a:t>.</a:t>
            </a:r>
            <a:endParaRPr lang="en-US" dirty="0">
              <a:solidFill>
                <a:srgbClr val="767171"/>
              </a:solidFill>
            </a:endParaRPr>
          </a:p>
          <a:p>
            <a:pPr defTabSz="609630">
              <a:buNone/>
              <a:defRPr/>
            </a:pPr>
            <a:endParaRPr lang="en-GB" sz="2000" b="1" i="1" dirty="0">
              <a:latin typeface="Calibri Light"/>
              <a:ea typeface="Calibri Light"/>
              <a:cs typeface="Calibri Light"/>
            </a:endParaRPr>
          </a:p>
        </p:txBody>
      </p:sp>
      <p:sp>
        <p:nvSpPr>
          <p:cNvPr id="21" name="Text Placeholder 4">
            <a:extLst>
              <a:ext uri="{FF2B5EF4-FFF2-40B4-BE49-F238E27FC236}">
                <a16:creationId xmlns:a16="http://schemas.microsoft.com/office/drawing/2014/main" id="{CD1B9C0B-B08B-0DD7-5BC1-F3D7E541C70D}"/>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17" name="Picture 16" descr="A group of icons in a circle">
            <a:extLst>
              <a:ext uri="{FF2B5EF4-FFF2-40B4-BE49-F238E27FC236}">
                <a16:creationId xmlns:a16="http://schemas.microsoft.com/office/drawing/2014/main" id="{53AF18D9-0B5F-9EE7-9205-379968892ABD}"/>
              </a:ext>
            </a:extLst>
          </p:cNvPr>
          <p:cNvPicPr>
            <a:picLocks noChangeAspect="1"/>
          </p:cNvPicPr>
          <p:nvPr/>
        </p:nvPicPr>
        <p:blipFill>
          <a:blip r:embed="rId4"/>
          <a:srcRect l="77938" t="33642" r="3918" b="35494"/>
          <a:stretch>
            <a:fillRect/>
          </a:stretch>
        </p:blipFill>
        <p:spPr>
          <a:xfrm>
            <a:off x="11379078" y="5976935"/>
            <a:ext cx="777855" cy="87077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7766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06F0E"/>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9365" y="5710982"/>
            <a:ext cx="1339779" cy="669889"/>
          </a:xfrm>
          <a:prstGeom prst="rect">
            <a:avLst/>
          </a:prstGeom>
        </p:spPr>
      </p:pic>
      <p:sp>
        <p:nvSpPr>
          <p:cNvPr id="14" name="TextBox 14"/>
          <p:cNvSpPr txBox="1">
            <a:spLocks noGrp="1"/>
          </p:cNvSpPr>
          <p:nvPr>
            <p:ph type="title" idx="4294967295"/>
          </p:nvPr>
        </p:nvSpPr>
        <p:spPr>
          <a:xfrm>
            <a:off x="336124" y="316113"/>
            <a:ext cx="6674276" cy="9451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hoika-Bold" pitchFamily="2" charset="77"/>
                <a:ea typeface="+mn-ea"/>
                <a:cs typeface="+mn-cs"/>
              </a:rPr>
              <a:t>Step 2: Technology</a:t>
            </a:r>
          </a:p>
        </p:txBody>
      </p:sp>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99180" y="5376037"/>
            <a:ext cx="2546321" cy="941790"/>
          </a:xfrm>
          <a:prstGeom prst="rect">
            <a:avLst/>
          </a:prstGeom>
        </p:spPr>
      </p:pic>
      <p:pic>
        <p:nvPicPr>
          <p:cNvPr id="30" name="Picture 29">
            <a:extLst>
              <a:ext uri="{FF2B5EF4-FFF2-40B4-BE49-F238E27FC236}">
                <a16:creationId xmlns:a16="http://schemas.microsoft.com/office/drawing/2014/main" id="{657B54CE-6EAD-EA43-949D-7789078D991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6933" y="5376036"/>
            <a:ext cx="1339779" cy="1339779"/>
          </a:xfrm>
          <a:prstGeom prst="rect">
            <a:avLst/>
          </a:prstGeom>
        </p:spPr>
      </p:pic>
      <p:pic>
        <p:nvPicPr>
          <p:cNvPr id="36" name="Picture 35" descr="children conducting electricity experiment">
            <a:extLst>
              <a:ext uri="{FF2B5EF4-FFF2-40B4-BE49-F238E27FC236}">
                <a16:creationId xmlns:a16="http://schemas.microsoft.com/office/drawing/2014/main" id="{186B4C32-35D2-1D4C-8D3D-B05449D0676F}"/>
              </a:ext>
            </a:extLst>
          </p:cNvPr>
          <p:cNvPicPr>
            <a:picLocks noChangeAspect="1"/>
          </p:cNvPicPr>
          <p:nvPr/>
        </p:nvPicPr>
        <p:blipFill>
          <a:blip r:embed="rId7">
            <a:extLst>
              <a:ext uri="{28A0092B-C50C-407E-A947-70E740481C1C}">
                <a14:useLocalDpi xmlns:a14="http://schemas.microsoft.com/office/drawing/2010/main" val="0"/>
              </a:ext>
            </a:extLst>
          </a:blip>
          <a:srcRect l="12128" t="848" r="22195" b="694"/>
          <a:stretch>
            <a:fillRect/>
          </a:stretch>
        </p:blipFill>
        <p:spPr>
          <a:xfrm>
            <a:off x="3293036" y="1431899"/>
            <a:ext cx="5252750" cy="5252750"/>
          </a:xfrm>
          <a:custGeom>
            <a:avLst/>
            <a:gdLst>
              <a:gd name="connsiteX0" fmla="*/ 2225040 w 4450080"/>
              <a:gd name="connsiteY0" fmla="*/ 0 h 4450080"/>
              <a:gd name="connsiteX1" fmla="*/ 4450080 w 4450080"/>
              <a:gd name="connsiteY1" fmla="*/ 2225040 h 4450080"/>
              <a:gd name="connsiteX2" fmla="*/ 2225040 w 4450080"/>
              <a:gd name="connsiteY2" fmla="*/ 4450080 h 4450080"/>
              <a:gd name="connsiteX3" fmla="*/ 0 w 4450080"/>
              <a:gd name="connsiteY3" fmla="*/ 2225040 h 4450080"/>
              <a:gd name="connsiteX4" fmla="*/ 2225040 w 4450080"/>
              <a:gd name="connsiteY4" fmla="*/ 0 h 445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080" h="4450080">
                <a:moveTo>
                  <a:pt x="2225040" y="0"/>
                </a:moveTo>
                <a:cubicBezTo>
                  <a:pt x="3453896" y="0"/>
                  <a:pt x="4450080" y="996184"/>
                  <a:pt x="4450080" y="2225040"/>
                </a:cubicBezTo>
                <a:cubicBezTo>
                  <a:pt x="4450080" y="3453896"/>
                  <a:pt x="3453896" y="4450080"/>
                  <a:pt x="2225040" y="4450080"/>
                </a:cubicBezTo>
                <a:cubicBezTo>
                  <a:pt x="996184" y="4450080"/>
                  <a:pt x="0" y="3453896"/>
                  <a:pt x="0" y="2225040"/>
                </a:cubicBezTo>
                <a:cubicBezTo>
                  <a:pt x="0" y="996184"/>
                  <a:pt x="996184" y="0"/>
                  <a:pt x="2225040" y="0"/>
                </a:cubicBezTo>
                <a:close/>
              </a:path>
            </a:pathLst>
          </a:custGeom>
          <a:ln w="12700">
            <a:solidFill>
              <a:schemeClr val="bg1"/>
            </a:solidFill>
          </a:ln>
        </p:spPr>
      </p:pic>
    </p:spTree>
    <p:extLst>
      <p:ext uri="{BB962C8B-B14F-4D97-AF65-F5344CB8AC3E}">
        <p14:creationId xmlns:p14="http://schemas.microsoft.com/office/powerpoint/2010/main" val="530802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CA6D-0E2F-A7E3-272B-EA4804EC37DD}"/>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230D05CE-CCB7-1A9E-EE17-3F77DC2158FA}"/>
              </a:ext>
            </a:extLst>
          </p:cNvPr>
          <p:cNvSpPr txBox="1"/>
          <p:nvPr/>
        </p:nvSpPr>
        <p:spPr>
          <a:xfrm>
            <a:off x="231044" y="114294"/>
            <a:ext cx="3566837" cy="1288173"/>
          </a:xfrm>
          <a:prstGeom prst="rect">
            <a:avLst/>
          </a:prstGeom>
        </p:spPr>
        <p:txBody>
          <a:bodyPr lIns="0" tIns="0" rIns="0" bIns="0" rtlCol="0" anchor="t">
            <a:spAutoFit/>
          </a:bodyPr>
          <a:lstStyle/>
          <a:p>
            <a:pPr>
              <a:lnSpc>
                <a:spcPts val="4994"/>
              </a:lnSpc>
            </a:pPr>
            <a:r>
              <a:rPr lang="en-US" sz="3200" dirty="0">
                <a:solidFill>
                  <a:srgbClr val="E06F0E"/>
                </a:solidFill>
                <a:latin typeface="Shoika-Medium"/>
              </a:rPr>
              <a:t>Silver Award</a:t>
            </a:r>
          </a:p>
          <a:p>
            <a:pPr algn="just">
              <a:lnSpc>
                <a:spcPts val="5554"/>
              </a:lnSpc>
            </a:pPr>
            <a:r>
              <a:rPr lang="en-US" sz="3200" b="1" dirty="0">
                <a:solidFill>
                  <a:srgbClr val="2E2552"/>
                </a:solidFill>
                <a:latin typeface="Shoika-Bold"/>
              </a:rPr>
              <a:t>Step 2: Technology</a:t>
            </a:r>
          </a:p>
        </p:txBody>
      </p:sp>
      <p:pic>
        <p:nvPicPr>
          <p:cNvPr id="12" name="Picture 11" descr="A close-up of a logo">
            <a:extLst>
              <a:ext uri="{FF2B5EF4-FFF2-40B4-BE49-F238E27FC236}">
                <a16:creationId xmlns:a16="http://schemas.microsoft.com/office/drawing/2014/main" id="{E4B856C2-32D1-4AD6-6D53-C7015C396148}"/>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89737AEB-5B4F-09DC-D229-FA751A8CC5A6}"/>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b="1" i="1" dirty="0">
                <a:latin typeface="+mj-lt"/>
              </a:rPr>
              <a:t>Provide evidence for one example of the learners using technology for any subject and label clearly. By technology we are referring to the use of Information Communications Technologies (ICT), coding or robotics.</a:t>
            </a:r>
            <a:endParaRPr lang="en-US" dirty="0"/>
          </a:p>
          <a:p>
            <a:pPr marL="0" indent="0">
              <a:buNone/>
            </a:pPr>
            <a:endParaRPr lang="en-GB" sz="2000" b="1" i="1" dirty="0">
              <a:latin typeface="Calibri Light"/>
              <a:ea typeface="Calibri Light"/>
              <a:cs typeface="Calibri Light"/>
            </a:endParaRPr>
          </a:p>
        </p:txBody>
      </p:sp>
      <p:sp>
        <p:nvSpPr>
          <p:cNvPr id="16" name="Text Placeholder 4">
            <a:extLst>
              <a:ext uri="{FF2B5EF4-FFF2-40B4-BE49-F238E27FC236}">
                <a16:creationId xmlns:a16="http://schemas.microsoft.com/office/drawing/2014/main" id="{D6193C3C-92E8-B15D-C3AC-EEC08E587B52}"/>
              </a:ext>
            </a:extLst>
          </p:cNvPr>
          <p:cNvSpPr txBox="1">
            <a:spLocks noGrp="1"/>
          </p:cNvSpPr>
          <p:nvPr>
            <p:ph type="title" idx="4294967295"/>
          </p:nvPr>
        </p:nvSpPr>
        <p:spPr>
          <a:xfrm>
            <a:off x="558800" y="6029745"/>
            <a:ext cx="10769600" cy="382847"/>
          </a:xfrm>
          <a:prstGeom prst="rect">
            <a:avLst/>
          </a:prstGeom>
          <a:solidFill>
            <a:srgbClr val="CAC4DE"/>
          </a:solidFill>
          <a:ln>
            <a:solidFill>
              <a:sysClr val="windowText" lastClr="000000"/>
            </a:solidFill>
            <a:prstDash/>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09630" rtl="0" eaLnBrk="1" fontAlgn="auto" latinLnBrk="0" hangingPunct="1">
              <a:lnSpc>
                <a:spcPct val="90000"/>
              </a:lnSpc>
              <a:spcBef>
                <a:spcPts val="667"/>
              </a:spcBef>
              <a:spcAft>
                <a:spcPts val="0"/>
              </a:spcAft>
              <a:buClrTx/>
              <a:buSzTx/>
              <a:buFont typeface="Arial" panose="020B0604020202020204" pitchFamily="34" charset="0"/>
              <a:buNone/>
              <a:tabLst/>
              <a:defRPr/>
            </a:pPr>
            <a:r>
              <a:rPr kumimoji="0" lang="en-GB" sz="1900" b="1" i="1" u="none" strike="noStrike" kern="1200" cap="none" spc="0" normalizeH="0" baseline="0" noProof="0" dirty="0">
                <a:ln>
                  <a:noFill/>
                </a:ln>
                <a:solidFill>
                  <a:srgbClr val="000000"/>
                </a:solidFill>
                <a:effectLst/>
                <a:uLnTx/>
                <a:uFillTx/>
                <a:latin typeface="Calibri Light"/>
                <a:ea typeface="+mn-ea"/>
                <a:cs typeface="+mn-cs"/>
              </a:rPr>
              <a:t>Label</a:t>
            </a:r>
            <a:endParaRPr kumimoji="0" lang="en-IE" sz="2000" b="0" i="0" u="none" strike="noStrike" kern="1200" cap="none" spc="0" normalizeH="0" baseline="0" noProof="0" dirty="0">
              <a:ln>
                <a:noFill/>
              </a:ln>
              <a:solidFill>
                <a:srgbClr val="000000"/>
              </a:solidFill>
              <a:effectLst/>
              <a:uLnTx/>
              <a:uFillTx/>
              <a:latin typeface="Calibri" panose="020F0502020204030204"/>
              <a:ea typeface="Calibri"/>
              <a:cs typeface="Calibri"/>
            </a:endParaRPr>
          </a:p>
        </p:txBody>
      </p:sp>
      <p:pic>
        <p:nvPicPr>
          <p:cNvPr id="2" name="Picture 1" descr="A group of icons in a circle">
            <a:extLst>
              <a:ext uri="{FF2B5EF4-FFF2-40B4-BE49-F238E27FC236}">
                <a16:creationId xmlns:a16="http://schemas.microsoft.com/office/drawing/2014/main" id="{B9ED192E-8B08-6B1A-0CF4-62652D474DC1}"/>
              </a:ext>
            </a:extLst>
          </p:cNvPr>
          <p:cNvPicPr>
            <a:picLocks noChangeAspect="1"/>
          </p:cNvPicPr>
          <p:nvPr/>
        </p:nvPicPr>
        <p:blipFill>
          <a:blip r:embed="rId4"/>
          <a:srcRect l="714" t="1901" r="79286" b="65399"/>
          <a:stretch>
            <a:fillRect/>
          </a:stretch>
        </p:blipFill>
        <p:spPr>
          <a:xfrm>
            <a:off x="11276431" y="5874753"/>
            <a:ext cx="1010590" cy="1067727"/>
          </a:xfrm>
          <a:prstGeom prst="rect">
            <a:avLst/>
          </a:prstGeom>
        </p:spPr>
      </p:pic>
    </p:spTree>
    <p:extLst>
      <p:ext uri="{BB962C8B-B14F-4D97-AF65-F5344CB8AC3E}">
        <p14:creationId xmlns:p14="http://schemas.microsoft.com/office/powerpoint/2010/main" val="10731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F992-FD8C-FD45-A8D7-9282A2C4F9B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06F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a:extLst>
              <a:ext uri="{C183D7F6-B498-43B3-948B-1728B52AA6E4}">
                <adec:decorative xmlns:adec="http://schemas.microsoft.com/office/drawing/2017/decorative" val="1"/>
              </a:ext>
            </a:extLst>
          </p:cNvPr>
          <p:cNvGrpSpPr/>
          <p:nvPr/>
        </p:nvGrpSpPr>
        <p:grpSpPr>
          <a:xfrm>
            <a:off x="11104239" y="217724"/>
            <a:ext cx="1339779" cy="133977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766AB"/>
            </a:solidFill>
          </p:spPr>
          <p:txBody>
            <a:bodyPr/>
            <a:lstStyle/>
            <a:p>
              <a:endParaRPr lang="en-IE"/>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9649735" y="217724"/>
            <a:ext cx="1339779" cy="133977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E2552"/>
            </a:solidFill>
          </p:spPr>
          <p:txBody>
            <a:bodyPr/>
            <a:lstStyle/>
            <a:p>
              <a:endParaRPr lang="en-IE"/>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4" name="TextBox 14"/>
          <p:cNvSpPr txBox="1">
            <a:spLocks noGrp="1"/>
          </p:cNvSpPr>
          <p:nvPr>
            <p:ph type="title" idx="4294967295"/>
          </p:nvPr>
        </p:nvSpPr>
        <p:spPr>
          <a:xfrm>
            <a:off x="336124" y="316113"/>
            <a:ext cx="6674276" cy="9451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hoika-Bold" pitchFamily="2" charset="77"/>
                <a:ea typeface="+mn-ea"/>
                <a:cs typeface="+mn-cs"/>
              </a:rPr>
              <a:t>Step 3: Engineering</a:t>
            </a:r>
          </a:p>
        </p:txBody>
      </p:sp>
      <p:pic>
        <p:nvPicPr>
          <p:cNvPr id="17" name="Picture 16">
            <a:extLst>
              <a:ext uri="{FF2B5EF4-FFF2-40B4-BE49-F238E27FC236}">
                <a16:creationId xmlns:a16="http://schemas.microsoft.com/office/drawing/2014/main" id="{C93CD2E3-F09C-A948-A452-0248A0D92C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99180" y="5376037"/>
            <a:ext cx="2546321" cy="941790"/>
          </a:xfrm>
          <a:prstGeom prst="rect">
            <a:avLst/>
          </a:prstGeom>
        </p:spPr>
      </p:pic>
      <p:pic>
        <p:nvPicPr>
          <p:cNvPr id="2" name="Picture 1">
            <a:extLst>
              <a:ext uri="{FF2B5EF4-FFF2-40B4-BE49-F238E27FC236}">
                <a16:creationId xmlns:a16="http://schemas.microsoft.com/office/drawing/2014/main" id="{158A3F59-BF3A-3E4E-99E2-CF1611582F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9573" y="5049129"/>
            <a:ext cx="1427285" cy="1268698"/>
          </a:xfrm>
          <a:prstGeom prst="rect">
            <a:avLst/>
          </a:prstGeom>
        </p:spPr>
      </p:pic>
      <p:pic>
        <p:nvPicPr>
          <p:cNvPr id="4" name="Picture 3" descr="children conducting electricity experiment">
            <a:extLst>
              <a:ext uri="{FF2B5EF4-FFF2-40B4-BE49-F238E27FC236}">
                <a16:creationId xmlns:a16="http://schemas.microsoft.com/office/drawing/2014/main" id="{67C907FA-7BB8-1346-B56A-3E56344815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5893" y="1794982"/>
            <a:ext cx="6784268" cy="4522845"/>
          </a:xfrm>
          <a:prstGeom prst="rect">
            <a:avLst/>
          </a:prstGeom>
          <a:ln w="19050">
            <a:solidFill>
              <a:schemeClr val="bg1"/>
            </a:solidFill>
          </a:ln>
        </p:spPr>
      </p:pic>
    </p:spTree>
    <p:extLst>
      <p:ext uri="{BB962C8B-B14F-4D97-AF65-F5344CB8AC3E}">
        <p14:creationId xmlns:p14="http://schemas.microsoft.com/office/powerpoint/2010/main" val="1461854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B4FAF-48D2-F5C9-6CFF-1D042027DD98}"/>
            </a:ext>
          </a:extLst>
        </p:cNvPr>
        <p:cNvGrpSpPr/>
        <p:nvPr/>
      </p:nvGrpSpPr>
      <p:grpSpPr>
        <a:xfrm>
          <a:off x="0" y="0"/>
          <a:ext cx="0" cy="0"/>
          <a:chOff x="0" y="0"/>
          <a:chExt cx="0" cy="0"/>
        </a:xfrm>
      </p:grpSpPr>
      <p:sp>
        <p:nvSpPr>
          <p:cNvPr id="10" name="TextBox 3">
            <a:extLst>
              <a:ext uri="{FF2B5EF4-FFF2-40B4-BE49-F238E27FC236}">
                <a16:creationId xmlns:a16="http://schemas.microsoft.com/office/drawing/2014/main" id="{EF457231-3920-0E37-E581-8C766DB2C31A}"/>
              </a:ext>
            </a:extLst>
          </p:cNvPr>
          <p:cNvSpPr txBox="1">
            <a:spLocks noGrp="1"/>
          </p:cNvSpPr>
          <p:nvPr>
            <p:ph type="title" idx="4294967295"/>
          </p:nvPr>
        </p:nvSpPr>
        <p:spPr>
          <a:xfrm>
            <a:off x="231044" y="114294"/>
            <a:ext cx="3566837" cy="12881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94"/>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06F0E"/>
                </a:solidFill>
                <a:effectLst/>
                <a:uLnTx/>
                <a:uFillTx/>
                <a:latin typeface="Shoika-Medium"/>
                <a:ea typeface="+mn-ea"/>
                <a:cs typeface="+mn-cs"/>
              </a:rPr>
              <a:t>Silver Award</a:t>
            </a:r>
          </a:p>
          <a:p>
            <a:pPr marL="0" marR="0" lvl="0" indent="0" algn="just" defTabSz="914400" rtl="0" eaLnBrk="1" fontAlgn="auto" latinLnBrk="0" hangingPunct="1">
              <a:lnSpc>
                <a:spcPts val="5554"/>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2552"/>
                </a:solidFill>
                <a:effectLst/>
                <a:uLnTx/>
                <a:uFillTx/>
                <a:latin typeface="Shoika-Bold"/>
                <a:ea typeface="+mn-ea"/>
                <a:cs typeface="+mn-cs"/>
              </a:rPr>
              <a:t>Step 3: Engineering</a:t>
            </a:r>
          </a:p>
        </p:txBody>
      </p:sp>
      <p:pic>
        <p:nvPicPr>
          <p:cNvPr id="12" name="Picture 11" descr="A close-up of a logo">
            <a:extLst>
              <a:ext uri="{FF2B5EF4-FFF2-40B4-BE49-F238E27FC236}">
                <a16:creationId xmlns:a16="http://schemas.microsoft.com/office/drawing/2014/main" id="{D5736EB9-790C-0E98-2C87-4DE0053248CB}"/>
              </a:ext>
            </a:extLst>
          </p:cNvPr>
          <p:cNvPicPr>
            <a:picLocks noChangeAspect="1"/>
          </p:cNvPicPr>
          <p:nvPr/>
        </p:nvPicPr>
        <p:blipFill>
          <a:blip r:embed="rId3"/>
          <a:stretch>
            <a:fillRect/>
          </a:stretch>
        </p:blipFill>
        <p:spPr>
          <a:xfrm>
            <a:off x="9418832" y="354260"/>
            <a:ext cx="2360654" cy="873118"/>
          </a:xfrm>
          <a:prstGeom prst="rect">
            <a:avLst/>
          </a:prstGeom>
        </p:spPr>
      </p:pic>
      <p:sp>
        <p:nvSpPr>
          <p:cNvPr id="5" name="Text Placeholder 4">
            <a:extLst>
              <a:ext uri="{FF2B5EF4-FFF2-40B4-BE49-F238E27FC236}">
                <a16:creationId xmlns:a16="http://schemas.microsoft.com/office/drawing/2014/main" id="{E9F4305B-80E8-3B2B-74A3-0C54FF33E7AB}"/>
              </a:ext>
            </a:extLst>
          </p:cNvPr>
          <p:cNvSpPr txBox="1">
            <a:spLocks/>
          </p:cNvSpPr>
          <p:nvPr/>
        </p:nvSpPr>
        <p:spPr>
          <a:xfrm>
            <a:off x="558800" y="1574188"/>
            <a:ext cx="10769600" cy="4303329"/>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b="1" i="1" dirty="0">
                <a:latin typeface="+mj-lt"/>
              </a:rPr>
              <a:t>Provide evidence for one example of how the learners investigated engineering in class or in the local area and label clearly. </a:t>
            </a:r>
            <a:endParaRPr lang="en-US" dirty="0"/>
          </a:p>
          <a:p>
            <a:pPr marL="0" indent="0">
              <a:buNone/>
            </a:pPr>
            <a:endParaRPr lang="en-GB" sz="2000" b="1" i="1" dirty="0">
              <a:latin typeface="Calibri Light"/>
              <a:ea typeface="Calibri Light"/>
              <a:cs typeface="Calibri Light"/>
            </a:endParaRPr>
          </a:p>
        </p:txBody>
      </p:sp>
      <p:sp>
        <p:nvSpPr>
          <p:cNvPr id="16" name="Text Placeholder 4">
            <a:extLst>
              <a:ext uri="{FF2B5EF4-FFF2-40B4-BE49-F238E27FC236}">
                <a16:creationId xmlns:a16="http://schemas.microsoft.com/office/drawing/2014/main" id="{FC8076DF-B532-06D3-79D8-B3AA820DD6D8}"/>
              </a:ext>
            </a:extLst>
          </p:cNvPr>
          <p:cNvSpPr txBox="1">
            <a:spLocks/>
          </p:cNvSpPr>
          <p:nvPr/>
        </p:nvSpPr>
        <p:spPr>
          <a:xfrm>
            <a:off x="558800" y="6029745"/>
            <a:ext cx="10769600" cy="382847"/>
          </a:xfrm>
          <a:prstGeom prst="rect">
            <a:avLst/>
          </a:prstGeom>
          <a:solidFill>
            <a:srgbClr val="CAC4DE"/>
          </a:solidFill>
          <a:ln>
            <a:solidFill>
              <a:sysClr val="windowText" lastClr="000000"/>
            </a:solidFill>
          </a:ln>
        </p:spPr>
        <p:txBody>
          <a:bodyPr vert="horz" lIns="60960" tIns="30480" rIns="60960" bIns="304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buNone/>
              <a:defRPr/>
            </a:pPr>
            <a:r>
              <a:rPr lang="en-GB" sz="1900" b="1" i="1" dirty="0">
                <a:solidFill>
                  <a:srgbClr val="000000"/>
                </a:solidFill>
                <a:latin typeface="Calibri Light"/>
              </a:rPr>
              <a:t>Label</a:t>
            </a:r>
            <a:endParaRPr lang="en-IE" sz="2000" dirty="0">
              <a:solidFill>
                <a:srgbClr val="000000"/>
              </a:solidFill>
              <a:latin typeface="Calibri" panose="020F0502020204030204"/>
              <a:ea typeface="Calibri"/>
              <a:cs typeface="Calibri"/>
            </a:endParaRPr>
          </a:p>
        </p:txBody>
      </p:sp>
      <p:pic>
        <p:nvPicPr>
          <p:cNvPr id="3" name="Picture 2" descr="A group of icons in a circle">
            <a:extLst>
              <a:ext uri="{FF2B5EF4-FFF2-40B4-BE49-F238E27FC236}">
                <a16:creationId xmlns:a16="http://schemas.microsoft.com/office/drawing/2014/main" id="{D541E505-8976-F00B-CE3B-6D8DE1930711}"/>
              </a:ext>
            </a:extLst>
          </p:cNvPr>
          <p:cNvPicPr>
            <a:picLocks noChangeAspect="1"/>
          </p:cNvPicPr>
          <p:nvPr/>
        </p:nvPicPr>
        <p:blipFill>
          <a:blip r:embed="rId4"/>
          <a:srcRect l="78085" t="36550" r="4420" b="36339"/>
          <a:stretch>
            <a:fillRect/>
          </a:stretch>
        </p:blipFill>
        <p:spPr>
          <a:xfrm>
            <a:off x="11390312" y="5992111"/>
            <a:ext cx="804894" cy="863354"/>
          </a:xfrm>
          <a:prstGeom prst="rect">
            <a:avLst/>
          </a:prstGeom>
        </p:spPr>
      </p:pic>
    </p:spTree>
    <p:extLst>
      <p:ext uri="{BB962C8B-B14F-4D97-AF65-F5344CB8AC3E}">
        <p14:creationId xmlns:p14="http://schemas.microsoft.com/office/powerpoint/2010/main" val="301731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E8F3C67265CDB4D8FB9FD43015941BA" ma:contentTypeVersion="19" ma:contentTypeDescription="Create a new document." ma:contentTypeScope="" ma:versionID="004273fc0e42d2c7a27a9f706c5a6e03">
  <xsd:schema xmlns:xsd="http://www.w3.org/2001/XMLSchema" xmlns:xs="http://www.w3.org/2001/XMLSchema" xmlns:p="http://schemas.microsoft.com/office/2006/metadata/properties" xmlns:ns2="3253a18e-69c5-43c5-92da-909be92c3ea3" xmlns:ns3="5498cc77-270e-4ac7-b7f8-1f9aff3b07ae" targetNamespace="http://schemas.microsoft.com/office/2006/metadata/properties" ma:root="true" ma:fieldsID="d056e618f9eefa06fd9e76d4be914f39" ns2:_="" ns3:_="">
    <xsd:import namespace="3253a18e-69c5-43c5-92da-909be92c3ea3"/>
    <xsd:import namespace="5498cc77-270e-4ac7-b7f8-1f9aff3b07a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Phone_x0020_Number" minOccurs="0"/>
                <xsd:element ref="ns2:Email" minOccurs="0"/>
                <xsd:element ref="ns2:Select_x0020_a_x0020_department_x0020_to_x0020_contact" minOccurs="0"/>
                <xsd:element ref="ns2:Message"/>
                <xsd:element ref="ns2:Full_x0020_Name"/>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53a18e-69c5-43c5-92da-909be92c3e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67b5201-1eba-4237-973b-c2bc0dc73b58" ma:termSetId="09814cd3-568e-fe90-9814-8d621ff8fb84" ma:anchorId="fba54fb3-c3e1-fe81-a776-ca4b69148c4d" ma:open="true" ma:isKeyword="false">
      <xsd:complexType>
        <xsd:sequence>
          <xsd:element ref="pc:Terms" minOccurs="0" maxOccurs="1"/>
        </xsd:sequence>
      </xsd:complexType>
    </xsd:element>
    <xsd:element name="Phone_x0020_Number" ma:index="18" nillable="true" ma:displayName="Phone Number" ma:internalName="Phone_x0020_Number">
      <xsd:simpleType>
        <xsd:restriction base="dms:Text">
          <xsd:maxLength value="255"/>
        </xsd:restriction>
      </xsd:simpleType>
    </xsd:element>
    <xsd:element name="Email" ma:index="19" nillable="true" ma:displayName="Email" ma:internalName="Email">
      <xsd:simpleType>
        <xsd:restriction base="dms:Text">
          <xsd:maxLength value="255"/>
        </xsd:restriction>
      </xsd:simpleType>
    </xsd:element>
    <xsd:element name="Select_x0020_a_x0020_department_x0020_to_x0020_contact" ma:index="20" nillable="true" ma:displayName="Select a department to contact" ma:format="Dropdown" ma:internalName="Select_x0020_a_x0020_department_x0020_to_x0020_contact">
      <xsd:simpleType>
        <xsd:restriction base="dms:Choice">
          <xsd:enumeration value="Funding Programmes"/>
          <xsd:enumeration value="HR"/>
          <xsd:enumeration value="Communications"/>
          <xsd:enumeration value="Finance / Invoices"/>
          <xsd:enumeration value="FOI"/>
          <xsd:enumeration value="Research Policy"/>
          <xsd:enumeration value="International / EU"/>
          <xsd:enumeration value="SESAME / Smart Simple"/>
          <xsd:enumeration value="Curious Minds"/>
          <xsd:enumeration value="Science Week"/>
          <xsd:enumeration value="Other / I Don't Know"/>
        </xsd:restriction>
      </xsd:simpleType>
    </xsd:element>
    <xsd:element name="Message" ma:index="22" ma:displayName="Message" ma:internalName="Message">
      <xsd:simpleType>
        <xsd:restriction base="dms:Note">
          <xsd:maxLength value="255"/>
        </xsd:restriction>
      </xsd:simpleType>
    </xsd:element>
    <xsd:element name="Full_x0020_Name" ma:index="23" ma:displayName="Full Name" ma:internalName="Full_x0020_Nam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98cc77-270e-4ac7-b7f8-1f9aff3b07a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c589a89-0e90-48cc-b1fb-465dc83e948d}" ma:internalName="TaxCatchAll" ma:showField="CatchAllData" ma:web="5498cc77-270e-4ac7-b7f8-1f9aff3b07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axOccurs="1" ma:index="21"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253a18e-69c5-43c5-92da-909be92c3ea3">
      <Terms xmlns="http://schemas.microsoft.com/office/infopath/2007/PartnerControls"/>
    </lcf76f155ced4ddcb4097134ff3c332f>
    <TaxCatchAll xmlns="5498cc77-270e-4ac7-b7f8-1f9aff3b07ae" xsi:nil="true"/>
    <Phone_x0020_Number xmlns="3253a18e-69c5-43c5-92da-909be92c3ea3" xsi:nil="true"/>
    <Message xmlns="3253a18e-69c5-43c5-92da-909be92c3ea3"/>
    <Email xmlns="3253a18e-69c5-43c5-92da-909be92c3ea3" xsi:nil="true"/>
    <Full_x0020_Name xmlns="3253a18e-69c5-43c5-92da-909be92c3ea3"/>
    <Select_x0020_a_x0020_department_x0020_to_x0020_contact xmlns="3253a18e-69c5-43c5-92da-909be92c3ea3" xsi:nil="true"/>
  </documentManagement>
</p:properties>
</file>

<file path=customXml/itemProps1.xml><?xml version="1.0" encoding="utf-8"?>
<ds:datastoreItem xmlns:ds="http://schemas.openxmlformats.org/officeDocument/2006/customXml" ds:itemID="{93F4DF53-1A47-4F89-993A-B82A1D8DD00C}">
  <ds:schemaRefs>
    <ds:schemaRef ds:uri="http://schemas.microsoft.com/sharepoint/v3/contenttype/forms"/>
  </ds:schemaRefs>
</ds:datastoreItem>
</file>

<file path=customXml/itemProps2.xml><?xml version="1.0" encoding="utf-8"?>
<ds:datastoreItem xmlns:ds="http://schemas.openxmlformats.org/officeDocument/2006/customXml" ds:itemID="{4F55BB87-F3BF-48D8-94A6-076BAFE22124}"/>
</file>

<file path=customXml/itemProps3.xml><?xml version="1.0" encoding="utf-8"?>
<ds:datastoreItem xmlns:ds="http://schemas.openxmlformats.org/officeDocument/2006/customXml" ds:itemID="{4249E1C8-01B3-474F-85E9-80E61B9C9E09}">
  <ds:schemaRefs>
    <ds:schemaRef ds:uri="http://purl.org/dc/elements/1.1/"/>
    <ds:schemaRef ds:uri="http://schemas.openxmlformats.org/package/2006/metadata/core-properties"/>
    <ds:schemaRef ds:uri="http://purl.org/dc/term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9a61b629-3332-452e-bb9b-e284b81c509f"/>
    <ds:schemaRef ds:uri="1094a34d-5ce2-4a0a-980a-96a4a1dd556b"/>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1390</Words>
  <Application>Microsoft Office PowerPoint</Application>
  <PresentationFormat>Widescreen</PresentationFormat>
  <Paragraphs>107</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Curious minds award 2025 2026</vt:lpstr>
      <vt:lpstr>Step 1: Science</vt:lpstr>
      <vt:lpstr>First Investigation</vt:lpstr>
      <vt:lpstr>Second Investigation</vt:lpstr>
      <vt:lpstr>Third Investigation</vt:lpstr>
      <vt:lpstr>Step 2: Technology</vt:lpstr>
      <vt:lpstr>Label</vt:lpstr>
      <vt:lpstr>Step 3: Engineering</vt:lpstr>
      <vt:lpstr>Silver Award Step 3: Engineering</vt:lpstr>
      <vt:lpstr>Step 4: Maths</vt:lpstr>
      <vt:lpstr>Silver Award Step 4: Maths</vt:lpstr>
      <vt:lpstr>Step 5: Show and Tell</vt:lpstr>
      <vt:lpstr>Silver Award Step 5: STEM Show and Tell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Tanja Calis</dc:creator>
  <cp:lastModifiedBy>Jenny Lennon</cp:lastModifiedBy>
  <cp:revision>278</cp:revision>
  <dcterms:created xsi:type="dcterms:W3CDTF">2022-08-17T12:57:44Z</dcterms:created>
  <dcterms:modified xsi:type="dcterms:W3CDTF">2025-09-01T11:05:35Z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0x0101006E8F3C67265CDB4D8FB9FD43015941BA</vt:lpwstr>
  </property>
  <property fmtid="{D5CDD505-2E9C-101B-9397-08002B2CF9AE}" pid="3" name="MediaServiceImageTags">
    <vt:lpwstr/>
  </property>
</Properties>
</file>