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79" r:id="rId5"/>
    <p:sldId id="280" r:id="rId6"/>
    <p:sldId id="281" r:id="rId7"/>
    <p:sldId id="282" r:id="rId8"/>
    <p:sldId id="261" r:id="rId9"/>
    <p:sldId id="284" r:id="rId10"/>
    <p:sldId id="271" r:id="rId11"/>
    <p:sldId id="285" r:id="rId12"/>
    <p:sldId id="286" r:id="rId13"/>
    <p:sldId id="287" r:id="rId14"/>
    <p:sldId id="288" r:id="rId15"/>
    <p:sldId id="289" r:id="rId16"/>
    <p:sldId id="290" r:id="rId17"/>
    <p:sldId id="291" r:id="rId18"/>
    <p:sldId id="262" r:id="rId19"/>
    <p:sldId id="292" r:id="rId20"/>
    <p:sldId id="293" r:id="rId21"/>
    <p:sldId id="260" r:id="rId22"/>
    <p:sldId id="269" r:id="rId23"/>
    <p:sldId id="294" r:id="rId24"/>
    <p:sldId id="295" r:id="rId25"/>
    <p:sldId id="296" r:id="rId26"/>
    <p:sldId id="297" r:id="rId27"/>
    <p:sldId id="29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4DE"/>
    <a:srgbClr val="7766AB"/>
    <a:srgbClr val="6D5D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118772-7A2D-4F6A-A4A6-CEF394C35783}" type="datetimeFigureOut">
              <a:rPr lang="en-IE" smtClean="0"/>
              <a:t>01/09/2025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33FC1-6D29-45C1-9225-3AA86DF4D750}" type="slidenum">
              <a:rPr lang="en-IE" smtClean="0"/>
              <a:t>‹#›</a:t>
            </a:fld>
            <a:endParaRPr lang="en-IE"/>
          </a:p>
        </p:txBody>
      </p:sp>
    </p:spTree>
    <p:extLst>
      <p:ext uri="{BB962C8B-B14F-4D97-AF65-F5344CB8AC3E}">
        <p14:creationId xmlns:p14="http://schemas.microsoft.com/office/powerpoint/2010/main" val="3385985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fi.ie/engagement/curious-minds/discover-centr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fi.ie/engagement/curious-minds/discover-centr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uriousminds.i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engineersweek.i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uriousminds.i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engineersweek.i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uriousminds.i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engineersweek.i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greenschoolsireland.org" TargetMode="External"/><Relationship Id="rId3" Type="http://schemas.openxmlformats.org/officeDocument/2006/relationships/hyperlink" Target="http://www.sfi.ie/events" TargetMode="External"/><Relationship Id="rId7" Type="http://schemas.openxmlformats.org/officeDocument/2006/relationships/hyperlink" Target="http://www.seai.ie/teaching-sustainability/primary-schoo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spaceweek.ie" TargetMode="External"/><Relationship Id="rId5" Type="http://schemas.openxmlformats.org/officeDocument/2006/relationships/hyperlink" Target="http://www.scienceweek.ie" TargetMode="External"/><Relationship Id="rId4" Type="http://schemas.openxmlformats.org/officeDocument/2006/relationships/hyperlink" Target="http://www.curiousminds.i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fi.ie/engagement/curious-minds/discover-centr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spcBef>
                <a:spcPts val="0"/>
              </a:spcBef>
              <a:spcAft>
                <a:spcPts val="0"/>
              </a:spcAft>
              <a:buClrTx/>
              <a:buSzTx/>
              <a:buFont typeface="Arial" panose="05050102010706020507" pitchFamily="18" charset="2"/>
              <a:buChar char="•"/>
              <a:tabLst/>
              <a:defRPr/>
            </a:pPr>
            <a:r>
              <a:rPr lang="en-IE" kern="100">
                <a:solidFill>
                  <a:srgbClr val="000000"/>
                </a:solidFill>
              </a:rPr>
              <a:t>·</a:t>
            </a:r>
            <a:r>
              <a:rPr lang="en-IE" b="0" i="0" kern="100">
                <a:solidFill>
                  <a:srgbClr val="000000"/>
                </a:solidFill>
                <a:effectLst/>
              </a:rPr>
              <a:t>This Log of Evidence</a:t>
            </a:r>
            <a:r>
              <a:rPr lang="en-IE" b="0" i="0" kern="100">
                <a:solidFill>
                  <a:schemeClr val="tx1"/>
                </a:solidFill>
                <a:effectLst/>
              </a:rPr>
              <a:t> </a:t>
            </a:r>
            <a:r>
              <a:rPr lang="en-IE" i="0" kern="100">
                <a:solidFill>
                  <a:srgbClr val="000000"/>
                </a:solidFill>
                <a:effectLst/>
              </a:rPr>
              <a:t>demonstrates that you have completed the work you’ve described in the application form and provides an account of the hands-on, STEM work carried out by learners in your school.</a:t>
            </a:r>
            <a:endParaRPr lang="en-IE" i="0" kern="100">
              <a:effectLst/>
            </a:endParaRPr>
          </a:p>
          <a:p>
            <a:pPr lvl="0">
              <a:buFont typeface="Arial" panose="05050102010706020507" pitchFamily="18" charset="2"/>
              <a:buChar char="•"/>
            </a:pPr>
            <a:r>
              <a:rPr lang="en-IE" kern="100">
                <a:solidFill>
                  <a:srgbClr val="000000"/>
                </a:solidFill>
              </a:rPr>
              <a:t>·</a:t>
            </a:r>
            <a:r>
              <a:rPr lang="en-IE" b="1" i="0" u="sng" kern="100">
                <a:solidFill>
                  <a:srgbClr val="000000"/>
                </a:solidFill>
                <a:effectLst/>
              </a:rPr>
              <a:t>This year, your log of evidence must be presented using the SFI Curious Minds Log of Evidence Template</a:t>
            </a:r>
            <a:r>
              <a:rPr lang="en-IE" b="1" i="0" kern="100">
                <a:solidFill>
                  <a:srgbClr val="000000"/>
                </a:solidFill>
                <a:effectLst/>
              </a:rPr>
              <a:t>. </a:t>
            </a:r>
            <a:r>
              <a:rPr lang="en-IE" i="0" kern="100">
                <a:effectLst/>
              </a:rPr>
              <a:t> </a:t>
            </a:r>
            <a:endParaRPr lang="en-IE"/>
          </a:p>
          <a:p>
            <a:pPr lvl="0">
              <a:buFont typeface="Arial" panose="05050102010706020507" pitchFamily="18" charset="2"/>
              <a:buChar char="•"/>
            </a:pPr>
            <a:r>
              <a:rPr lang="en-IE" kern="100">
                <a:solidFill>
                  <a:srgbClr val="000000"/>
                </a:solidFill>
              </a:rPr>
              <a:t>·</a:t>
            </a:r>
            <a:r>
              <a:rPr lang="en-IE" i="0" kern="100">
                <a:solidFill>
                  <a:srgbClr val="000000"/>
                </a:solidFill>
                <a:effectLst/>
              </a:rPr>
              <a:t>Images or videos providing evidence of each activity should be added to the Log of Evidence Template, labelled</a:t>
            </a:r>
            <a:r>
              <a:rPr lang="en-IE" i="0" kern="100">
                <a:effectLst/>
              </a:rPr>
              <a:t> </a:t>
            </a:r>
            <a:r>
              <a:rPr lang="en-IE" i="0" kern="100">
                <a:solidFill>
                  <a:srgbClr val="000000"/>
                </a:solidFill>
                <a:effectLst/>
              </a:rPr>
              <a:t>and </a:t>
            </a:r>
            <a:r>
              <a:rPr lang="en-IE" b="1" i="0" kern="100">
                <a:solidFill>
                  <a:srgbClr val="000000"/>
                </a:solidFill>
                <a:effectLst/>
              </a:rPr>
              <a:t>uploaded</a:t>
            </a:r>
            <a:r>
              <a:rPr lang="en-IE" i="0" kern="100">
                <a:solidFill>
                  <a:srgbClr val="000000"/>
                </a:solidFill>
                <a:effectLst/>
              </a:rPr>
              <a:t> to the online application platform SESAME in </a:t>
            </a:r>
            <a:r>
              <a:rPr lang="en-IE" b="1" i="0" kern="100">
                <a:solidFill>
                  <a:srgbClr val="000000"/>
                </a:solidFill>
                <a:effectLst/>
              </a:rPr>
              <a:t>PDF or PowerPoint</a:t>
            </a:r>
            <a:r>
              <a:rPr lang="en-IE" i="0" kern="100">
                <a:solidFill>
                  <a:srgbClr val="000000"/>
                </a:solidFill>
                <a:effectLst/>
              </a:rPr>
              <a:t> format. The template slides can be edited in PowerPoint or Google Slides and additional slides may be added. </a:t>
            </a:r>
            <a:endParaRPr lang="en-IE"/>
          </a:p>
          <a:p>
            <a:pPr lvl="0">
              <a:buFont typeface="Arial" panose="05050102010706020507" pitchFamily="18" charset="2"/>
              <a:buChar char="•"/>
            </a:pPr>
            <a:r>
              <a:rPr lang="en-IE" kern="100">
                <a:solidFill>
                  <a:srgbClr val="000000"/>
                </a:solidFill>
              </a:rPr>
              <a:t>·</a:t>
            </a:r>
            <a:r>
              <a:rPr lang="en-IE" i="0" kern="100">
                <a:solidFill>
                  <a:srgbClr val="000000"/>
                </a:solidFill>
                <a:effectLst/>
              </a:rPr>
              <a:t>All evidence should represent the learners’ hands-on STEM work and include clearly labelled photos/ videos/projects/learner’s written accounts (Teacher write-ups and lesson plans are not accepted).</a:t>
            </a:r>
            <a:endParaRPr lang="en-IE"/>
          </a:p>
          <a:p>
            <a:pPr>
              <a:buFont typeface="Arial" panose="05050102010706020507" pitchFamily="18" charset="2"/>
              <a:buChar char="•"/>
            </a:pPr>
            <a:r>
              <a:rPr lang="en-IE" b="1" i="0" kern="100">
                <a:solidFill>
                  <a:srgbClr val="000000"/>
                </a:solidFill>
                <a:effectLst/>
              </a:rPr>
              <a:t>Note: </a:t>
            </a:r>
            <a:r>
              <a:rPr lang="en-IE" i="0" kern="100">
                <a:solidFill>
                  <a:srgbClr val="000000"/>
                </a:solidFill>
                <a:effectLst/>
              </a:rPr>
              <a:t>Please check your application to ensure that all links and files are easily accessible and clearly labelled before submitting. We may return your application if it is not well organised or not clearly labelled.</a:t>
            </a:r>
            <a:endParaRPr lang="en-IE"/>
          </a:p>
          <a:p>
            <a:pPr marL="342900" indent="-342900">
              <a:lnSpc>
                <a:spcPct val="106000"/>
              </a:lnSpc>
              <a:buFont typeface="Symbol" panose="05050102010706020507" pitchFamily="18" charset="2"/>
              <a:buChar char=""/>
            </a:pPr>
            <a:endParaRPr lang="en-IE" sz="1200" i="0" kern="100">
              <a:effectLst/>
              <a:latin typeface="Shoika-Bold"/>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1</a:t>
            </a:fld>
            <a:endParaRPr lang="en-IE"/>
          </a:p>
        </p:txBody>
      </p:sp>
    </p:spTree>
    <p:extLst>
      <p:ext uri="{BB962C8B-B14F-4D97-AF65-F5344CB8AC3E}">
        <p14:creationId xmlns:p14="http://schemas.microsoft.com/office/powerpoint/2010/main" val="3069662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BBDD-7CEF-8A42-F4C5-ADAA4E130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C30C5-2B81-2B11-FCD7-AFB4E90CD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A4611-AFC0-B80A-792D-7F7CAF460887}"/>
              </a:ext>
            </a:extLst>
          </p:cNvPr>
          <p:cNvSpPr>
            <a:spLocks noGrp="1"/>
          </p:cNvSpPr>
          <p:nvPr>
            <p:ph type="body" idx="1"/>
          </p:nvPr>
        </p:nvSpPr>
        <p:spPr/>
        <p:txBody>
          <a:bodyPr/>
          <a:lstStyle/>
          <a:p>
            <a:r>
              <a:rPr lang="en-IE" b="1" kern="100">
                <a:solidFill>
                  <a:srgbClr val="000000"/>
                </a:solidFill>
                <a:effectLst/>
              </a:rPr>
              <a:t>Provide evidence </a:t>
            </a:r>
            <a:r>
              <a:rPr lang="en-IE" b="1" kern="100">
                <a:solidFill>
                  <a:srgbClr val="000000"/>
                </a:solidFill>
              </a:rPr>
              <a:t>for two or more examples of how the learners used technology as part </a:t>
            </a:r>
            <a:r>
              <a:rPr lang="en-IE" b="1" kern="100">
                <a:solidFill>
                  <a:srgbClr val="000000"/>
                </a:solidFill>
                <a:effectLst/>
              </a:rPr>
              <a:t>of </a:t>
            </a:r>
            <a:r>
              <a:rPr lang="en-IE" b="1" kern="100">
                <a:solidFill>
                  <a:srgbClr val="000000"/>
                </a:solidFill>
              </a:rPr>
              <a:t>their schoolwork. </a:t>
            </a:r>
            <a:r>
              <a:rPr lang="en-IE" kern="100">
                <a:solidFill>
                  <a:srgbClr val="000000"/>
                </a:solidFill>
              </a:rPr>
              <a:t>By technology we are referring to </a:t>
            </a:r>
            <a:r>
              <a:rPr lang="en-IE" kern="100">
                <a:solidFill>
                  <a:srgbClr val="000000"/>
                </a:solidFill>
                <a:effectLst/>
              </a:rPr>
              <a:t>the </a:t>
            </a:r>
            <a:r>
              <a:rPr lang="en-IE" kern="100">
                <a:solidFill>
                  <a:srgbClr val="000000"/>
                </a:solidFill>
              </a:rPr>
              <a:t>use of Information Communications Technologies (ICT), coding or robotics (see </a:t>
            </a:r>
            <a:r>
              <a:rPr lang="en-IE" kern="100">
                <a:solidFill>
                  <a:srgbClr val="000000"/>
                </a:solidFill>
                <a:effectLst/>
              </a:rPr>
              <a:t>list </a:t>
            </a:r>
            <a:r>
              <a:rPr lang="en-IE" kern="100">
                <a:solidFill>
                  <a:srgbClr val="000000"/>
                </a:solidFill>
              </a:rPr>
              <a:t>above).</a:t>
            </a:r>
            <a:endParaRPr lang="en-US"/>
          </a:p>
          <a:p>
            <a:r>
              <a:rPr lang="en-IE" kern="100">
                <a:solidFill>
                  <a:srgbClr val="000000"/>
                </a:solidFill>
              </a:rPr>
              <a:t>Examples can include</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rPr>
              <a:t>Record and analyse data collected e</a:t>
            </a:r>
            <a:r>
              <a:rPr lang="en-IE" kern="100">
                <a:solidFill>
                  <a:srgbClr val="000000"/>
                </a:solidFill>
                <a:effectLst/>
              </a:rPr>
              <a:t>.</a:t>
            </a:r>
            <a:r>
              <a:rPr lang="en-IE" kern="100">
                <a:solidFill>
                  <a:srgbClr val="000000"/>
                </a:solidFill>
              </a:rPr>
              <a:t>g</a:t>
            </a:r>
            <a:r>
              <a:rPr lang="en-IE" kern="100">
                <a:solidFill>
                  <a:srgbClr val="000000"/>
                </a:solidFill>
                <a:effectLst/>
              </a:rPr>
              <a:t>.</a:t>
            </a:r>
            <a:r>
              <a:rPr lang="en-IE" kern="100">
                <a:solidFill>
                  <a:srgbClr val="000000"/>
                </a:solidFill>
              </a:rPr>
              <a:t> a spreadsheet or graph</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rPr>
              <a:t>Develop </a:t>
            </a:r>
            <a:r>
              <a:rPr lang="en-IE" kern="100">
                <a:solidFill>
                  <a:srgbClr val="000000"/>
                </a:solidFill>
                <a:effectLst/>
              </a:rPr>
              <a:t>a </a:t>
            </a:r>
            <a:r>
              <a:rPr lang="en-IE" kern="100">
                <a:solidFill>
                  <a:srgbClr val="000000"/>
                </a:solidFill>
              </a:rPr>
              <a:t>blog</a:t>
            </a:r>
            <a:r>
              <a:rPr lang="en-IE" kern="100">
                <a:solidFill>
                  <a:srgbClr val="000000"/>
                </a:solidFill>
                <a:effectLst/>
              </a:rPr>
              <a:t>, </a:t>
            </a:r>
            <a:r>
              <a:rPr lang="en-IE" kern="100">
                <a:solidFill>
                  <a:srgbClr val="000000"/>
                </a:solidFill>
              </a:rPr>
              <a:t>website </a:t>
            </a:r>
            <a:r>
              <a:rPr lang="en-IE" kern="100">
                <a:solidFill>
                  <a:srgbClr val="000000"/>
                </a:solidFill>
                <a:effectLst/>
              </a:rPr>
              <a:t>or </a:t>
            </a:r>
            <a:r>
              <a:rPr lang="en-IE" kern="100">
                <a:solidFill>
                  <a:srgbClr val="000000"/>
                </a:solidFill>
              </a:rPr>
              <a:t>video</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rPr>
              <a:t>Use electronic components </a:t>
            </a:r>
            <a:r>
              <a:rPr lang="en-IE" kern="100">
                <a:solidFill>
                  <a:srgbClr val="000000"/>
                </a:solidFill>
                <a:effectLst/>
              </a:rPr>
              <a:t>to </a:t>
            </a:r>
            <a:r>
              <a:rPr lang="en-IE" kern="100">
                <a:solidFill>
                  <a:srgbClr val="000000"/>
                </a:solidFill>
              </a:rPr>
              <a:t>build simple circuits</a:t>
            </a:r>
            <a:r>
              <a:rPr lang="en-IE" kern="100">
                <a:solidFill>
                  <a:srgbClr val="000000"/>
                </a:solidFill>
                <a:effectLst/>
              </a:rPr>
              <a:t>.</a:t>
            </a:r>
            <a:endParaRPr lang="en-IE"/>
          </a:p>
          <a:p>
            <a:r>
              <a:rPr lang="en-IE" b="1" kern="100">
                <a:solidFill>
                  <a:srgbClr val="000000"/>
                </a:solidFill>
                <a:effectLst/>
              </a:rPr>
              <a:t>•</a:t>
            </a:r>
            <a:r>
              <a:rPr lang="en-IE" kern="100">
                <a:solidFill>
                  <a:srgbClr val="000000"/>
                </a:solidFill>
                <a:effectLst/>
              </a:rPr>
              <a:t>Take part in </a:t>
            </a:r>
            <a:r>
              <a:rPr lang="en-IE" kern="100">
                <a:solidFill>
                  <a:srgbClr val="000000"/>
                </a:solidFill>
              </a:rPr>
              <a:t>coding and computer science projects: National Scratch Competition, Hour of Code, EU Code </a:t>
            </a:r>
            <a:r>
              <a:rPr lang="en-IE" kern="100">
                <a:solidFill>
                  <a:srgbClr val="000000"/>
                </a:solidFill>
                <a:effectLst/>
              </a:rPr>
              <a:t>Week</a:t>
            </a:r>
            <a:r>
              <a:rPr lang="en-IE" kern="100">
                <a:solidFill>
                  <a:srgbClr val="000000"/>
                </a:solidFill>
              </a:rPr>
              <a:t>, or coding and robotics workshops offered by SFI </a:t>
            </a:r>
            <a:r>
              <a:rPr lang="en-IE" u="sng" kern="100">
                <a:solidFill>
                  <a:srgbClr val="000000"/>
                </a:solidFill>
              </a:rPr>
              <a:t>Discover Centres </a:t>
            </a:r>
            <a:r>
              <a:rPr lang="en-IE" kern="100">
                <a:solidFill>
                  <a:srgbClr val="000000"/>
                </a:solidFill>
              </a:rPr>
              <a:t> or other organisations e</a:t>
            </a:r>
            <a:r>
              <a:rPr lang="en-IE" kern="100">
                <a:solidFill>
                  <a:srgbClr val="000000"/>
                </a:solidFill>
                <a:effectLst/>
              </a:rPr>
              <a:t>.</a:t>
            </a:r>
            <a:r>
              <a:rPr lang="en-IE" kern="100">
                <a:solidFill>
                  <a:srgbClr val="000000"/>
                </a:solidFill>
              </a:rPr>
              <a:t>g</a:t>
            </a:r>
            <a:r>
              <a:rPr lang="en-IE" kern="100">
                <a:solidFill>
                  <a:srgbClr val="000000"/>
                </a:solidFill>
                <a:effectLst/>
              </a:rPr>
              <a:t>.</a:t>
            </a:r>
            <a:r>
              <a:rPr lang="en-IE" kern="100">
                <a:solidFill>
                  <a:srgbClr val="000000"/>
                </a:solidFill>
              </a:rPr>
              <a:t> Dream Space</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rPr>
              <a:t>Explore robotics e</a:t>
            </a:r>
            <a:r>
              <a:rPr lang="en-IE" kern="100">
                <a:solidFill>
                  <a:srgbClr val="000000"/>
                </a:solidFill>
                <a:effectLst/>
              </a:rPr>
              <a:t>.</a:t>
            </a:r>
            <a:r>
              <a:rPr lang="en-IE" kern="100">
                <a:solidFill>
                  <a:srgbClr val="000000"/>
                </a:solidFill>
              </a:rPr>
              <a:t>g</a:t>
            </a:r>
            <a:r>
              <a:rPr lang="en-IE" kern="100">
                <a:solidFill>
                  <a:srgbClr val="000000"/>
                </a:solidFill>
                <a:effectLst/>
              </a:rPr>
              <a:t>.</a:t>
            </a:r>
            <a:r>
              <a:rPr lang="en-IE" kern="100">
                <a:solidFill>
                  <a:srgbClr val="000000"/>
                </a:solidFill>
              </a:rPr>
              <a:t> FIRST® LEGO® League</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rPr>
              <a:t>Engage </a:t>
            </a:r>
            <a:r>
              <a:rPr lang="en-IE" kern="100">
                <a:solidFill>
                  <a:srgbClr val="000000"/>
                </a:solidFill>
                <a:effectLst/>
              </a:rPr>
              <a:t>pupils in </a:t>
            </a:r>
            <a:r>
              <a:rPr lang="en-IE" kern="100">
                <a:solidFill>
                  <a:srgbClr val="000000"/>
                </a:solidFill>
              </a:rPr>
              <a:t>the use of game-based learning such as Minecraft.</a:t>
            </a:r>
            <a:endParaRPr lang="en-IE"/>
          </a:p>
          <a:p>
            <a:r>
              <a:rPr lang="en-IE" b="1" kern="100">
                <a:solidFill>
                  <a:srgbClr val="000000"/>
                </a:solidFill>
              </a:rPr>
              <a:t>• </a:t>
            </a:r>
            <a:r>
              <a:rPr lang="en-IE" kern="100">
                <a:solidFill>
                  <a:srgbClr val="000000"/>
                </a:solidFill>
              </a:rPr>
              <a:t>Explore renewable energy technologies e.g. use solar energy kits.</a:t>
            </a:r>
            <a:endParaRPr lang="en-IE"/>
          </a:p>
          <a:p>
            <a:r>
              <a:rPr lang="en-IE" b="1" kern="100">
                <a:solidFill>
                  <a:srgbClr val="000000"/>
                </a:solidFill>
              </a:rPr>
              <a:t>Note: </a:t>
            </a:r>
            <a:r>
              <a:rPr lang="en-IE" kern="100">
                <a:solidFill>
                  <a:srgbClr val="000000"/>
                </a:solidFill>
              </a:rPr>
              <a:t>The above must be carried out by learners</a:t>
            </a:r>
            <a:r>
              <a:rPr lang="en-IE" kern="100">
                <a:solidFill>
                  <a:srgbClr val="000000"/>
                </a:solidFill>
                <a:effectLst/>
              </a:rPr>
              <a:t>. </a:t>
            </a:r>
            <a:r>
              <a:rPr lang="en-IE" kern="100">
                <a:solidFill>
                  <a:srgbClr val="000000"/>
                </a:solidFill>
              </a:rPr>
              <a:t>The use of technology by teachers </a:t>
            </a:r>
            <a:r>
              <a:rPr lang="en-IE" kern="100">
                <a:solidFill>
                  <a:srgbClr val="000000"/>
                </a:solidFill>
                <a:effectLst/>
              </a:rPr>
              <a:t>(</a:t>
            </a:r>
            <a:r>
              <a:rPr lang="en-IE" kern="100">
                <a:solidFill>
                  <a:srgbClr val="000000"/>
                </a:solidFill>
              </a:rPr>
              <a:t>e.g. use of PowerPoint, ICT, development of blogs or video) do not count for this step of the Award.</a:t>
            </a:r>
            <a:endParaRPr lang="en-IE"/>
          </a:p>
          <a:p>
            <a:r>
              <a:rPr lang="en-IE" kern="100">
                <a:solidFill>
                  <a:srgbClr val="000000"/>
                </a:solidFill>
              </a:rPr>
              <a:t> Link to: </a:t>
            </a:r>
            <a:r>
              <a:rPr lang="en-IE" u="sng" kern="100">
                <a:solidFill>
                  <a:srgbClr val="0563C1"/>
                </a:solidFill>
                <a:hlinkClick r:id="rId3">
                  <a:extLst>
                    <a:ext uri="{A12FA001-AC4F-418D-AE19-62706E023703}">
                      <ahyp:hlinkClr xmlns:ahyp="http://schemas.microsoft.com/office/drawing/2018/hyperlinkcolor" val="tx"/>
                    </a:ext>
                  </a:extLst>
                </a:hlinkClick>
              </a:rPr>
              <a:t>https://</a:t>
            </a:r>
            <a:r>
              <a:rPr lang="en-IE" u="sng" kern="100">
                <a:solidFill>
                  <a:srgbClr val="0563C1"/>
                </a:solidFill>
                <a:effectLst/>
                <a:hlinkClick r:id="rId3">
                  <a:extLst>
                    <a:ext uri="{A12FA001-AC4F-418D-AE19-62706E023703}">
                      <ahyp:hlinkClr xmlns:ahyp="http://schemas.microsoft.com/office/drawing/2018/hyperlinkcolor" val="tx"/>
                    </a:ext>
                  </a:extLst>
                </a:hlinkClick>
              </a:rPr>
              <a:t>www.</a:t>
            </a:r>
            <a:r>
              <a:rPr lang="en-IE" u="sng" kern="100">
                <a:solidFill>
                  <a:srgbClr val="0563C1"/>
                </a:solidFill>
                <a:hlinkClick r:id="rId3">
                  <a:extLst>
                    <a:ext uri="{A12FA001-AC4F-418D-AE19-62706E023703}">
                      <ahyp:hlinkClr xmlns:ahyp="http://schemas.microsoft.com/office/drawing/2018/hyperlinkcolor" val="tx"/>
                    </a:ext>
                  </a:extLst>
                </a:hlinkClick>
              </a:rPr>
              <a:t>sfi</a:t>
            </a:r>
            <a:r>
              <a:rPr lang="en-IE" u="sng" kern="100">
                <a:solidFill>
                  <a:srgbClr val="0563C1"/>
                </a:solidFill>
                <a:effectLst/>
                <a:hlinkClick r:id="rId3">
                  <a:extLst>
                    <a:ext uri="{A12FA001-AC4F-418D-AE19-62706E023703}">
                      <ahyp:hlinkClr xmlns:ahyp="http://schemas.microsoft.com/office/drawing/2018/hyperlinkcolor" val="tx"/>
                    </a:ext>
                  </a:extLst>
                </a:hlinkClick>
              </a:rPr>
              <a:t>.ie/</a:t>
            </a:r>
            <a:r>
              <a:rPr lang="en-IE" u="sng" kern="100">
                <a:solidFill>
                  <a:srgbClr val="0563C1"/>
                </a:solidFill>
                <a:hlinkClick r:id="rId3">
                  <a:extLst>
                    <a:ext uri="{A12FA001-AC4F-418D-AE19-62706E023703}">
                      <ahyp:hlinkClr xmlns:ahyp="http://schemas.microsoft.com/office/drawing/2018/hyperlinkcolor" val="tx"/>
                    </a:ext>
                  </a:extLst>
                </a:hlinkClick>
              </a:rPr>
              <a:t>engagement/curious-minds/discover-centres</a:t>
            </a:r>
            <a:r>
              <a:rPr lang="en-IE" u="sng" kern="100">
                <a:solidFill>
                  <a:srgbClr val="0563C1"/>
                </a:solidFill>
                <a:effectLst/>
                <a:hlinkClick r:id="rId3"/>
              </a:rPr>
              <a:t>/</a:t>
            </a:r>
            <a:endParaRPr lang="en-IE" u="sng">
              <a:solidFill>
                <a:srgbClr val="0563C1"/>
              </a:solidFill>
              <a:hlinkClick r:id="rId3"/>
            </a:endParaRPr>
          </a:p>
          <a:p>
            <a:pPr>
              <a:lnSpc>
                <a:spcPct val="107000"/>
              </a:lnSpc>
              <a:spcAft>
                <a:spcPts val="800"/>
              </a:spcAft>
            </a:pPr>
            <a:endParaRPr lang="en-IE" kern="100">
              <a:solidFill>
                <a:srgbClr val="000000"/>
              </a:solidFill>
              <a:ea typeface="Calibri"/>
              <a:cs typeface="Calibri"/>
            </a:endParaRPr>
          </a:p>
          <a:p>
            <a:endParaRPr lang="en-IE" kern="100">
              <a:solidFill>
                <a:srgbClr val="444444"/>
              </a:solidFill>
            </a:endParaRPr>
          </a:p>
          <a:p>
            <a:endParaRPr lang="en-IE" sz="1200" kern="100">
              <a:solidFill>
                <a:srgbClr val="444444"/>
              </a:solidFill>
              <a:effectLst/>
              <a:latin typeface="Calibri" panose="020F0502020204030204"/>
              <a:ea typeface="Calibri" panose="020F0502020204030204" pitchFamily="34" charset="0"/>
              <a:cs typeface="Calibri" panose="020F0502020204030204"/>
            </a:endParaRPr>
          </a:p>
          <a:p>
            <a:pPr>
              <a:lnSpc>
                <a:spcPct val="107000"/>
              </a:lnSpc>
              <a:spcAft>
                <a:spcPts val="800"/>
              </a:spcAft>
            </a:pPr>
            <a:endParaRPr lang="en-IE" b="1" kern="100">
              <a:latin typeface="Shoika-Bold"/>
              <a:ea typeface="Calibri" panose="020F0502020204030204" pitchFamily="34" charset="0"/>
              <a:cs typeface="Times New Roman" panose="02020603050405020304" pitchFamily="18" charset="0"/>
            </a:endParaRPr>
          </a:p>
          <a:p>
            <a:endParaRPr lang="en-IE">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52E8EF73-49F2-C438-339D-B7379E786436}"/>
              </a:ext>
            </a:extLst>
          </p:cNvPr>
          <p:cNvSpPr>
            <a:spLocks noGrp="1"/>
          </p:cNvSpPr>
          <p:nvPr>
            <p:ph type="sldNum" sz="quarter" idx="5"/>
          </p:nvPr>
        </p:nvSpPr>
        <p:spPr/>
        <p:txBody>
          <a:bodyPr/>
          <a:lstStyle/>
          <a:p>
            <a:fld id="{71933FC1-6D29-45C1-9225-3AA86DF4D750}" type="slidenum">
              <a:rPr lang="en-IE" smtClean="0"/>
              <a:t>10</a:t>
            </a:fld>
            <a:endParaRPr lang="en-IE"/>
          </a:p>
        </p:txBody>
      </p:sp>
    </p:spTree>
    <p:extLst>
      <p:ext uri="{BB962C8B-B14F-4D97-AF65-F5344CB8AC3E}">
        <p14:creationId xmlns:p14="http://schemas.microsoft.com/office/powerpoint/2010/main" val="3398020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DDB8C-7813-66A1-29A0-0B8D2E5F2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D185C-C875-0E48-B3D6-708FE1214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2A101-E58E-A0F3-A57A-9940A9F0B83B}"/>
              </a:ext>
            </a:extLst>
          </p:cNvPr>
          <p:cNvSpPr>
            <a:spLocks noGrp="1"/>
          </p:cNvSpPr>
          <p:nvPr>
            <p:ph type="body" idx="1"/>
          </p:nvPr>
        </p:nvSpPr>
        <p:spPr/>
        <p:txBody>
          <a:bodyPr/>
          <a:lstStyle/>
          <a:p>
            <a:r>
              <a:rPr lang="en-IE" b="1" kern="100">
                <a:solidFill>
                  <a:srgbClr val="000000"/>
                </a:solidFill>
                <a:effectLst/>
              </a:rPr>
              <a:t>Provide evidence </a:t>
            </a:r>
            <a:r>
              <a:rPr lang="en-IE" b="1" kern="100">
                <a:solidFill>
                  <a:srgbClr val="000000"/>
                </a:solidFill>
              </a:rPr>
              <a:t>for two or more examples of how the learners used technology as part </a:t>
            </a:r>
            <a:r>
              <a:rPr lang="en-IE" b="1" kern="100">
                <a:solidFill>
                  <a:srgbClr val="000000"/>
                </a:solidFill>
                <a:effectLst/>
              </a:rPr>
              <a:t>of </a:t>
            </a:r>
            <a:r>
              <a:rPr lang="en-IE" b="1" kern="100">
                <a:solidFill>
                  <a:srgbClr val="000000"/>
                </a:solidFill>
              </a:rPr>
              <a:t>their schoolwork. </a:t>
            </a:r>
            <a:r>
              <a:rPr lang="en-IE" kern="100">
                <a:solidFill>
                  <a:srgbClr val="000000"/>
                </a:solidFill>
              </a:rPr>
              <a:t>By technology we are referring to </a:t>
            </a:r>
            <a:r>
              <a:rPr lang="en-IE" kern="100">
                <a:solidFill>
                  <a:srgbClr val="000000"/>
                </a:solidFill>
                <a:effectLst/>
              </a:rPr>
              <a:t>the </a:t>
            </a:r>
            <a:r>
              <a:rPr lang="en-IE" kern="100">
                <a:solidFill>
                  <a:srgbClr val="000000"/>
                </a:solidFill>
              </a:rPr>
              <a:t>use of Information Communications Technologies (ICT), coding or robotics (see </a:t>
            </a:r>
            <a:r>
              <a:rPr lang="en-IE" kern="100">
                <a:solidFill>
                  <a:srgbClr val="000000"/>
                </a:solidFill>
                <a:effectLst/>
              </a:rPr>
              <a:t>list </a:t>
            </a:r>
            <a:r>
              <a:rPr lang="en-IE" kern="100">
                <a:solidFill>
                  <a:srgbClr val="000000"/>
                </a:solidFill>
              </a:rPr>
              <a:t>above).</a:t>
            </a:r>
            <a:endParaRPr lang="en-US"/>
          </a:p>
          <a:p>
            <a:r>
              <a:rPr lang="en-IE" kern="100">
                <a:solidFill>
                  <a:srgbClr val="000000"/>
                </a:solidFill>
              </a:rPr>
              <a:t>Examples can include</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rPr>
              <a:t>Record and analyse data collected e</a:t>
            </a:r>
            <a:r>
              <a:rPr lang="en-IE" kern="100">
                <a:solidFill>
                  <a:srgbClr val="000000"/>
                </a:solidFill>
                <a:effectLst/>
              </a:rPr>
              <a:t>.</a:t>
            </a:r>
            <a:r>
              <a:rPr lang="en-IE" kern="100">
                <a:solidFill>
                  <a:srgbClr val="000000"/>
                </a:solidFill>
              </a:rPr>
              <a:t>g</a:t>
            </a:r>
            <a:r>
              <a:rPr lang="en-IE" kern="100">
                <a:solidFill>
                  <a:srgbClr val="000000"/>
                </a:solidFill>
                <a:effectLst/>
              </a:rPr>
              <a:t>.</a:t>
            </a:r>
            <a:r>
              <a:rPr lang="en-IE" kern="100">
                <a:solidFill>
                  <a:srgbClr val="000000"/>
                </a:solidFill>
              </a:rPr>
              <a:t> a spreadsheet or graph</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rPr>
              <a:t>Develop </a:t>
            </a:r>
            <a:r>
              <a:rPr lang="en-IE" kern="100">
                <a:solidFill>
                  <a:srgbClr val="000000"/>
                </a:solidFill>
                <a:effectLst/>
              </a:rPr>
              <a:t>a </a:t>
            </a:r>
            <a:r>
              <a:rPr lang="en-IE" kern="100">
                <a:solidFill>
                  <a:srgbClr val="000000"/>
                </a:solidFill>
              </a:rPr>
              <a:t>blog</a:t>
            </a:r>
            <a:r>
              <a:rPr lang="en-IE" kern="100">
                <a:solidFill>
                  <a:srgbClr val="000000"/>
                </a:solidFill>
                <a:effectLst/>
              </a:rPr>
              <a:t>, </a:t>
            </a:r>
            <a:r>
              <a:rPr lang="en-IE" kern="100">
                <a:solidFill>
                  <a:srgbClr val="000000"/>
                </a:solidFill>
              </a:rPr>
              <a:t>website </a:t>
            </a:r>
            <a:r>
              <a:rPr lang="en-IE" kern="100">
                <a:solidFill>
                  <a:srgbClr val="000000"/>
                </a:solidFill>
                <a:effectLst/>
              </a:rPr>
              <a:t>or </a:t>
            </a:r>
            <a:r>
              <a:rPr lang="en-IE" kern="100">
                <a:solidFill>
                  <a:srgbClr val="000000"/>
                </a:solidFill>
              </a:rPr>
              <a:t>video</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rPr>
              <a:t>Use electronic components </a:t>
            </a:r>
            <a:r>
              <a:rPr lang="en-IE" kern="100">
                <a:solidFill>
                  <a:srgbClr val="000000"/>
                </a:solidFill>
                <a:effectLst/>
              </a:rPr>
              <a:t>to </a:t>
            </a:r>
            <a:r>
              <a:rPr lang="en-IE" kern="100">
                <a:solidFill>
                  <a:srgbClr val="000000"/>
                </a:solidFill>
              </a:rPr>
              <a:t>build simple circuits</a:t>
            </a:r>
            <a:r>
              <a:rPr lang="en-IE" kern="100">
                <a:solidFill>
                  <a:srgbClr val="000000"/>
                </a:solidFill>
                <a:effectLst/>
              </a:rPr>
              <a:t>.</a:t>
            </a:r>
            <a:endParaRPr lang="en-IE"/>
          </a:p>
          <a:p>
            <a:r>
              <a:rPr lang="en-IE" b="1" kern="100">
                <a:solidFill>
                  <a:srgbClr val="000000"/>
                </a:solidFill>
                <a:effectLst/>
              </a:rPr>
              <a:t>•</a:t>
            </a:r>
            <a:r>
              <a:rPr lang="en-IE" kern="100">
                <a:solidFill>
                  <a:srgbClr val="000000"/>
                </a:solidFill>
                <a:effectLst/>
              </a:rPr>
              <a:t>Take part in </a:t>
            </a:r>
            <a:r>
              <a:rPr lang="en-IE" kern="100">
                <a:solidFill>
                  <a:srgbClr val="000000"/>
                </a:solidFill>
              </a:rPr>
              <a:t>coding and computer science projects: National Scratch Competition, Hour of Code, EU Code </a:t>
            </a:r>
            <a:r>
              <a:rPr lang="en-IE" kern="100">
                <a:solidFill>
                  <a:srgbClr val="000000"/>
                </a:solidFill>
                <a:effectLst/>
              </a:rPr>
              <a:t>Week</a:t>
            </a:r>
            <a:r>
              <a:rPr lang="en-IE" kern="100">
                <a:solidFill>
                  <a:srgbClr val="000000"/>
                </a:solidFill>
              </a:rPr>
              <a:t>, or coding and robotics workshops offered by SFI </a:t>
            </a:r>
            <a:r>
              <a:rPr lang="en-IE" u="sng" kern="100">
                <a:solidFill>
                  <a:srgbClr val="000000"/>
                </a:solidFill>
              </a:rPr>
              <a:t>Discover Centres </a:t>
            </a:r>
            <a:r>
              <a:rPr lang="en-IE" kern="100">
                <a:solidFill>
                  <a:srgbClr val="000000"/>
                </a:solidFill>
              </a:rPr>
              <a:t> or other organisations e</a:t>
            </a:r>
            <a:r>
              <a:rPr lang="en-IE" kern="100">
                <a:solidFill>
                  <a:srgbClr val="000000"/>
                </a:solidFill>
                <a:effectLst/>
              </a:rPr>
              <a:t>.</a:t>
            </a:r>
            <a:r>
              <a:rPr lang="en-IE" kern="100">
                <a:solidFill>
                  <a:srgbClr val="000000"/>
                </a:solidFill>
              </a:rPr>
              <a:t>g</a:t>
            </a:r>
            <a:r>
              <a:rPr lang="en-IE" kern="100">
                <a:solidFill>
                  <a:srgbClr val="000000"/>
                </a:solidFill>
                <a:effectLst/>
              </a:rPr>
              <a:t>.</a:t>
            </a:r>
            <a:r>
              <a:rPr lang="en-IE" kern="100">
                <a:solidFill>
                  <a:srgbClr val="000000"/>
                </a:solidFill>
              </a:rPr>
              <a:t> Dream Space</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rPr>
              <a:t>Explore robotics e</a:t>
            </a:r>
            <a:r>
              <a:rPr lang="en-IE" kern="100">
                <a:solidFill>
                  <a:srgbClr val="000000"/>
                </a:solidFill>
                <a:effectLst/>
              </a:rPr>
              <a:t>.</a:t>
            </a:r>
            <a:r>
              <a:rPr lang="en-IE" kern="100">
                <a:solidFill>
                  <a:srgbClr val="000000"/>
                </a:solidFill>
              </a:rPr>
              <a:t>g</a:t>
            </a:r>
            <a:r>
              <a:rPr lang="en-IE" kern="100">
                <a:solidFill>
                  <a:srgbClr val="000000"/>
                </a:solidFill>
                <a:effectLst/>
              </a:rPr>
              <a:t>.</a:t>
            </a:r>
            <a:r>
              <a:rPr lang="en-IE" kern="100">
                <a:solidFill>
                  <a:srgbClr val="000000"/>
                </a:solidFill>
              </a:rPr>
              <a:t> FIRST® LEGO® League</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rPr>
              <a:t>Engage </a:t>
            </a:r>
            <a:r>
              <a:rPr lang="en-IE" kern="100">
                <a:solidFill>
                  <a:srgbClr val="000000"/>
                </a:solidFill>
                <a:effectLst/>
              </a:rPr>
              <a:t>pupils in </a:t>
            </a:r>
            <a:r>
              <a:rPr lang="en-IE" kern="100">
                <a:solidFill>
                  <a:srgbClr val="000000"/>
                </a:solidFill>
              </a:rPr>
              <a:t>the use of game-based learning such as Minecraft.</a:t>
            </a:r>
            <a:endParaRPr lang="en-IE"/>
          </a:p>
          <a:p>
            <a:r>
              <a:rPr lang="en-IE" b="1" kern="100">
                <a:solidFill>
                  <a:srgbClr val="000000"/>
                </a:solidFill>
              </a:rPr>
              <a:t>• </a:t>
            </a:r>
            <a:r>
              <a:rPr lang="en-IE" kern="100">
                <a:solidFill>
                  <a:srgbClr val="000000"/>
                </a:solidFill>
              </a:rPr>
              <a:t>Explore renewable energy technologies e.g. use solar energy kits.</a:t>
            </a:r>
            <a:endParaRPr lang="en-IE"/>
          </a:p>
          <a:p>
            <a:r>
              <a:rPr lang="en-IE" b="1" kern="100">
                <a:solidFill>
                  <a:srgbClr val="000000"/>
                </a:solidFill>
              </a:rPr>
              <a:t>Note: </a:t>
            </a:r>
            <a:r>
              <a:rPr lang="en-IE" kern="100">
                <a:solidFill>
                  <a:srgbClr val="000000"/>
                </a:solidFill>
              </a:rPr>
              <a:t>The above must be carried out by learners</a:t>
            </a:r>
            <a:r>
              <a:rPr lang="en-IE" kern="100">
                <a:solidFill>
                  <a:srgbClr val="000000"/>
                </a:solidFill>
                <a:effectLst/>
              </a:rPr>
              <a:t>. </a:t>
            </a:r>
            <a:r>
              <a:rPr lang="en-IE" kern="100">
                <a:solidFill>
                  <a:srgbClr val="000000"/>
                </a:solidFill>
              </a:rPr>
              <a:t>The use of technology by teachers </a:t>
            </a:r>
            <a:r>
              <a:rPr lang="en-IE" kern="100">
                <a:solidFill>
                  <a:srgbClr val="000000"/>
                </a:solidFill>
                <a:effectLst/>
              </a:rPr>
              <a:t>(</a:t>
            </a:r>
            <a:r>
              <a:rPr lang="en-IE" kern="100">
                <a:solidFill>
                  <a:srgbClr val="000000"/>
                </a:solidFill>
              </a:rPr>
              <a:t>e.g. use of PowerPoint, ICT, development of blogs or video) do not count for this step of the Award.</a:t>
            </a:r>
            <a:endParaRPr lang="en-IE"/>
          </a:p>
          <a:p>
            <a:r>
              <a:rPr lang="en-IE" kern="100">
                <a:solidFill>
                  <a:srgbClr val="000000"/>
                </a:solidFill>
              </a:rPr>
              <a:t> Link to: </a:t>
            </a:r>
            <a:r>
              <a:rPr lang="en-IE" u="sng" kern="100">
                <a:solidFill>
                  <a:srgbClr val="0563C1"/>
                </a:solidFill>
                <a:hlinkClick r:id="rId3">
                  <a:extLst>
                    <a:ext uri="{A12FA001-AC4F-418D-AE19-62706E023703}">
                      <ahyp:hlinkClr xmlns:ahyp="http://schemas.microsoft.com/office/drawing/2018/hyperlinkcolor" val="tx"/>
                    </a:ext>
                  </a:extLst>
                </a:hlinkClick>
              </a:rPr>
              <a:t>https://</a:t>
            </a:r>
            <a:r>
              <a:rPr lang="en-IE" u="sng" kern="100">
                <a:solidFill>
                  <a:srgbClr val="0563C1"/>
                </a:solidFill>
                <a:effectLst/>
                <a:hlinkClick r:id="rId3">
                  <a:extLst>
                    <a:ext uri="{A12FA001-AC4F-418D-AE19-62706E023703}">
                      <ahyp:hlinkClr xmlns:ahyp="http://schemas.microsoft.com/office/drawing/2018/hyperlinkcolor" val="tx"/>
                    </a:ext>
                  </a:extLst>
                </a:hlinkClick>
              </a:rPr>
              <a:t>www.</a:t>
            </a:r>
            <a:r>
              <a:rPr lang="en-IE" u="sng" kern="100">
                <a:solidFill>
                  <a:srgbClr val="0563C1"/>
                </a:solidFill>
                <a:hlinkClick r:id="rId3">
                  <a:extLst>
                    <a:ext uri="{A12FA001-AC4F-418D-AE19-62706E023703}">
                      <ahyp:hlinkClr xmlns:ahyp="http://schemas.microsoft.com/office/drawing/2018/hyperlinkcolor" val="tx"/>
                    </a:ext>
                  </a:extLst>
                </a:hlinkClick>
              </a:rPr>
              <a:t>sfi</a:t>
            </a:r>
            <a:r>
              <a:rPr lang="en-IE" u="sng" kern="100">
                <a:solidFill>
                  <a:srgbClr val="0563C1"/>
                </a:solidFill>
                <a:effectLst/>
                <a:hlinkClick r:id="rId3">
                  <a:extLst>
                    <a:ext uri="{A12FA001-AC4F-418D-AE19-62706E023703}">
                      <ahyp:hlinkClr xmlns:ahyp="http://schemas.microsoft.com/office/drawing/2018/hyperlinkcolor" val="tx"/>
                    </a:ext>
                  </a:extLst>
                </a:hlinkClick>
              </a:rPr>
              <a:t>.ie/</a:t>
            </a:r>
            <a:r>
              <a:rPr lang="en-IE" u="sng" kern="100">
                <a:solidFill>
                  <a:srgbClr val="0563C1"/>
                </a:solidFill>
                <a:hlinkClick r:id="rId3">
                  <a:extLst>
                    <a:ext uri="{A12FA001-AC4F-418D-AE19-62706E023703}">
                      <ahyp:hlinkClr xmlns:ahyp="http://schemas.microsoft.com/office/drawing/2018/hyperlinkcolor" val="tx"/>
                    </a:ext>
                  </a:extLst>
                </a:hlinkClick>
              </a:rPr>
              <a:t>engagement/curious-minds/discover-centres</a:t>
            </a:r>
            <a:r>
              <a:rPr lang="en-IE" u="sng" kern="100">
                <a:solidFill>
                  <a:srgbClr val="0563C1"/>
                </a:solidFill>
                <a:effectLst/>
                <a:hlinkClick r:id="rId3"/>
              </a:rPr>
              <a:t>/</a:t>
            </a:r>
            <a:endParaRPr lang="en-IE" u="sng">
              <a:solidFill>
                <a:srgbClr val="0563C1"/>
              </a:solidFill>
              <a:hlinkClick r:id="rId3"/>
            </a:endParaRPr>
          </a:p>
          <a:p>
            <a:pPr>
              <a:lnSpc>
                <a:spcPct val="107000"/>
              </a:lnSpc>
              <a:spcAft>
                <a:spcPts val="800"/>
              </a:spcAft>
            </a:pPr>
            <a:endParaRPr lang="en-IE" kern="100">
              <a:solidFill>
                <a:srgbClr val="000000"/>
              </a:solidFill>
              <a:ea typeface="Calibri"/>
              <a:cs typeface="Calibri"/>
            </a:endParaRPr>
          </a:p>
          <a:p>
            <a:endParaRPr lang="en-IE" kern="100">
              <a:solidFill>
                <a:srgbClr val="444444"/>
              </a:solidFill>
            </a:endParaRPr>
          </a:p>
          <a:p>
            <a:endParaRPr lang="en-IE" sz="1200" kern="100">
              <a:solidFill>
                <a:srgbClr val="444444"/>
              </a:solidFill>
              <a:effectLst/>
              <a:latin typeface="Calibri" panose="020F0502020204030204"/>
              <a:ea typeface="Calibri" panose="020F0502020204030204" pitchFamily="34" charset="0"/>
              <a:cs typeface="Calibri" panose="020F0502020204030204"/>
            </a:endParaRPr>
          </a:p>
          <a:p>
            <a:pPr>
              <a:lnSpc>
                <a:spcPct val="107000"/>
              </a:lnSpc>
              <a:spcAft>
                <a:spcPts val="800"/>
              </a:spcAft>
            </a:pPr>
            <a:endParaRPr lang="en-IE" b="1" kern="100">
              <a:latin typeface="Shoika-Bold"/>
              <a:ea typeface="Calibri" panose="020F0502020204030204" pitchFamily="34" charset="0"/>
              <a:cs typeface="Times New Roman" panose="02020603050405020304" pitchFamily="18" charset="0"/>
            </a:endParaRPr>
          </a:p>
          <a:p>
            <a:endParaRPr lang="en-IE">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3478B386-AC2D-1776-E57F-B85EC5C53741}"/>
              </a:ext>
            </a:extLst>
          </p:cNvPr>
          <p:cNvSpPr>
            <a:spLocks noGrp="1"/>
          </p:cNvSpPr>
          <p:nvPr>
            <p:ph type="sldNum" sz="quarter" idx="5"/>
          </p:nvPr>
        </p:nvSpPr>
        <p:spPr/>
        <p:txBody>
          <a:bodyPr/>
          <a:lstStyle/>
          <a:p>
            <a:fld id="{71933FC1-6D29-45C1-9225-3AA86DF4D750}" type="slidenum">
              <a:rPr lang="en-IE" smtClean="0"/>
              <a:t>11</a:t>
            </a:fld>
            <a:endParaRPr lang="en-IE"/>
          </a:p>
        </p:txBody>
      </p:sp>
    </p:spTree>
    <p:extLst>
      <p:ext uri="{BB962C8B-B14F-4D97-AF65-F5344CB8AC3E}">
        <p14:creationId xmlns:p14="http://schemas.microsoft.com/office/powerpoint/2010/main" val="2924669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b="1" kern="100"/>
              <a:t>Provide evidence for two or more examples of how the learners investigated engineering in class or in the local area. </a:t>
            </a:r>
            <a:r>
              <a:rPr lang="en-IE" kern="100"/>
              <a:t>Video and photo evidence of at-home investigations are also accepted.</a:t>
            </a:r>
            <a:endParaRPr lang="en-IE" kern="100">
              <a:solidFill>
                <a:srgbClr val="444444"/>
              </a:solidFill>
            </a:endParaRPr>
          </a:p>
          <a:p>
            <a:pPr>
              <a:lnSpc>
                <a:spcPct val="107000"/>
              </a:lnSpc>
              <a:spcAft>
                <a:spcPts val="800"/>
              </a:spcAft>
            </a:pPr>
            <a:r>
              <a:rPr lang="en-IE" kern="100"/>
              <a:t>Examples can include:</a:t>
            </a:r>
            <a:endParaRPr lang="en-IE" kern="100">
              <a:solidFill>
                <a:srgbClr val="444444"/>
              </a:solidFill>
            </a:endParaRPr>
          </a:p>
          <a:p>
            <a:pPr>
              <a:lnSpc>
                <a:spcPct val="107000"/>
              </a:lnSpc>
              <a:spcAft>
                <a:spcPts val="800"/>
              </a:spcAft>
            </a:pPr>
            <a:r>
              <a:rPr lang="en-IE" b="1" kern="100"/>
              <a:t>• </a:t>
            </a:r>
            <a:r>
              <a:rPr lang="en-IE" kern="100"/>
              <a:t>Design and make activities e.g. making models (exploring, planning, designing, making, evaluating). For sample activities including design a bridge, a boat, a rocket, a water pump, a catapult, see the ‘classroom activities’ section of </a:t>
            </a:r>
            <a:r>
              <a:rPr lang="en-IE" b="1" kern="100">
                <a:hlinkClick r:id="rId3"/>
              </a:rPr>
              <a:t>www.curiousminds.ie</a:t>
            </a:r>
            <a:r>
              <a:rPr lang="en-IE" kern="100"/>
              <a:t>.</a:t>
            </a:r>
            <a:endParaRPr lang="en-IE" kern="100">
              <a:solidFill>
                <a:srgbClr val="444444"/>
              </a:solidFill>
            </a:endParaRPr>
          </a:p>
          <a:p>
            <a:pPr>
              <a:lnSpc>
                <a:spcPct val="107000"/>
              </a:lnSpc>
              <a:spcAft>
                <a:spcPts val="800"/>
              </a:spcAft>
            </a:pPr>
            <a:r>
              <a:rPr lang="en-IE" b="1" kern="100"/>
              <a:t>• </a:t>
            </a:r>
            <a:r>
              <a:rPr lang="en-IE" kern="100"/>
              <a:t>Digital investigations of engineering (e.g. using Google Maps, online research, and project creation) are accepted.</a:t>
            </a:r>
            <a:endParaRPr lang="en-IE" kern="100">
              <a:solidFill>
                <a:srgbClr val="444444"/>
              </a:solidFill>
            </a:endParaRPr>
          </a:p>
          <a:p>
            <a:pPr>
              <a:lnSpc>
                <a:spcPct val="107000"/>
              </a:lnSpc>
              <a:spcAft>
                <a:spcPts val="800"/>
              </a:spcAft>
            </a:pPr>
            <a:r>
              <a:rPr lang="en-IE" b="1" kern="100"/>
              <a:t>• </a:t>
            </a:r>
            <a:r>
              <a:rPr lang="en-IE" kern="100"/>
              <a:t>Investigate and develop an understanding of how everyday items work (e.g. bicycle gears).</a:t>
            </a:r>
            <a:endParaRPr lang="en-IE" kern="100">
              <a:solidFill>
                <a:srgbClr val="444444"/>
              </a:solidFill>
            </a:endParaRPr>
          </a:p>
          <a:p>
            <a:pPr>
              <a:lnSpc>
                <a:spcPct val="107000"/>
              </a:lnSpc>
              <a:spcAft>
                <a:spcPts val="800"/>
              </a:spcAft>
            </a:pPr>
            <a:r>
              <a:rPr lang="en-IE" b="1" kern="100"/>
              <a:t>• </a:t>
            </a:r>
            <a:r>
              <a:rPr lang="en-IE" kern="100"/>
              <a:t>Organise an event during Engineers Week or use the Engineers Week classroom pack </a:t>
            </a:r>
            <a:r>
              <a:rPr lang="en-IE" b="1" kern="100">
                <a:hlinkClick r:id="rId4"/>
              </a:rPr>
              <a:t>www.engineersweek.ie</a:t>
            </a:r>
            <a:r>
              <a:rPr lang="en-IE" kern="100"/>
              <a:t>.</a:t>
            </a:r>
            <a:endParaRPr lang="en-IE" kern="100">
              <a:solidFill>
                <a:srgbClr val="444444"/>
              </a:solidFill>
            </a:endParaRPr>
          </a:p>
          <a:p>
            <a:pPr>
              <a:lnSpc>
                <a:spcPct val="107000"/>
              </a:lnSpc>
              <a:spcAft>
                <a:spcPts val="800"/>
              </a:spcAft>
            </a:pPr>
            <a:r>
              <a:rPr lang="en-IE" b="1" kern="100"/>
              <a:t>• </a:t>
            </a:r>
            <a:r>
              <a:rPr lang="en-IE" kern="100"/>
              <a:t>Participate in the STEPS Young Engineers Award.</a:t>
            </a:r>
            <a:endParaRPr lang="en-IE"/>
          </a:p>
          <a:p>
            <a:endParaRPr lang="en-IE"/>
          </a:p>
        </p:txBody>
      </p:sp>
      <p:sp>
        <p:nvSpPr>
          <p:cNvPr id="4" name="Slide Number Placeholder 3"/>
          <p:cNvSpPr>
            <a:spLocks noGrp="1"/>
          </p:cNvSpPr>
          <p:nvPr>
            <p:ph type="sldNum" sz="quarter" idx="5"/>
          </p:nvPr>
        </p:nvSpPr>
        <p:spPr/>
        <p:txBody>
          <a:bodyPr/>
          <a:lstStyle/>
          <a:p>
            <a:fld id="{71933FC1-6D29-45C1-9225-3AA86DF4D750}" type="slidenum">
              <a:rPr lang="en-IE" smtClean="0"/>
              <a:t>12</a:t>
            </a:fld>
            <a:endParaRPr lang="en-IE"/>
          </a:p>
        </p:txBody>
      </p:sp>
    </p:spTree>
    <p:extLst>
      <p:ext uri="{BB962C8B-B14F-4D97-AF65-F5344CB8AC3E}">
        <p14:creationId xmlns:p14="http://schemas.microsoft.com/office/powerpoint/2010/main" val="3832120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3E4F0-41BE-576F-616B-21FAAA52E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99239-BF38-18C8-BA37-CFF57B23A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EE784A-88E4-A45F-981F-520DA0264CAD}"/>
              </a:ext>
            </a:extLst>
          </p:cNvPr>
          <p:cNvSpPr>
            <a:spLocks noGrp="1"/>
          </p:cNvSpPr>
          <p:nvPr>
            <p:ph type="body" idx="1"/>
          </p:nvPr>
        </p:nvSpPr>
        <p:spPr/>
        <p:txBody>
          <a:bodyPr/>
          <a:lstStyle/>
          <a:p>
            <a:pPr>
              <a:lnSpc>
                <a:spcPct val="107000"/>
              </a:lnSpc>
              <a:spcAft>
                <a:spcPts val="800"/>
              </a:spcAft>
            </a:pPr>
            <a:r>
              <a:rPr lang="en-IE" b="1" kern="100">
                <a:solidFill>
                  <a:srgbClr val="000000"/>
                </a:solidFill>
                <a:effectLst/>
              </a:rPr>
              <a:t>Provide evidence </a:t>
            </a:r>
            <a:r>
              <a:rPr lang="en-IE" b="1" kern="100">
                <a:solidFill>
                  <a:srgbClr val="000000"/>
                </a:solidFill>
              </a:rPr>
              <a:t>for two or more examples of how the learners investigated engineering in class or in the local area. </a:t>
            </a:r>
            <a:r>
              <a:rPr lang="en-IE" kern="100">
                <a:solidFill>
                  <a:srgbClr val="000000"/>
                </a:solidFill>
              </a:rPr>
              <a:t>Video and photo evidence </a:t>
            </a:r>
            <a:r>
              <a:rPr lang="en-IE" kern="100">
                <a:solidFill>
                  <a:srgbClr val="000000"/>
                </a:solidFill>
                <a:effectLst/>
              </a:rPr>
              <a:t>of </a:t>
            </a:r>
            <a:r>
              <a:rPr lang="en-IE" kern="100">
                <a:solidFill>
                  <a:srgbClr val="000000"/>
                </a:solidFill>
              </a:rPr>
              <a:t>at-home investigations are also accepted.</a:t>
            </a:r>
            <a:endParaRPr lang="en-IE" kern="100">
              <a:solidFill>
                <a:srgbClr val="444444"/>
              </a:solidFill>
            </a:endParaRPr>
          </a:p>
          <a:p>
            <a:pPr>
              <a:lnSpc>
                <a:spcPct val="107000"/>
              </a:lnSpc>
              <a:spcAft>
                <a:spcPts val="800"/>
              </a:spcAft>
            </a:pPr>
            <a:r>
              <a:rPr lang="en-IE" kern="100">
                <a:solidFill>
                  <a:srgbClr val="000000"/>
                </a:solidFill>
              </a:rPr>
              <a:t>Examples can include</a:t>
            </a:r>
            <a:r>
              <a:rPr lang="en-IE" kern="100">
                <a:solidFill>
                  <a:srgbClr val="000000"/>
                </a:solidFill>
                <a:effectLst/>
              </a:rPr>
              <a:t>:</a:t>
            </a:r>
            <a:endParaRPr lang="en-IE" kern="100">
              <a:solidFill>
                <a:srgbClr val="444444"/>
              </a:solidFill>
              <a:effectLst/>
            </a:endParaRPr>
          </a:p>
          <a:p>
            <a:pPr>
              <a:lnSpc>
                <a:spcPct val="107000"/>
              </a:lnSpc>
              <a:spcAft>
                <a:spcPts val="800"/>
              </a:spcAft>
            </a:pPr>
            <a:r>
              <a:rPr lang="en-IE" b="1" kern="100">
                <a:solidFill>
                  <a:srgbClr val="000000"/>
                </a:solidFill>
                <a:effectLst/>
              </a:rPr>
              <a:t>• </a:t>
            </a:r>
            <a:r>
              <a:rPr lang="en-IE" kern="100">
                <a:solidFill>
                  <a:srgbClr val="000000"/>
                </a:solidFill>
              </a:rPr>
              <a:t>Design and make activities e</a:t>
            </a:r>
            <a:r>
              <a:rPr lang="en-IE" kern="100">
                <a:solidFill>
                  <a:srgbClr val="000000"/>
                </a:solidFill>
                <a:effectLst/>
              </a:rPr>
              <a:t>.</a:t>
            </a:r>
            <a:r>
              <a:rPr lang="en-IE" kern="100">
                <a:solidFill>
                  <a:srgbClr val="000000"/>
                </a:solidFill>
              </a:rPr>
              <a:t>g</a:t>
            </a:r>
            <a:r>
              <a:rPr lang="en-IE" kern="100">
                <a:solidFill>
                  <a:srgbClr val="000000"/>
                </a:solidFill>
                <a:effectLst/>
              </a:rPr>
              <a:t>.</a:t>
            </a:r>
            <a:r>
              <a:rPr lang="en-IE" kern="100">
                <a:solidFill>
                  <a:srgbClr val="000000"/>
                </a:solidFill>
              </a:rPr>
              <a:t> making models (exploring, planning, designing, making, evaluating). For sample activities including design a bridge, </a:t>
            </a:r>
            <a:r>
              <a:rPr lang="en-IE" kern="100">
                <a:solidFill>
                  <a:srgbClr val="000000"/>
                </a:solidFill>
                <a:effectLst/>
              </a:rPr>
              <a:t>a </a:t>
            </a:r>
            <a:r>
              <a:rPr lang="en-IE" kern="100">
                <a:solidFill>
                  <a:srgbClr val="000000"/>
                </a:solidFill>
              </a:rPr>
              <a:t>boat</a:t>
            </a:r>
            <a:r>
              <a:rPr lang="en-IE" kern="100">
                <a:solidFill>
                  <a:srgbClr val="000000"/>
                </a:solidFill>
                <a:effectLst/>
              </a:rPr>
              <a:t>, </a:t>
            </a:r>
            <a:r>
              <a:rPr lang="en-IE" kern="100">
                <a:solidFill>
                  <a:srgbClr val="000000"/>
                </a:solidFill>
              </a:rPr>
              <a:t>a rocket, a water pump, a catapult, see the ‘classroom activities’ section of </a:t>
            </a:r>
            <a:r>
              <a:rPr lang="en-IE" b="1" kern="100">
                <a:solidFill>
                  <a:srgbClr val="000000"/>
                </a:solidFill>
                <a:hlinkClick r:id="rId3"/>
              </a:rPr>
              <a:t>www</a:t>
            </a:r>
            <a:r>
              <a:rPr lang="en-IE" b="1" kern="100">
                <a:solidFill>
                  <a:srgbClr val="000000"/>
                </a:solidFill>
                <a:effectLst/>
                <a:hlinkClick r:id="rId3"/>
              </a:rPr>
              <a:t>.</a:t>
            </a:r>
            <a:r>
              <a:rPr lang="en-IE" b="1" kern="100">
                <a:solidFill>
                  <a:srgbClr val="000000"/>
                </a:solidFill>
                <a:hlinkClick r:id="rId3"/>
              </a:rPr>
              <a:t>curiousminds</a:t>
            </a:r>
            <a:r>
              <a:rPr lang="en-IE" b="1" kern="100">
                <a:solidFill>
                  <a:srgbClr val="000000"/>
                </a:solidFill>
                <a:effectLst/>
                <a:hlinkClick r:id="rId3"/>
              </a:rPr>
              <a:t>.</a:t>
            </a:r>
            <a:r>
              <a:rPr lang="en-IE" b="1" kern="100">
                <a:solidFill>
                  <a:srgbClr val="000000"/>
                </a:solidFill>
                <a:hlinkClick r:id="rId3"/>
              </a:rPr>
              <a:t>ie</a:t>
            </a:r>
            <a:r>
              <a:rPr lang="en-IE" kern="100">
                <a:solidFill>
                  <a:srgbClr val="000000"/>
                </a:solidFill>
                <a:effectLst/>
              </a:rPr>
              <a:t>.</a:t>
            </a:r>
            <a:endParaRPr lang="en-IE" kern="100">
              <a:solidFill>
                <a:srgbClr val="444444"/>
              </a:solidFill>
              <a:effectLst/>
            </a:endParaRPr>
          </a:p>
          <a:p>
            <a:pPr>
              <a:lnSpc>
                <a:spcPct val="107000"/>
              </a:lnSpc>
              <a:spcAft>
                <a:spcPts val="800"/>
              </a:spcAft>
            </a:pPr>
            <a:r>
              <a:rPr lang="en-IE" b="1" kern="100">
                <a:solidFill>
                  <a:srgbClr val="000000"/>
                </a:solidFill>
                <a:effectLst/>
              </a:rPr>
              <a:t>• </a:t>
            </a:r>
            <a:r>
              <a:rPr lang="en-IE" kern="100">
                <a:solidFill>
                  <a:srgbClr val="000000"/>
                </a:solidFill>
              </a:rPr>
              <a:t>Digital investigations of engineering (e</a:t>
            </a:r>
            <a:r>
              <a:rPr lang="en-IE" kern="100">
                <a:solidFill>
                  <a:srgbClr val="000000"/>
                </a:solidFill>
                <a:effectLst/>
              </a:rPr>
              <a:t>.</a:t>
            </a:r>
            <a:r>
              <a:rPr lang="en-IE" kern="100">
                <a:solidFill>
                  <a:srgbClr val="000000"/>
                </a:solidFill>
              </a:rPr>
              <a:t>g</a:t>
            </a:r>
            <a:r>
              <a:rPr lang="en-IE" kern="100">
                <a:solidFill>
                  <a:srgbClr val="000000"/>
                </a:solidFill>
                <a:effectLst/>
              </a:rPr>
              <a:t>.</a:t>
            </a:r>
            <a:r>
              <a:rPr lang="en-IE" kern="100">
                <a:solidFill>
                  <a:srgbClr val="000000"/>
                </a:solidFill>
              </a:rPr>
              <a:t> using Google Maps, online research, and project creation) are accepted.</a:t>
            </a:r>
            <a:endParaRPr lang="en-IE" kern="100">
              <a:solidFill>
                <a:srgbClr val="444444"/>
              </a:solidFill>
            </a:endParaRPr>
          </a:p>
          <a:p>
            <a:pPr>
              <a:lnSpc>
                <a:spcPct val="107000"/>
              </a:lnSpc>
              <a:spcAft>
                <a:spcPts val="800"/>
              </a:spcAft>
            </a:pPr>
            <a:r>
              <a:rPr lang="en-IE" b="1" kern="100">
                <a:solidFill>
                  <a:srgbClr val="000000"/>
                </a:solidFill>
              </a:rPr>
              <a:t>• </a:t>
            </a:r>
            <a:r>
              <a:rPr lang="en-IE" kern="100">
                <a:solidFill>
                  <a:srgbClr val="000000"/>
                </a:solidFill>
              </a:rPr>
              <a:t>Investigate and develop an understanding of how everyday items work </a:t>
            </a:r>
            <a:r>
              <a:rPr lang="en-IE" kern="100">
                <a:solidFill>
                  <a:srgbClr val="000000"/>
                </a:solidFill>
                <a:effectLst/>
              </a:rPr>
              <a:t>(</a:t>
            </a:r>
            <a:r>
              <a:rPr lang="en-IE" kern="100">
                <a:solidFill>
                  <a:srgbClr val="000000"/>
                </a:solidFill>
              </a:rPr>
              <a:t>e.g. bicycle gears).</a:t>
            </a:r>
            <a:endParaRPr lang="en-IE" kern="100">
              <a:solidFill>
                <a:srgbClr val="444444"/>
              </a:solidFill>
            </a:endParaRPr>
          </a:p>
          <a:p>
            <a:pPr>
              <a:lnSpc>
                <a:spcPct val="107000"/>
              </a:lnSpc>
              <a:spcAft>
                <a:spcPts val="800"/>
              </a:spcAft>
            </a:pPr>
            <a:r>
              <a:rPr lang="en-IE" b="1" kern="100">
                <a:solidFill>
                  <a:srgbClr val="000000"/>
                </a:solidFill>
              </a:rPr>
              <a:t>• </a:t>
            </a:r>
            <a:r>
              <a:rPr lang="en-IE" kern="100">
                <a:solidFill>
                  <a:srgbClr val="000000"/>
                </a:solidFill>
              </a:rPr>
              <a:t>Organise an event during Engineers Week or use the Engineers Week classroom pack </a:t>
            </a:r>
            <a:r>
              <a:rPr lang="en-IE" b="1" kern="100">
                <a:solidFill>
                  <a:srgbClr val="000000"/>
                </a:solidFill>
                <a:effectLst/>
                <a:hlinkClick r:id="rId4"/>
              </a:rPr>
              <a:t>www.</a:t>
            </a:r>
            <a:r>
              <a:rPr lang="en-IE" b="1" kern="100">
                <a:solidFill>
                  <a:srgbClr val="000000"/>
                </a:solidFill>
                <a:hlinkClick r:id="rId4"/>
              </a:rPr>
              <a:t>engineersweek</a:t>
            </a:r>
            <a:r>
              <a:rPr lang="en-IE" b="1" kern="100">
                <a:solidFill>
                  <a:srgbClr val="000000"/>
                </a:solidFill>
                <a:effectLst/>
                <a:hlinkClick r:id="rId4"/>
              </a:rPr>
              <a:t>.ie</a:t>
            </a:r>
            <a:r>
              <a:rPr lang="en-IE" kern="100">
                <a:solidFill>
                  <a:srgbClr val="000000"/>
                </a:solidFill>
              </a:rPr>
              <a:t>.</a:t>
            </a:r>
            <a:endParaRPr lang="en-IE" kern="100">
              <a:solidFill>
                <a:srgbClr val="444444"/>
              </a:solidFill>
            </a:endParaRPr>
          </a:p>
          <a:p>
            <a:pPr>
              <a:lnSpc>
                <a:spcPct val="107000"/>
              </a:lnSpc>
              <a:spcAft>
                <a:spcPts val="800"/>
              </a:spcAft>
            </a:pPr>
            <a:r>
              <a:rPr lang="en-IE" b="1" kern="100">
                <a:solidFill>
                  <a:srgbClr val="000000"/>
                </a:solidFill>
              </a:rPr>
              <a:t>• </a:t>
            </a:r>
            <a:r>
              <a:rPr lang="en-IE" kern="100">
                <a:solidFill>
                  <a:srgbClr val="000000"/>
                </a:solidFill>
              </a:rPr>
              <a:t>Participate in the STEPS Young Engineers Award.</a:t>
            </a:r>
            <a:endParaRPr lang="en-IE" kern="100">
              <a:solidFill>
                <a:srgbClr val="444444"/>
              </a:solidFill>
            </a:endParaRPr>
          </a:p>
          <a:p>
            <a:endParaRPr lang="en-IE" kern="100">
              <a:solidFill>
                <a:srgbClr val="444444"/>
              </a:solidFill>
              <a:effectLst/>
            </a:endParaRPr>
          </a:p>
          <a:p>
            <a:pPr>
              <a:lnSpc>
                <a:spcPct val="107000"/>
              </a:lnSpc>
              <a:spcAft>
                <a:spcPts val="800"/>
              </a:spcAft>
            </a:pPr>
            <a:endParaRPr lang="en-IE" kern="100">
              <a:ea typeface="Calibri"/>
              <a:cs typeface="Calibri"/>
            </a:endParaRPr>
          </a:p>
        </p:txBody>
      </p:sp>
      <p:sp>
        <p:nvSpPr>
          <p:cNvPr id="4" name="Slide Number Placeholder 3">
            <a:extLst>
              <a:ext uri="{FF2B5EF4-FFF2-40B4-BE49-F238E27FC236}">
                <a16:creationId xmlns:a16="http://schemas.microsoft.com/office/drawing/2014/main" id="{48932A3D-F2F7-4BDC-7F9A-A47EB67A8EDB}"/>
              </a:ext>
            </a:extLst>
          </p:cNvPr>
          <p:cNvSpPr>
            <a:spLocks noGrp="1"/>
          </p:cNvSpPr>
          <p:nvPr>
            <p:ph type="sldNum" sz="quarter" idx="5"/>
          </p:nvPr>
        </p:nvSpPr>
        <p:spPr/>
        <p:txBody>
          <a:bodyPr/>
          <a:lstStyle/>
          <a:p>
            <a:fld id="{71933FC1-6D29-45C1-9225-3AA86DF4D750}" type="slidenum">
              <a:rPr lang="en-IE" smtClean="0"/>
              <a:t>13</a:t>
            </a:fld>
            <a:endParaRPr lang="en-IE"/>
          </a:p>
        </p:txBody>
      </p:sp>
    </p:spTree>
    <p:extLst>
      <p:ext uri="{BB962C8B-B14F-4D97-AF65-F5344CB8AC3E}">
        <p14:creationId xmlns:p14="http://schemas.microsoft.com/office/powerpoint/2010/main" val="1630178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899B5-289F-2ACB-1E8A-2B2F6AAEA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B6701-524F-9DD7-B86F-74C49CA34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4C59D-8BA7-735F-485D-1606FA124033}"/>
              </a:ext>
            </a:extLst>
          </p:cNvPr>
          <p:cNvSpPr>
            <a:spLocks noGrp="1"/>
          </p:cNvSpPr>
          <p:nvPr>
            <p:ph type="body" idx="1"/>
          </p:nvPr>
        </p:nvSpPr>
        <p:spPr/>
        <p:txBody>
          <a:bodyPr/>
          <a:lstStyle/>
          <a:p>
            <a:pPr>
              <a:lnSpc>
                <a:spcPct val="107000"/>
              </a:lnSpc>
              <a:spcAft>
                <a:spcPts val="800"/>
              </a:spcAft>
            </a:pPr>
            <a:r>
              <a:rPr lang="en-IE" b="1" kern="100">
                <a:solidFill>
                  <a:srgbClr val="000000"/>
                </a:solidFill>
                <a:effectLst/>
              </a:rPr>
              <a:t>Provide evidence </a:t>
            </a:r>
            <a:r>
              <a:rPr lang="en-IE" b="1" kern="100">
                <a:solidFill>
                  <a:srgbClr val="000000"/>
                </a:solidFill>
              </a:rPr>
              <a:t>for two or more examples of how the learners investigated engineering in class or in the local area. </a:t>
            </a:r>
            <a:r>
              <a:rPr lang="en-IE" kern="100">
                <a:solidFill>
                  <a:srgbClr val="000000"/>
                </a:solidFill>
              </a:rPr>
              <a:t>Video and photo evidence </a:t>
            </a:r>
            <a:r>
              <a:rPr lang="en-IE" kern="100">
                <a:solidFill>
                  <a:srgbClr val="000000"/>
                </a:solidFill>
                <a:effectLst/>
              </a:rPr>
              <a:t>of </a:t>
            </a:r>
            <a:r>
              <a:rPr lang="en-IE" kern="100">
                <a:solidFill>
                  <a:srgbClr val="000000"/>
                </a:solidFill>
              </a:rPr>
              <a:t>at-home investigations are also accepted.</a:t>
            </a:r>
            <a:endParaRPr lang="en-IE" kern="100">
              <a:solidFill>
                <a:srgbClr val="444444"/>
              </a:solidFill>
            </a:endParaRPr>
          </a:p>
          <a:p>
            <a:pPr>
              <a:lnSpc>
                <a:spcPct val="107000"/>
              </a:lnSpc>
              <a:spcAft>
                <a:spcPts val="800"/>
              </a:spcAft>
            </a:pPr>
            <a:r>
              <a:rPr lang="en-IE" kern="100">
                <a:solidFill>
                  <a:srgbClr val="000000"/>
                </a:solidFill>
              </a:rPr>
              <a:t>Examples can include</a:t>
            </a:r>
            <a:r>
              <a:rPr lang="en-IE" kern="100">
                <a:solidFill>
                  <a:srgbClr val="000000"/>
                </a:solidFill>
                <a:effectLst/>
              </a:rPr>
              <a:t>:</a:t>
            </a:r>
            <a:endParaRPr lang="en-IE" kern="100">
              <a:solidFill>
                <a:srgbClr val="444444"/>
              </a:solidFill>
              <a:effectLst/>
            </a:endParaRPr>
          </a:p>
          <a:p>
            <a:pPr>
              <a:lnSpc>
                <a:spcPct val="107000"/>
              </a:lnSpc>
              <a:spcAft>
                <a:spcPts val="800"/>
              </a:spcAft>
            </a:pPr>
            <a:r>
              <a:rPr lang="en-IE" b="1" kern="100">
                <a:solidFill>
                  <a:srgbClr val="000000"/>
                </a:solidFill>
                <a:effectLst/>
              </a:rPr>
              <a:t>• </a:t>
            </a:r>
            <a:r>
              <a:rPr lang="en-IE" kern="100">
                <a:solidFill>
                  <a:srgbClr val="000000"/>
                </a:solidFill>
              </a:rPr>
              <a:t>Design and make activities e</a:t>
            </a:r>
            <a:r>
              <a:rPr lang="en-IE" kern="100">
                <a:solidFill>
                  <a:srgbClr val="000000"/>
                </a:solidFill>
                <a:effectLst/>
              </a:rPr>
              <a:t>.</a:t>
            </a:r>
            <a:r>
              <a:rPr lang="en-IE" kern="100">
                <a:solidFill>
                  <a:srgbClr val="000000"/>
                </a:solidFill>
              </a:rPr>
              <a:t>g</a:t>
            </a:r>
            <a:r>
              <a:rPr lang="en-IE" kern="100">
                <a:solidFill>
                  <a:srgbClr val="000000"/>
                </a:solidFill>
                <a:effectLst/>
              </a:rPr>
              <a:t>.</a:t>
            </a:r>
            <a:r>
              <a:rPr lang="en-IE" kern="100">
                <a:solidFill>
                  <a:srgbClr val="000000"/>
                </a:solidFill>
              </a:rPr>
              <a:t> making models (exploring, planning, designing, making, evaluating). For sample activities including design a bridge, </a:t>
            </a:r>
            <a:r>
              <a:rPr lang="en-IE" kern="100">
                <a:solidFill>
                  <a:srgbClr val="000000"/>
                </a:solidFill>
                <a:effectLst/>
              </a:rPr>
              <a:t>a </a:t>
            </a:r>
            <a:r>
              <a:rPr lang="en-IE" kern="100">
                <a:solidFill>
                  <a:srgbClr val="000000"/>
                </a:solidFill>
              </a:rPr>
              <a:t>boat</a:t>
            </a:r>
            <a:r>
              <a:rPr lang="en-IE" kern="100">
                <a:solidFill>
                  <a:srgbClr val="000000"/>
                </a:solidFill>
                <a:effectLst/>
              </a:rPr>
              <a:t>, </a:t>
            </a:r>
            <a:r>
              <a:rPr lang="en-IE" kern="100">
                <a:solidFill>
                  <a:srgbClr val="000000"/>
                </a:solidFill>
              </a:rPr>
              <a:t>a rocket, a water pump, a catapult, see the ‘classroom activities’ section of </a:t>
            </a:r>
            <a:r>
              <a:rPr lang="en-IE" b="1" kern="100">
                <a:solidFill>
                  <a:srgbClr val="000000"/>
                </a:solidFill>
                <a:hlinkClick r:id="rId3"/>
              </a:rPr>
              <a:t>www</a:t>
            </a:r>
            <a:r>
              <a:rPr lang="en-IE" b="1" kern="100">
                <a:solidFill>
                  <a:srgbClr val="000000"/>
                </a:solidFill>
                <a:effectLst/>
                <a:hlinkClick r:id="rId3"/>
              </a:rPr>
              <a:t>.</a:t>
            </a:r>
            <a:r>
              <a:rPr lang="en-IE" b="1" kern="100">
                <a:solidFill>
                  <a:srgbClr val="000000"/>
                </a:solidFill>
                <a:hlinkClick r:id="rId3"/>
              </a:rPr>
              <a:t>curiousminds</a:t>
            </a:r>
            <a:r>
              <a:rPr lang="en-IE" b="1" kern="100">
                <a:solidFill>
                  <a:srgbClr val="000000"/>
                </a:solidFill>
                <a:effectLst/>
                <a:hlinkClick r:id="rId3"/>
              </a:rPr>
              <a:t>.</a:t>
            </a:r>
            <a:r>
              <a:rPr lang="en-IE" b="1" kern="100">
                <a:solidFill>
                  <a:srgbClr val="000000"/>
                </a:solidFill>
                <a:hlinkClick r:id="rId3"/>
              </a:rPr>
              <a:t>ie</a:t>
            </a:r>
            <a:r>
              <a:rPr lang="en-IE" kern="100">
                <a:solidFill>
                  <a:srgbClr val="000000"/>
                </a:solidFill>
                <a:effectLst/>
              </a:rPr>
              <a:t>.</a:t>
            </a:r>
            <a:endParaRPr lang="en-IE" kern="100">
              <a:solidFill>
                <a:srgbClr val="444444"/>
              </a:solidFill>
              <a:effectLst/>
            </a:endParaRPr>
          </a:p>
          <a:p>
            <a:pPr>
              <a:lnSpc>
                <a:spcPct val="107000"/>
              </a:lnSpc>
              <a:spcAft>
                <a:spcPts val="800"/>
              </a:spcAft>
            </a:pPr>
            <a:r>
              <a:rPr lang="en-IE" b="1" kern="100">
                <a:solidFill>
                  <a:srgbClr val="000000"/>
                </a:solidFill>
                <a:effectLst/>
              </a:rPr>
              <a:t>• </a:t>
            </a:r>
            <a:r>
              <a:rPr lang="en-IE" kern="100">
                <a:solidFill>
                  <a:srgbClr val="000000"/>
                </a:solidFill>
              </a:rPr>
              <a:t>Digital investigations of engineering (e</a:t>
            </a:r>
            <a:r>
              <a:rPr lang="en-IE" kern="100">
                <a:solidFill>
                  <a:srgbClr val="000000"/>
                </a:solidFill>
                <a:effectLst/>
              </a:rPr>
              <a:t>.</a:t>
            </a:r>
            <a:r>
              <a:rPr lang="en-IE" kern="100">
                <a:solidFill>
                  <a:srgbClr val="000000"/>
                </a:solidFill>
              </a:rPr>
              <a:t>g</a:t>
            </a:r>
            <a:r>
              <a:rPr lang="en-IE" kern="100">
                <a:solidFill>
                  <a:srgbClr val="000000"/>
                </a:solidFill>
                <a:effectLst/>
              </a:rPr>
              <a:t>.</a:t>
            </a:r>
            <a:r>
              <a:rPr lang="en-IE" kern="100">
                <a:solidFill>
                  <a:srgbClr val="000000"/>
                </a:solidFill>
              </a:rPr>
              <a:t> using Google Maps, online research, and project creation) are accepted.</a:t>
            </a:r>
            <a:endParaRPr lang="en-IE" kern="100">
              <a:solidFill>
                <a:srgbClr val="444444"/>
              </a:solidFill>
            </a:endParaRPr>
          </a:p>
          <a:p>
            <a:pPr>
              <a:lnSpc>
                <a:spcPct val="107000"/>
              </a:lnSpc>
              <a:spcAft>
                <a:spcPts val="800"/>
              </a:spcAft>
            </a:pPr>
            <a:r>
              <a:rPr lang="en-IE" b="1" kern="100">
                <a:solidFill>
                  <a:srgbClr val="000000"/>
                </a:solidFill>
              </a:rPr>
              <a:t>• </a:t>
            </a:r>
            <a:r>
              <a:rPr lang="en-IE" kern="100">
                <a:solidFill>
                  <a:srgbClr val="000000"/>
                </a:solidFill>
              </a:rPr>
              <a:t>Investigate and develop an understanding of how everyday items work </a:t>
            </a:r>
            <a:r>
              <a:rPr lang="en-IE" kern="100">
                <a:solidFill>
                  <a:srgbClr val="000000"/>
                </a:solidFill>
                <a:effectLst/>
              </a:rPr>
              <a:t>(</a:t>
            </a:r>
            <a:r>
              <a:rPr lang="en-IE" kern="100">
                <a:solidFill>
                  <a:srgbClr val="000000"/>
                </a:solidFill>
              </a:rPr>
              <a:t>e.g. bicycle gears).</a:t>
            </a:r>
            <a:endParaRPr lang="en-IE" kern="100">
              <a:solidFill>
                <a:srgbClr val="444444"/>
              </a:solidFill>
            </a:endParaRPr>
          </a:p>
          <a:p>
            <a:pPr>
              <a:lnSpc>
                <a:spcPct val="107000"/>
              </a:lnSpc>
              <a:spcAft>
                <a:spcPts val="800"/>
              </a:spcAft>
            </a:pPr>
            <a:r>
              <a:rPr lang="en-IE" b="1" kern="100">
                <a:solidFill>
                  <a:srgbClr val="000000"/>
                </a:solidFill>
              </a:rPr>
              <a:t>• </a:t>
            </a:r>
            <a:r>
              <a:rPr lang="en-IE" kern="100">
                <a:solidFill>
                  <a:srgbClr val="000000"/>
                </a:solidFill>
              </a:rPr>
              <a:t>Organise an event during Engineers Week or use the Engineers Week classroom pack </a:t>
            </a:r>
            <a:r>
              <a:rPr lang="en-IE" b="1" kern="100">
                <a:solidFill>
                  <a:srgbClr val="000000"/>
                </a:solidFill>
                <a:effectLst/>
                <a:hlinkClick r:id="rId4"/>
              </a:rPr>
              <a:t>www.</a:t>
            </a:r>
            <a:r>
              <a:rPr lang="en-IE" b="1" kern="100">
                <a:solidFill>
                  <a:srgbClr val="000000"/>
                </a:solidFill>
                <a:hlinkClick r:id="rId4"/>
              </a:rPr>
              <a:t>engineersweek</a:t>
            </a:r>
            <a:r>
              <a:rPr lang="en-IE" b="1" kern="100">
                <a:solidFill>
                  <a:srgbClr val="000000"/>
                </a:solidFill>
                <a:effectLst/>
                <a:hlinkClick r:id="rId4"/>
              </a:rPr>
              <a:t>.ie</a:t>
            </a:r>
            <a:r>
              <a:rPr lang="en-IE" kern="100">
                <a:solidFill>
                  <a:srgbClr val="000000"/>
                </a:solidFill>
              </a:rPr>
              <a:t>.</a:t>
            </a:r>
            <a:endParaRPr lang="en-IE" kern="100">
              <a:solidFill>
                <a:srgbClr val="444444"/>
              </a:solidFill>
            </a:endParaRPr>
          </a:p>
          <a:p>
            <a:pPr>
              <a:lnSpc>
                <a:spcPct val="107000"/>
              </a:lnSpc>
              <a:spcAft>
                <a:spcPts val="800"/>
              </a:spcAft>
            </a:pPr>
            <a:r>
              <a:rPr lang="en-IE" b="1" kern="100">
                <a:solidFill>
                  <a:srgbClr val="000000"/>
                </a:solidFill>
              </a:rPr>
              <a:t>• </a:t>
            </a:r>
            <a:r>
              <a:rPr lang="en-IE" kern="100">
                <a:solidFill>
                  <a:srgbClr val="000000"/>
                </a:solidFill>
              </a:rPr>
              <a:t>Participate in the STEPS Young Engineers Award.</a:t>
            </a:r>
            <a:endParaRPr lang="en-IE" kern="100">
              <a:solidFill>
                <a:srgbClr val="444444"/>
              </a:solidFill>
            </a:endParaRPr>
          </a:p>
          <a:p>
            <a:endParaRPr lang="en-IE" kern="100">
              <a:solidFill>
                <a:srgbClr val="444444"/>
              </a:solidFill>
              <a:effectLst/>
            </a:endParaRPr>
          </a:p>
          <a:p>
            <a:pPr>
              <a:lnSpc>
                <a:spcPct val="107000"/>
              </a:lnSpc>
              <a:spcAft>
                <a:spcPts val="800"/>
              </a:spcAft>
            </a:pPr>
            <a:endParaRPr lang="en-IE" kern="100">
              <a:ea typeface="Calibri"/>
              <a:cs typeface="Calibri"/>
            </a:endParaRPr>
          </a:p>
        </p:txBody>
      </p:sp>
      <p:sp>
        <p:nvSpPr>
          <p:cNvPr id="4" name="Slide Number Placeholder 3">
            <a:extLst>
              <a:ext uri="{FF2B5EF4-FFF2-40B4-BE49-F238E27FC236}">
                <a16:creationId xmlns:a16="http://schemas.microsoft.com/office/drawing/2014/main" id="{8233A3DD-60D5-D017-091D-AAA83AC8C362}"/>
              </a:ext>
            </a:extLst>
          </p:cNvPr>
          <p:cNvSpPr>
            <a:spLocks noGrp="1"/>
          </p:cNvSpPr>
          <p:nvPr>
            <p:ph type="sldNum" sz="quarter" idx="5"/>
          </p:nvPr>
        </p:nvSpPr>
        <p:spPr/>
        <p:txBody>
          <a:bodyPr/>
          <a:lstStyle/>
          <a:p>
            <a:fld id="{71933FC1-6D29-45C1-9225-3AA86DF4D750}" type="slidenum">
              <a:rPr lang="en-IE" smtClean="0"/>
              <a:t>14</a:t>
            </a:fld>
            <a:endParaRPr lang="en-IE"/>
          </a:p>
        </p:txBody>
      </p:sp>
    </p:spTree>
    <p:extLst>
      <p:ext uri="{BB962C8B-B14F-4D97-AF65-F5344CB8AC3E}">
        <p14:creationId xmlns:p14="http://schemas.microsoft.com/office/powerpoint/2010/main" val="2122689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kern="100">
              <a:latin typeface="Shoika-Bold"/>
              <a:ea typeface="Calibri"/>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15</a:t>
            </a:fld>
            <a:endParaRPr lang="en-IE"/>
          </a:p>
        </p:txBody>
      </p:sp>
    </p:spTree>
    <p:extLst>
      <p:ext uri="{BB962C8B-B14F-4D97-AF65-F5344CB8AC3E}">
        <p14:creationId xmlns:p14="http://schemas.microsoft.com/office/powerpoint/2010/main" val="882670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C1F9C-B2AF-B0DD-A6F2-9C18E8790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C7ECD-B565-E74D-6664-65FE3E950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B2DD5-8BBB-57F5-A6EF-92AE8167659E}"/>
              </a:ext>
            </a:extLst>
          </p:cNvPr>
          <p:cNvSpPr>
            <a:spLocks noGrp="1"/>
          </p:cNvSpPr>
          <p:nvPr>
            <p:ph type="body" idx="1"/>
          </p:nvPr>
        </p:nvSpPr>
        <p:spPr/>
        <p:txBody>
          <a:bodyPr/>
          <a:lstStyle/>
          <a:p>
            <a:pPr>
              <a:lnSpc>
                <a:spcPct val="107000"/>
              </a:lnSpc>
              <a:spcAft>
                <a:spcPts val="800"/>
              </a:spcAft>
            </a:pPr>
            <a:r>
              <a:rPr lang="en-IE" b="1" kern="100">
                <a:solidFill>
                  <a:srgbClr val="000000"/>
                </a:solidFill>
                <a:effectLst/>
              </a:rPr>
              <a:t>Provide evidence </a:t>
            </a:r>
            <a:r>
              <a:rPr lang="en-IE" b="1" kern="100">
                <a:solidFill>
                  <a:srgbClr val="000000"/>
                </a:solidFill>
              </a:rPr>
              <a:t>for two or more examples of how the learners have applied their maths knowledge and skills in practical ways.</a:t>
            </a:r>
            <a:endParaRPr lang="en-IE" b="1" kern="100">
              <a:solidFill>
                <a:srgbClr val="444444"/>
              </a:solidFill>
            </a:endParaRPr>
          </a:p>
          <a:p>
            <a:pPr>
              <a:lnSpc>
                <a:spcPct val="107000"/>
              </a:lnSpc>
              <a:spcAft>
                <a:spcPts val="800"/>
              </a:spcAft>
            </a:pPr>
            <a:r>
              <a:rPr lang="en-IE" kern="100">
                <a:solidFill>
                  <a:srgbClr val="000000"/>
                </a:solidFill>
              </a:rPr>
              <a:t>Examples can include</a:t>
            </a:r>
            <a:r>
              <a:rPr lang="en-IE" kern="100">
                <a:solidFill>
                  <a:srgbClr val="000000"/>
                </a:solidFill>
                <a:effectLst/>
              </a:rPr>
              <a:t>:</a:t>
            </a:r>
            <a:endParaRPr lang="en-IE" kern="100">
              <a:solidFill>
                <a:srgbClr val="444444"/>
              </a:solidFill>
              <a:effectLst/>
            </a:endParaRPr>
          </a:p>
          <a:p>
            <a:pPr>
              <a:lnSpc>
                <a:spcPct val="107000"/>
              </a:lnSpc>
              <a:spcAft>
                <a:spcPts val="800"/>
              </a:spcAft>
            </a:pPr>
            <a:r>
              <a:rPr lang="en-IE" b="1" kern="100">
                <a:solidFill>
                  <a:srgbClr val="000000"/>
                </a:solidFill>
                <a:effectLst/>
              </a:rPr>
              <a:t>• </a:t>
            </a:r>
            <a:r>
              <a:rPr lang="en-IE" kern="100">
                <a:solidFill>
                  <a:srgbClr val="000000"/>
                </a:solidFill>
              </a:rPr>
              <a:t>Children using maths skills and knowledge as part of science, technology, engineering/design and make, or other activities such as baking or gardening e</a:t>
            </a:r>
            <a:r>
              <a:rPr lang="en-IE" kern="100">
                <a:solidFill>
                  <a:srgbClr val="000000"/>
                </a:solidFill>
                <a:effectLst/>
              </a:rPr>
              <a:t>.</a:t>
            </a:r>
            <a:r>
              <a:rPr lang="en-IE" kern="100">
                <a:solidFill>
                  <a:srgbClr val="000000"/>
                </a:solidFill>
              </a:rPr>
              <a:t>g</a:t>
            </a:r>
            <a:r>
              <a:rPr lang="en-IE" kern="100">
                <a:solidFill>
                  <a:srgbClr val="000000"/>
                </a:solidFill>
                <a:effectLst/>
              </a:rPr>
              <a:t>.</a:t>
            </a:r>
            <a:r>
              <a:rPr lang="en-IE" kern="100">
                <a:solidFill>
                  <a:srgbClr val="000000"/>
                </a:solidFill>
              </a:rPr>
              <a:t> ordering, measuring distances, capacity</a:t>
            </a:r>
            <a:r>
              <a:rPr lang="en-IE" kern="100">
                <a:solidFill>
                  <a:srgbClr val="000000"/>
                </a:solidFill>
                <a:effectLst/>
              </a:rPr>
              <a:t>, </a:t>
            </a:r>
            <a:r>
              <a:rPr lang="en-IE" kern="100">
                <a:solidFill>
                  <a:srgbClr val="000000"/>
                </a:solidFill>
              </a:rPr>
              <a:t>weight, recording and analysing data. Using maths operations; ratio, percentages, averages</a:t>
            </a:r>
            <a:r>
              <a:rPr lang="en-IE" kern="100">
                <a:solidFill>
                  <a:srgbClr val="000000"/>
                </a:solidFill>
                <a:effectLst/>
              </a:rPr>
              <a:t>.</a:t>
            </a:r>
            <a:endParaRPr lang="en-IE" kern="100">
              <a:solidFill>
                <a:srgbClr val="444444"/>
              </a:solidFill>
            </a:endParaRPr>
          </a:p>
          <a:p>
            <a:pPr>
              <a:lnSpc>
                <a:spcPct val="107000"/>
              </a:lnSpc>
              <a:spcAft>
                <a:spcPts val="800"/>
              </a:spcAft>
            </a:pPr>
            <a:r>
              <a:rPr lang="en-IE" b="1" kern="100">
                <a:solidFill>
                  <a:srgbClr val="000000"/>
                </a:solidFill>
              </a:rPr>
              <a:t>• </a:t>
            </a:r>
            <a:r>
              <a:rPr lang="en-IE" kern="100">
                <a:solidFill>
                  <a:srgbClr val="000000"/>
                </a:solidFill>
              </a:rPr>
              <a:t>Use maths to record and analyse your science investigation results where appropriate</a:t>
            </a:r>
            <a:r>
              <a:rPr lang="en-IE" kern="100">
                <a:solidFill>
                  <a:srgbClr val="000000"/>
                </a:solidFill>
                <a:effectLst/>
              </a:rPr>
              <a:t>.</a:t>
            </a:r>
            <a:endParaRPr lang="en-IE" kern="100">
              <a:solidFill>
                <a:srgbClr val="444444"/>
              </a:solidFill>
            </a:endParaRPr>
          </a:p>
          <a:p>
            <a:pPr>
              <a:lnSpc>
                <a:spcPct val="107000"/>
              </a:lnSpc>
              <a:spcAft>
                <a:spcPts val="800"/>
              </a:spcAft>
            </a:pPr>
            <a:r>
              <a:rPr lang="en-IE" b="1" kern="100">
                <a:solidFill>
                  <a:srgbClr val="000000"/>
                </a:solidFill>
              </a:rPr>
              <a:t>• </a:t>
            </a:r>
            <a:r>
              <a:rPr lang="en-IE" kern="100">
                <a:solidFill>
                  <a:srgbClr val="000000"/>
                </a:solidFill>
              </a:rPr>
              <a:t>Take part in Maths Week</a:t>
            </a:r>
            <a:r>
              <a:rPr lang="en-IE" kern="100">
                <a:solidFill>
                  <a:srgbClr val="000000"/>
                </a:solidFill>
                <a:effectLst/>
              </a:rPr>
              <a:t>.</a:t>
            </a:r>
            <a:endParaRPr lang="en-IE" kern="100">
              <a:solidFill>
                <a:srgbClr val="444444"/>
              </a:solidFill>
              <a:effectLst/>
            </a:endParaRPr>
          </a:p>
          <a:p>
            <a:pPr>
              <a:lnSpc>
                <a:spcPct val="107000"/>
              </a:lnSpc>
              <a:spcAft>
                <a:spcPts val="800"/>
              </a:spcAft>
            </a:pPr>
            <a:r>
              <a:rPr lang="en-IE" b="1" kern="100">
                <a:solidFill>
                  <a:srgbClr val="000000"/>
                </a:solidFill>
                <a:effectLst/>
              </a:rPr>
              <a:t>• </a:t>
            </a:r>
            <a:r>
              <a:rPr lang="en-IE" kern="100">
                <a:solidFill>
                  <a:srgbClr val="000000"/>
                </a:solidFill>
              </a:rPr>
              <a:t>Develop a maths trail around your school, or for students to carry out at home.</a:t>
            </a:r>
            <a:endParaRPr lang="en-IE" kern="100">
              <a:solidFill>
                <a:srgbClr val="444444"/>
              </a:solidFill>
            </a:endParaRPr>
          </a:p>
          <a:p>
            <a:pPr>
              <a:lnSpc>
                <a:spcPct val="107000"/>
              </a:lnSpc>
              <a:spcAft>
                <a:spcPts val="800"/>
              </a:spcAft>
            </a:pPr>
            <a:r>
              <a:rPr lang="en-IE" b="1" kern="100">
                <a:solidFill>
                  <a:srgbClr val="000000"/>
                </a:solidFill>
              </a:rPr>
              <a:t>• </a:t>
            </a:r>
            <a:r>
              <a:rPr lang="en-IE" kern="100">
                <a:solidFill>
                  <a:srgbClr val="000000"/>
                </a:solidFill>
              </a:rPr>
              <a:t>Use maths in practical ways to help explore and solve real world problems.</a:t>
            </a:r>
            <a:endParaRPr lang="en-IE" kern="100">
              <a:solidFill>
                <a:srgbClr val="444444"/>
              </a:solidFill>
            </a:endParaRPr>
          </a:p>
          <a:p>
            <a:pPr>
              <a:lnSpc>
                <a:spcPct val="107000"/>
              </a:lnSpc>
              <a:spcAft>
                <a:spcPts val="800"/>
              </a:spcAft>
            </a:pPr>
            <a:r>
              <a:rPr lang="en-IE" b="1" kern="100">
                <a:solidFill>
                  <a:srgbClr val="000000"/>
                </a:solidFill>
              </a:rPr>
              <a:t>• </a:t>
            </a:r>
            <a:r>
              <a:rPr lang="en-IE" kern="100">
                <a:solidFill>
                  <a:srgbClr val="000000"/>
                </a:solidFill>
              </a:rPr>
              <a:t>Take part in other maths focused activities e.g. Mathletes Challenge, </a:t>
            </a:r>
            <a:r>
              <a:rPr lang="en-IE" kern="100" err="1">
                <a:solidFill>
                  <a:srgbClr val="000000"/>
                </a:solidFill>
              </a:rPr>
              <a:t>Mangahigh</a:t>
            </a:r>
            <a:r>
              <a:rPr lang="en-IE" kern="100">
                <a:solidFill>
                  <a:srgbClr val="000000"/>
                </a:solidFill>
              </a:rPr>
              <a:t> or Maths Eyes.</a:t>
            </a:r>
            <a:endParaRPr lang="en-IE" kern="100">
              <a:solidFill>
                <a:srgbClr val="444444"/>
              </a:solidFill>
            </a:endParaRPr>
          </a:p>
          <a:p>
            <a:pPr>
              <a:lnSpc>
                <a:spcPct val="107000"/>
              </a:lnSpc>
              <a:spcAft>
                <a:spcPts val="800"/>
              </a:spcAft>
            </a:pPr>
            <a:endParaRPr lang="en-IE" kern="100">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02B8CF05-2677-CC8B-D819-4650605EB5C7}"/>
              </a:ext>
            </a:extLst>
          </p:cNvPr>
          <p:cNvSpPr>
            <a:spLocks noGrp="1"/>
          </p:cNvSpPr>
          <p:nvPr>
            <p:ph type="sldNum" sz="quarter" idx="5"/>
          </p:nvPr>
        </p:nvSpPr>
        <p:spPr/>
        <p:txBody>
          <a:bodyPr/>
          <a:lstStyle/>
          <a:p>
            <a:fld id="{71933FC1-6D29-45C1-9225-3AA86DF4D750}" type="slidenum">
              <a:rPr lang="en-IE" smtClean="0"/>
              <a:t>16</a:t>
            </a:fld>
            <a:endParaRPr lang="en-IE"/>
          </a:p>
        </p:txBody>
      </p:sp>
    </p:spTree>
    <p:extLst>
      <p:ext uri="{BB962C8B-B14F-4D97-AF65-F5344CB8AC3E}">
        <p14:creationId xmlns:p14="http://schemas.microsoft.com/office/powerpoint/2010/main" val="1676949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33000-88FD-64F3-D956-9F17909F9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E03FB-9BA4-E9F2-265F-829290515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26B1A-09A0-21B9-A3F2-894E05511A53}"/>
              </a:ext>
            </a:extLst>
          </p:cNvPr>
          <p:cNvSpPr>
            <a:spLocks noGrp="1"/>
          </p:cNvSpPr>
          <p:nvPr>
            <p:ph type="body" idx="1"/>
          </p:nvPr>
        </p:nvSpPr>
        <p:spPr/>
        <p:txBody>
          <a:bodyPr/>
          <a:lstStyle/>
          <a:p>
            <a:r>
              <a:rPr lang="en-IE" b="1" kern="100">
                <a:solidFill>
                  <a:srgbClr val="000000"/>
                </a:solidFill>
                <a:effectLst/>
              </a:rPr>
              <a:t>Provide evidence </a:t>
            </a:r>
            <a:r>
              <a:rPr lang="en-IE" b="1" kern="100">
                <a:solidFill>
                  <a:srgbClr val="000000"/>
                </a:solidFill>
              </a:rPr>
              <a:t>for two or more examples of how the learners have applied their maths knowledge and skills in practical ways.</a:t>
            </a:r>
            <a:endParaRPr lang="en-US"/>
          </a:p>
          <a:p>
            <a:r>
              <a:rPr lang="en-IE" kern="100">
                <a:solidFill>
                  <a:srgbClr val="000000"/>
                </a:solidFill>
              </a:rPr>
              <a:t>Examples can include</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rPr>
              <a:t>Children using maths skills and knowledge as part of science, technology, engineering/design and make, or other activities such as baking or gardening e</a:t>
            </a:r>
            <a:r>
              <a:rPr lang="en-IE" kern="100">
                <a:solidFill>
                  <a:srgbClr val="000000"/>
                </a:solidFill>
                <a:effectLst/>
              </a:rPr>
              <a:t>.</a:t>
            </a:r>
            <a:r>
              <a:rPr lang="en-IE" kern="100">
                <a:solidFill>
                  <a:srgbClr val="000000"/>
                </a:solidFill>
              </a:rPr>
              <a:t>g</a:t>
            </a:r>
            <a:r>
              <a:rPr lang="en-IE" kern="100">
                <a:solidFill>
                  <a:srgbClr val="000000"/>
                </a:solidFill>
                <a:effectLst/>
              </a:rPr>
              <a:t>.</a:t>
            </a:r>
            <a:r>
              <a:rPr lang="en-IE" kern="100">
                <a:solidFill>
                  <a:srgbClr val="000000"/>
                </a:solidFill>
              </a:rPr>
              <a:t> ordering, measuring distances, capacity</a:t>
            </a:r>
            <a:r>
              <a:rPr lang="en-IE" kern="100">
                <a:solidFill>
                  <a:srgbClr val="000000"/>
                </a:solidFill>
                <a:effectLst/>
              </a:rPr>
              <a:t>, </a:t>
            </a:r>
            <a:r>
              <a:rPr lang="en-IE" kern="100">
                <a:solidFill>
                  <a:srgbClr val="000000"/>
                </a:solidFill>
              </a:rPr>
              <a:t>weight, recording and analysing data. Using maths operations; ratio, percentages, averages</a:t>
            </a:r>
            <a:r>
              <a:rPr lang="en-IE" kern="100">
                <a:solidFill>
                  <a:srgbClr val="000000"/>
                </a:solidFill>
                <a:effectLst/>
              </a:rPr>
              <a:t>.</a:t>
            </a:r>
            <a:endParaRPr lang="en-IE"/>
          </a:p>
          <a:p>
            <a:r>
              <a:rPr lang="en-IE" b="1" kern="100">
                <a:solidFill>
                  <a:srgbClr val="000000"/>
                </a:solidFill>
              </a:rPr>
              <a:t>• </a:t>
            </a:r>
            <a:r>
              <a:rPr lang="en-IE" kern="100">
                <a:solidFill>
                  <a:srgbClr val="000000"/>
                </a:solidFill>
              </a:rPr>
              <a:t>Use maths to record and analyse your science investigation results where appropriate</a:t>
            </a:r>
            <a:r>
              <a:rPr lang="en-IE" kern="100">
                <a:solidFill>
                  <a:srgbClr val="000000"/>
                </a:solidFill>
                <a:effectLst/>
              </a:rPr>
              <a:t>.</a:t>
            </a:r>
            <a:endParaRPr lang="en-IE"/>
          </a:p>
          <a:p>
            <a:r>
              <a:rPr lang="en-IE" b="1" kern="100">
                <a:solidFill>
                  <a:srgbClr val="000000"/>
                </a:solidFill>
              </a:rPr>
              <a:t>• </a:t>
            </a:r>
            <a:r>
              <a:rPr lang="en-IE" kern="100">
                <a:solidFill>
                  <a:srgbClr val="000000"/>
                </a:solidFill>
              </a:rPr>
              <a:t>Take part in Maths Week</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rPr>
              <a:t>Develop a maths trail around your school, or for students to carry out at home.</a:t>
            </a:r>
            <a:endParaRPr lang="en-IE"/>
          </a:p>
          <a:p>
            <a:r>
              <a:rPr lang="en-IE" b="1" kern="100">
                <a:solidFill>
                  <a:srgbClr val="000000"/>
                </a:solidFill>
              </a:rPr>
              <a:t>• </a:t>
            </a:r>
            <a:r>
              <a:rPr lang="en-IE" kern="100">
                <a:solidFill>
                  <a:srgbClr val="000000"/>
                </a:solidFill>
              </a:rPr>
              <a:t>Use maths in practical ways to help explore and solve real world problems.</a:t>
            </a:r>
            <a:endParaRPr lang="en-IE"/>
          </a:p>
          <a:p>
            <a:r>
              <a:rPr lang="en-IE" b="1" kern="100">
                <a:solidFill>
                  <a:srgbClr val="000000"/>
                </a:solidFill>
              </a:rPr>
              <a:t>• </a:t>
            </a:r>
            <a:r>
              <a:rPr lang="en-IE" kern="100">
                <a:solidFill>
                  <a:srgbClr val="000000"/>
                </a:solidFill>
              </a:rPr>
              <a:t>Take part in other maths focused activities e.g. Mathletes Challenge, </a:t>
            </a:r>
            <a:r>
              <a:rPr lang="en-IE" kern="100" err="1">
                <a:solidFill>
                  <a:srgbClr val="000000"/>
                </a:solidFill>
              </a:rPr>
              <a:t>Mangahigh</a:t>
            </a:r>
            <a:r>
              <a:rPr lang="en-IE" kern="100">
                <a:solidFill>
                  <a:srgbClr val="000000"/>
                </a:solidFill>
              </a:rPr>
              <a:t> or Maths Eyes.</a:t>
            </a:r>
            <a:endParaRPr lang="en-IE"/>
          </a:p>
          <a:p>
            <a:pPr>
              <a:lnSpc>
                <a:spcPct val="107000"/>
              </a:lnSpc>
              <a:spcAft>
                <a:spcPts val="800"/>
              </a:spcAft>
            </a:pPr>
            <a:endParaRPr lang="en-IE" b="1" kern="100">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020D3AFD-6E1B-2D73-6456-CB661AEAD10B}"/>
              </a:ext>
            </a:extLst>
          </p:cNvPr>
          <p:cNvSpPr>
            <a:spLocks noGrp="1"/>
          </p:cNvSpPr>
          <p:nvPr>
            <p:ph type="sldNum" sz="quarter" idx="5"/>
          </p:nvPr>
        </p:nvSpPr>
        <p:spPr/>
        <p:txBody>
          <a:bodyPr/>
          <a:lstStyle/>
          <a:p>
            <a:fld id="{71933FC1-6D29-45C1-9225-3AA86DF4D750}" type="slidenum">
              <a:rPr lang="en-IE" smtClean="0"/>
              <a:t>17</a:t>
            </a:fld>
            <a:endParaRPr lang="en-IE"/>
          </a:p>
        </p:txBody>
      </p:sp>
    </p:spTree>
    <p:extLst>
      <p:ext uri="{BB962C8B-B14F-4D97-AF65-F5344CB8AC3E}">
        <p14:creationId xmlns:p14="http://schemas.microsoft.com/office/powerpoint/2010/main" val="1096688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sz="1200" b="0" i="0" kern="100">
              <a:effectLst/>
              <a:latin typeface="Shoika-Bold"/>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71933FC1-6D29-45C1-9225-3AA86DF4D750}" type="slidenum">
              <a:rPr lang="en-IE" smtClean="0"/>
              <a:t>18</a:t>
            </a:fld>
            <a:endParaRPr lang="en-IE"/>
          </a:p>
        </p:txBody>
      </p:sp>
    </p:spTree>
    <p:extLst>
      <p:ext uri="{BB962C8B-B14F-4D97-AF65-F5344CB8AC3E}">
        <p14:creationId xmlns:p14="http://schemas.microsoft.com/office/powerpoint/2010/main" val="1448531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kern="100"/>
              <a:t>STEP 5 STEM Show and Tell</a:t>
            </a:r>
            <a:endParaRPr lang="en-US"/>
          </a:p>
          <a:p>
            <a:r>
              <a:rPr lang="en-IE" b="1" kern="100"/>
              <a:t>Provide evidence for one or more example of how the learners have presented </a:t>
            </a:r>
            <a:r>
              <a:rPr lang="en-IE" b="1" u="sng" kern="100"/>
              <a:t>and explained</a:t>
            </a:r>
            <a:r>
              <a:rPr lang="en-IE" b="1" kern="100"/>
              <a:t> their STEM work to others (beyond their own class). </a:t>
            </a:r>
            <a:endParaRPr lang="en-IE"/>
          </a:p>
          <a:p>
            <a:r>
              <a:rPr lang="en-IE" kern="100"/>
              <a:t>Examples can include:</a:t>
            </a:r>
            <a:endParaRPr lang="en-IE"/>
          </a:p>
          <a:p>
            <a:r>
              <a:rPr lang="en-IE" b="1" kern="100"/>
              <a:t>• </a:t>
            </a:r>
            <a:r>
              <a:rPr lang="en-IE" kern="100"/>
              <a:t>Evidence of students presenting their science work to others in the school or online e.g. digital showcase over Zoom with parents/grandparents/other classes.</a:t>
            </a:r>
            <a:endParaRPr lang="en-IE"/>
          </a:p>
          <a:p>
            <a:r>
              <a:rPr lang="en-IE" b="1" kern="100"/>
              <a:t>• </a:t>
            </a:r>
            <a:r>
              <a:rPr lang="en-IE" kern="100"/>
              <a:t>Take part in a science fair (live or online) where students present and discuss their STEM projects e.g. ESB Science Blast, Junior Lego League, BT Young Scientist.</a:t>
            </a:r>
            <a:endParaRPr lang="en-IE"/>
          </a:p>
          <a:p>
            <a:r>
              <a:rPr lang="en-IE" b="1" kern="100"/>
              <a:t>• </a:t>
            </a:r>
            <a:r>
              <a:rPr lang="en-IE" kern="100"/>
              <a:t>Participate in STEM Show and Tell initiatives such as the </a:t>
            </a:r>
            <a:r>
              <a:rPr lang="en-IE" kern="100" err="1"/>
              <a:t>ReelLIFE</a:t>
            </a:r>
            <a:r>
              <a:rPr lang="en-IE" kern="100"/>
              <a:t> Science video competition. </a:t>
            </a:r>
            <a:endParaRPr lang="en-IE"/>
          </a:p>
          <a:p>
            <a:r>
              <a:rPr lang="en-IE" kern="100"/>
              <a:t>Note: Written work / displays alone are not sufficient for this step.</a:t>
            </a:r>
            <a:endParaRPr lang="en-IE"/>
          </a:p>
          <a:p>
            <a:pPr>
              <a:lnSpc>
                <a:spcPct val="107000"/>
              </a:lnSpc>
              <a:spcAft>
                <a:spcPts val="800"/>
              </a:spcAft>
            </a:pPr>
            <a:endParaRPr lang="en-IE" sz="1200" i="0" kern="100">
              <a:effectLst/>
              <a:latin typeface="Shoika-Bold"/>
              <a:ea typeface="Calibri"/>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71933FC1-6D29-45C1-9225-3AA86DF4D750}" type="slidenum">
              <a:rPr lang="en-IE" smtClean="0"/>
              <a:t>19</a:t>
            </a:fld>
            <a:endParaRPr lang="en-IE"/>
          </a:p>
        </p:txBody>
      </p:sp>
    </p:spTree>
    <p:extLst>
      <p:ext uri="{BB962C8B-B14F-4D97-AF65-F5344CB8AC3E}">
        <p14:creationId xmlns:p14="http://schemas.microsoft.com/office/powerpoint/2010/main" val="3499294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kern="100">
                <a:solidFill>
                  <a:srgbClr val="000000"/>
                </a:solidFill>
                <a:effectLst/>
              </a:rPr>
              <a:t>STEP 1 Science</a:t>
            </a:r>
            <a:endParaRPr lang="en-US"/>
          </a:p>
          <a:p>
            <a:r>
              <a:rPr lang="en-IE" b="0" i="0" kern="100">
                <a:solidFill>
                  <a:srgbClr val="000000"/>
                </a:solidFill>
                <a:effectLst/>
              </a:rPr>
              <a:t>Provide evidence of the learners engaging in science activities in school or online.</a:t>
            </a:r>
            <a:endParaRPr lang="en-IE"/>
          </a:p>
          <a:p>
            <a:r>
              <a:rPr lang="en-IE" b="0" i="0" kern="100">
                <a:solidFill>
                  <a:srgbClr val="000000"/>
                </a:solidFill>
                <a:effectLst/>
              </a:rPr>
              <a:t>One hands-on investigation from </a:t>
            </a:r>
            <a:r>
              <a:rPr lang="en-IE" b="0" i="0" u="sng" kern="100">
                <a:solidFill>
                  <a:srgbClr val="000000"/>
                </a:solidFill>
                <a:effectLst/>
              </a:rPr>
              <a:t>each</a:t>
            </a:r>
            <a:r>
              <a:rPr lang="en-IE" b="0" i="0" kern="100">
                <a:solidFill>
                  <a:srgbClr val="000000"/>
                </a:solidFill>
                <a:effectLst/>
              </a:rPr>
              <a:t> of the four curriculum strands (four in total):</a:t>
            </a:r>
            <a:endParaRPr lang="en-IE"/>
          </a:p>
          <a:p>
            <a:r>
              <a:rPr lang="en-IE" b="0" i="0" kern="100">
                <a:solidFill>
                  <a:srgbClr val="000000"/>
                </a:solidFill>
                <a:effectLst/>
              </a:rPr>
              <a:t>• Living things</a:t>
            </a:r>
            <a:endParaRPr lang="en-IE"/>
          </a:p>
          <a:p>
            <a:r>
              <a:rPr lang="en-IE" b="0" i="0" kern="100">
                <a:solidFill>
                  <a:srgbClr val="000000"/>
                </a:solidFill>
                <a:effectLst/>
              </a:rPr>
              <a:t>• Energy and forces</a:t>
            </a:r>
            <a:endParaRPr lang="en-IE"/>
          </a:p>
          <a:p>
            <a:r>
              <a:rPr lang="en-IE" b="0" i="0" kern="100">
                <a:solidFill>
                  <a:srgbClr val="000000"/>
                </a:solidFill>
                <a:effectLst/>
              </a:rPr>
              <a:t>• Materials</a:t>
            </a:r>
            <a:endParaRPr lang="en-IE"/>
          </a:p>
          <a:p>
            <a:r>
              <a:rPr lang="en-IE" b="0" i="0" kern="100">
                <a:solidFill>
                  <a:srgbClr val="000000"/>
                </a:solidFill>
                <a:effectLst/>
              </a:rPr>
              <a:t>• Environmental awareness and care</a:t>
            </a:r>
            <a:endParaRPr lang="en-IE"/>
          </a:p>
          <a:p>
            <a:pPr>
              <a:lnSpc>
                <a:spcPct val="107000"/>
              </a:lnSpc>
              <a:spcAft>
                <a:spcPts val="800"/>
              </a:spcAft>
            </a:pPr>
            <a:endParaRPr lang="en-IE" kern="100">
              <a:latin typeface="Shoika-Bold"/>
              <a:ea typeface="Calibri"/>
            </a:endParaRPr>
          </a:p>
          <a:p>
            <a:endParaRPr lang="en-IE">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2</a:t>
            </a:fld>
            <a:endParaRPr lang="en-IE"/>
          </a:p>
        </p:txBody>
      </p:sp>
    </p:spTree>
    <p:extLst>
      <p:ext uri="{BB962C8B-B14F-4D97-AF65-F5344CB8AC3E}">
        <p14:creationId xmlns:p14="http://schemas.microsoft.com/office/powerpoint/2010/main" val="3818921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0AA5E-6D30-CBF7-C641-070AD01E9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6C19A-E8C7-9528-4FDA-4E0F61B97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4FB32F-F666-48AA-3FA8-713C67CF315E}"/>
              </a:ext>
            </a:extLst>
          </p:cNvPr>
          <p:cNvSpPr>
            <a:spLocks noGrp="1"/>
          </p:cNvSpPr>
          <p:nvPr>
            <p:ph type="body" idx="1"/>
          </p:nvPr>
        </p:nvSpPr>
        <p:spPr/>
        <p:txBody>
          <a:bodyPr/>
          <a:lstStyle/>
          <a:p>
            <a:r>
              <a:rPr lang="en-IE" i="1" kern="100"/>
              <a:t>Towards the end of the project period, participating schools are required to gather reflections or feedback from </a:t>
            </a:r>
            <a:r>
              <a:rPr lang="en-IE" b="1" i="1" kern="100"/>
              <a:t>all three</a:t>
            </a:r>
            <a:r>
              <a:rPr lang="en-IE" i="1" kern="100"/>
              <a:t> target groups (learners, teachers </a:t>
            </a:r>
            <a:r>
              <a:rPr lang="en-IE" b="1" i="1" kern="100"/>
              <a:t>and</a:t>
            </a:r>
            <a:r>
              <a:rPr lang="en-IE" i="1" kern="100"/>
              <a:t> parents) about </a:t>
            </a:r>
            <a:r>
              <a:rPr lang="en-IE" b="1" i="1" kern="100"/>
              <a:t>what has changed or improved</a:t>
            </a:r>
            <a:r>
              <a:rPr lang="en-IE" i="1" kern="100"/>
              <a:t> as a result of the work undertaken.  </a:t>
            </a:r>
            <a:endParaRPr lang="en-US"/>
          </a:p>
          <a:p>
            <a:r>
              <a:rPr lang="en-IE" i="1" kern="100"/>
              <a:t>Feedback and reflections can be gathered from learners, teachers and parents using a series of questions in surveys or interviews (written, recorded or filmed), or at open days or STEM showcases in the school. Some schools gather parent’s reflections via email. </a:t>
            </a:r>
            <a:endParaRPr lang="en-IE"/>
          </a:p>
          <a:p>
            <a:pPr>
              <a:lnSpc>
                <a:spcPct val="107000"/>
              </a:lnSpc>
              <a:spcAft>
                <a:spcPts val="800"/>
              </a:spcAft>
            </a:pPr>
            <a:endParaRPr lang="en-IE" kern="100">
              <a:ea typeface="Calibri"/>
              <a:cs typeface="Calibri"/>
            </a:endParaRPr>
          </a:p>
        </p:txBody>
      </p:sp>
      <p:sp>
        <p:nvSpPr>
          <p:cNvPr id="4" name="Slide Number Placeholder 3">
            <a:extLst>
              <a:ext uri="{FF2B5EF4-FFF2-40B4-BE49-F238E27FC236}">
                <a16:creationId xmlns:a16="http://schemas.microsoft.com/office/drawing/2014/main" id="{7C74586D-C5AF-C4D6-518A-992960EA1FB5}"/>
              </a:ext>
            </a:extLst>
          </p:cNvPr>
          <p:cNvSpPr>
            <a:spLocks noGrp="1"/>
          </p:cNvSpPr>
          <p:nvPr>
            <p:ph type="sldNum" sz="quarter" idx="5"/>
          </p:nvPr>
        </p:nvSpPr>
        <p:spPr/>
        <p:txBody>
          <a:bodyPr/>
          <a:lstStyle/>
          <a:p>
            <a:fld id="{71933FC1-6D29-45C1-9225-3AA86DF4D750}" type="slidenum">
              <a:rPr lang="en-IE" smtClean="0"/>
              <a:t>20</a:t>
            </a:fld>
            <a:endParaRPr lang="en-IE"/>
          </a:p>
        </p:txBody>
      </p:sp>
    </p:spTree>
    <p:extLst>
      <p:ext uri="{BB962C8B-B14F-4D97-AF65-F5344CB8AC3E}">
        <p14:creationId xmlns:p14="http://schemas.microsoft.com/office/powerpoint/2010/main" val="1437291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3AD39-3122-C19E-3991-F8A0065E3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89173-7035-CEFC-65D3-0798E9090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CE617-EBBD-5627-D984-F1EF948E477B}"/>
              </a:ext>
            </a:extLst>
          </p:cNvPr>
          <p:cNvSpPr>
            <a:spLocks noGrp="1"/>
          </p:cNvSpPr>
          <p:nvPr>
            <p:ph type="body" idx="1"/>
          </p:nvPr>
        </p:nvSpPr>
        <p:spPr/>
        <p:txBody>
          <a:bodyPr/>
          <a:lstStyle/>
          <a:p>
            <a:r>
              <a:rPr lang="en-IE" i="1" kern="100">
                <a:solidFill>
                  <a:srgbClr val="000000"/>
                </a:solidFill>
              </a:rPr>
              <a:t>Reflections can be presented in the form </a:t>
            </a:r>
            <a:r>
              <a:rPr lang="en-IE" i="1" kern="100">
                <a:solidFill>
                  <a:srgbClr val="000000"/>
                </a:solidFill>
                <a:effectLst/>
              </a:rPr>
              <a:t>of </a:t>
            </a:r>
            <a:r>
              <a:rPr lang="en-IE" i="1" kern="100">
                <a:solidFill>
                  <a:srgbClr val="000000"/>
                </a:solidFill>
              </a:rPr>
              <a:t>written reflections/quotes and photos, videos, audio files, transcripts </a:t>
            </a:r>
            <a:r>
              <a:rPr lang="en-IE" i="1" kern="100">
                <a:solidFill>
                  <a:srgbClr val="000000"/>
                </a:solidFill>
                <a:effectLst/>
              </a:rPr>
              <a:t>from </a:t>
            </a:r>
            <a:r>
              <a:rPr lang="en-IE" i="1" kern="100">
                <a:solidFill>
                  <a:srgbClr val="000000"/>
                </a:solidFill>
              </a:rPr>
              <a:t>interviews or before and after survey results (to include qualitative data outlining </a:t>
            </a:r>
            <a:r>
              <a:rPr lang="en-IE" i="1" kern="100">
                <a:solidFill>
                  <a:srgbClr val="000000"/>
                </a:solidFill>
                <a:effectLst/>
              </a:rPr>
              <a:t>the </a:t>
            </a:r>
            <a:r>
              <a:rPr lang="en-IE" i="1" kern="100">
                <a:solidFill>
                  <a:srgbClr val="000000"/>
                </a:solidFill>
              </a:rPr>
              <a:t>target groups’ experience).   </a:t>
            </a:r>
            <a:endParaRPr lang="en-US"/>
          </a:p>
          <a:p>
            <a:r>
              <a:rPr lang="en-IE" kern="100">
                <a:solidFill>
                  <a:srgbClr val="000000"/>
                </a:solidFill>
              </a:rPr>
              <a:t>These reflections will explore</a:t>
            </a:r>
            <a:r>
              <a:rPr lang="en-IE" kern="100">
                <a:solidFill>
                  <a:srgbClr val="000000"/>
                </a:solidFill>
                <a:effectLst/>
              </a:rPr>
              <a:t>:</a:t>
            </a:r>
            <a:r>
              <a:rPr lang="en-IE" kern="100">
                <a:solidFill>
                  <a:srgbClr val="000000"/>
                </a:solidFill>
              </a:rPr>
              <a:t>  </a:t>
            </a:r>
            <a:endParaRPr lang="en-IE"/>
          </a:p>
          <a:p>
            <a:r>
              <a:rPr lang="en-IE" kern="100">
                <a:solidFill>
                  <a:srgbClr val="000000"/>
                </a:solidFill>
              </a:rPr>
              <a:t>What has changed for learners? What are they able </a:t>
            </a:r>
            <a:r>
              <a:rPr lang="en-IE" kern="100">
                <a:solidFill>
                  <a:srgbClr val="000000"/>
                </a:solidFill>
                <a:effectLst/>
              </a:rPr>
              <a:t>to </a:t>
            </a:r>
            <a:r>
              <a:rPr lang="en-IE" kern="100">
                <a:solidFill>
                  <a:srgbClr val="000000"/>
                </a:solidFill>
              </a:rPr>
              <a:t>do now that they were not able </a:t>
            </a:r>
            <a:r>
              <a:rPr lang="en-IE" kern="100">
                <a:solidFill>
                  <a:srgbClr val="000000"/>
                </a:solidFill>
                <a:effectLst/>
              </a:rPr>
              <a:t>to </a:t>
            </a:r>
            <a:r>
              <a:rPr lang="en-IE" kern="100">
                <a:solidFill>
                  <a:srgbClr val="000000"/>
                </a:solidFill>
              </a:rPr>
              <a:t>do before? How </a:t>
            </a:r>
            <a:r>
              <a:rPr lang="en-IE" kern="100">
                <a:solidFill>
                  <a:srgbClr val="000000"/>
                </a:solidFill>
                <a:effectLst/>
              </a:rPr>
              <a:t>have STEM skills </a:t>
            </a:r>
            <a:r>
              <a:rPr lang="en-IE" kern="100">
                <a:solidFill>
                  <a:srgbClr val="000000"/>
                </a:solidFill>
              </a:rPr>
              <a:t>improved and been applied across the curriculum and </a:t>
            </a:r>
            <a:r>
              <a:rPr lang="en-IE" kern="100">
                <a:solidFill>
                  <a:srgbClr val="000000"/>
                </a:solidFill>
                <a:effectLst/>
              </a:rPr>
              <a:t>in </a:t>
            </a:r>
            <a:r>
              <a:rPr lang="en-IE" kern="100">
                <a:solidFill>
                  <a:srgbClr val="000000"/>
                </a:solidFill>
              </a:rPr>
              <a:t>real life?  </a:t>
            </a:r>
            <a:endParaRPr lang="en-IE"/>
          </a:p>
          <a:p>
            <a:pPr>
              <a:lnSpc>
                <a:spcPct val="107000"/>
              </a:lnSpc>
              <a:spcAft>
                <a:spcPts val="800"/>
              </a:spcAft>
            </a:pPr>
            <a:endParaRPr lang="en-IE" b="1" kern="100">
              <a:latin typeface="Shoika-Bold"/>
              <a:ea typeface="Calibri"/>
            </a:endParaRPr>
          </a:p>
        </p:txBody>
      </p:sp>
      <p:sp>
        <p:nvSpPr>
          <p:cNvPr id="4" name="Slide Number Placeholder 3">
            <a:extLst>
              <a:ext uri="{FF2B5EF4-FFF2-40B4-BE49-F238E27FC236}">
                <a16:creationId xmlns:a16="http://schemas.microsoft.com/office/drawing/2014/main" id="{C773938E-4CBE-C561-696D-B71545C94056}"/>
              </a:ext>
            </a:extLst>
          </p:cNvPr>
          <p:cNvSpPr>
            <a:spLocks noGrp="1"/>
          </p:cNvSpPr>
          <p:nvPr>
            <p:ph type="sldNum" sz="quarter" idx="5"/>
          </p:nvPr>
        </p:nvSpPr>
        <p:spPr/>
        <p:txBody>
          <a:bodyPr/>
          <a:lstStyle/>
          <a:p>
            <a:fld id="{71933FC1-6D29-45C1-9225-3AA86DF4D750}" type="slidenum">
              <a:rPr lang="en-IE" smtClean="0"/>
              <a:t>21</a:t>
            </a:fld>
            <a:endParaRPr lang="en-IE"/>
          </a:p>
        </p:txBody>
      </p:sp>
    </p:spTree>
    <p:extLst>
      <p:ext uri="{BB962C8B-B14F-4D97-AF65-F5344CB8AC3E}">
        <p14:creationId xmlns:p14="http://schemas.microsoft.com/office/powerpoint/2010/main" val="3067286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0F601-D5F2-C85E-4866-4F2E70269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34A5C-D480-586A-44E8-6828D73A47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40669-DB85-4E98-68F0-255CDD035D59}"/>
              </a:ext>
            </a:extLst>
          </p:cNvPr>
          <p:cNvSpPr>
            <a:spLocks noGrp="1"/>
          </p:cNvSpPr>
          <p:nvPr>
            <p:ph type="body" idx="1"/>
          </p:nvPr>
        </p:nvSpPr>
        <p:spPr/>
        <p:txBody>
          <a:bodyPr/>
          <a:lstStyle/>
          <a:p>
            <a:r>
              <a:rPr lang="en-IE" kern="100">
                <a:solidFill>
                  <a:srgbClr val="000000"/>
                </a:solidFill>
              </a:rPr>
              <a:t>Reflections will explore:  </a:t>
            </a:r>
            <a:endParaRPr lang="en-US"/>
          </a:p>
          <a:p>
            <a:r>
              <a:rPr lang="en-IE" kern="100">
                <a:solidFill>
                  <a:srgbClr val="000000"/>
                </a:solidFill>
              </a:rPr>
              <a:t>What has changed for teachers? E.g., STEM teaching methods, teacher confidence, enthusiasm for STEM learning, increased collegial co-operation.</a:t>
            </a:r>
            <a:endParaRPr lang="en-IE"/>
          </a:p>
          <a:p>
            <a:endParaRPr lang="en-IE" kern="100">
              <a:ea typeface="Calibri"/>
              <a:cs typeface="Calibri"/>
            </a:endParaRPr>
          </a:p>
          <a:p>
            <a:pPr>
              <a:lnSpc>
                <a:spcPct val="107000"/>
              </a:lnSpc>
              <a:spcAft>
                <a:spcPts val="800"/>
              </a:spcAft>
            </a:pPr>
            <a:endParaRPr lang="en-IE" b="1" kern="100">
              <a:latin typeface="Shoika-Bold"/>
              <a:ea typeface="Calibri"/>
              <a:cs typeface="Calibri"/>
            </a:endParaRPr>
          </a:p>
        </p:txBody>
      </p:sp>
      <p:sp>
        <p:nvSpPr>
          <p:cNvPr id="4" name="Slide Number Placeholder 3">
            <a:extLst>
              <a:ext uri="{FF2B5EF4-FFF2-40B4-BE49-F238E27FC236}">
                <a16:creationId xmlns:a16="http://schemas.microsoft.com/office/drawing/2014/main" id="{CD91F296-C23F-703F-910B-1822CF135148}"/>
              </a:ext>
            </a:extLst>
          </p:cNvPr>
          <p:cNvSpPr>
            <a:spLocks noGrp="1"/>
          </p:cNvSpPr>
          <p:nvPr>
            <p:ph type="sldNum" sz="quarter" idx="5"/>
          </p:nvPr>
        </p:nvSpPr>
        <p:spPr/>
        <p:txBody>
          <a:bodyPr/>
          <a:lstStyle/>
          <a:p>
            <a:fld id="{71933FC1-6D29-45C1-9225-3AA86DF4D750}" type="slidenum">
              <a:rPr lang="en-IE" smtClean="0"/>
              <a:t>22</a:t>
            </a:fld>
            <a:endParaRPr lang="en-IE"/>
          </a:p>
        </p:txBody>
      </p:sp>
    </p:spTree>
    <p:extLst>
      <p:ext uri="{BB962C8B-B14F-4D97-AF65-F5344CB8AC3E}">
        <p14:creationId xmlns:p14="http://schemas.microsoft.com/office/powerpoint/2010/main" val="3510329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78937-CEFB-D7F7-0CA3-42ABB33CF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05CE2-C378-31B3-004C-29FC1C649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58883-7010-DC0F-6231-3723300EAF9D}"/>
              </a:ext>
            </a:extLst>
          </p:cNvPr>
          <p:cNvSpPr>
            <a:spLocks noGrp="1"/>
          </p:cNvSpPr>
          <p:nvPr>
            <p:ph type="body" idx="1"/>
          </p:nvPr>
        </p:nvSpPr>
        <p:spPr/>
        <p:txBody>
          <a:bodyPr/>
          <a:lstStyle/>
          <a:p>
            <a:r>
              <a:rPr lang="en-IE" kern="100">
                <a:solidFill>
                  <a:srgbClr val="000000"/>
                </a:solidFill>
              </a:rPr>
              <a:t>These reflections will explore:</a:t>
            </a:r>
            <a:endParaRPr lang="en-US"/>
          </a:p>
          <a:p>
            <a:r>
              <a:rPr lang="en-IE" kern="100">
                <a:solidFill>
                  <a:srgbClr val="000000"/>
                </a:solidFill>
              </a:rPr>
              <a:t>What has changed for parents? More parental involvement in STEM learning, more enthusiasm for STEM learning, greater understanding of the relevance of STEM in real world context and/or possible STEM career pathways for their children.  </a:t>
            </a:r>
            <a:endParaRPr lang="en-IE"/>
          </a:p>
        </p:txBody>
      </p:sp>
      <p:sp>
        <p:nvSpPr>
          <p:cNvPr id="4" name="Slide Number Placeholder 3">
            <a:extLst>
              <a:ext uri="{FF2B5EF4-FFF2-40B4-BE49-F238E27FC236}">
                <a16:creationId xmlns:a16="http://schemas.microsoft.com/office/drawing/2014/main" id="{ADE9ED15-E01C-736A-51B2-5AF87879426A}"/>
              </a:ext>
            </a:extLst>
          </p:cNvPr>
          <p:cNvSpPr>
            <a:spLocks noGrp="1"/>
          </p:cNvSpPr>
          <p:nvPr>
            <p:ph type="sldNum" sz="quarter" idx="5"/>
          </p:nvPr>
        </p:nvSpPr>
        <p:spPr/>
        <p:txBody>
          <a:bodyPr/>
          <a:lstStyle/>
          <a:p>
            <a:fld id="{71933FC1-6D29-45C1-9225-3AA86DF4D750}" type="slidenum">
              <a:rPr lang="en-IE" smtClean="0"/>
              <a:t>23</a:t>
            </a:fld>
            <a:endParaRPr lang="en-IE"/>
          </a:p>
        </p:txBody>
      </p:sp>
    </p:spTree>
    <p:extLst>
      <p:ext uri="{BB962C8B-B14F-4D97-AF65-F5344CB8AC3E}">
        <p14:creationId xmlns:p14="http://schemas.microsoft.com/office/powerpoint/2010/main" val="1149464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0B436-1F86-85E8-089A-2CE1D5693A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3C10D-9570-AB37-E22F-4FCEE071D1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DD13D-3A5C-4431-A8AB-08344BB13983}"/>
              </a:ext>
            </a:extLst>
          </p:cNvPr>
          <p:cNvSpPr>
            <a:spLocks noGrp="1"/>
          </p:cNvSpPr>
          <p:nvPr>
            <p:ph type="body" idx="1"/>
          </p:nvPr>
        </p:nvSpPr>
        <p:spPr/>
        <p:txBody>
          <a:bodyPr/>
          <a:lstStyle/>
          <a:p>
            <a:pPr marR="0" lvl="0" algn="l" defTabSz="914400" rtl="0" eaLnBrk="1" fontAlgn="auto" latinLnBrk="0" hangingPunct="1">
              <a:spcBef>
                <a:spcPts val="0"/>
              </a:spcBef>
              <a:spcAft>
                <a:spcPts val="0"/>
              </a:spcAft>
              <a:buClrTx/>
              <a:buSzTx/>
              <a:tabLst/>
              <a:defRPr/>
            </a:pPr>
            <a:endParaRPr lang="en-IE" sz="1200" i="0" kern="100">
              <a:effectLst/>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C5DED38B-3EAB-6A24-CFE3-C8A36980A38B}"/>
              </a:ext>
            </a:extLst>
          </p:cNvPr>
          <p:cNvSpPr>
            <a:spLocks noGrp="1"/>
          </p:cNvSpPr>
          <p:nvPr>
            <p:ph type="sldNum" sz="quarter" idx="5"/>
          </p:nvPr>
        </p:nvSpPr>
        <p:spPr/>
        <p:txBody>
          <a:bodyPr/>
          <a:lstStyle/>
          <a:p>
            <a:fld id="{71933FC1-6D29-45C1-9225-3AA86DF4D750}" type="slidenum">
              <a:rPr lang="en-IE" smtClean="0"/>
              <a:t>24</a:t>
            </a:fld>
            <a:endParaRPr lang="en-IE"/>
          </a:p>
        </p:txBody>
      </p:sp>
    </p:spTree>
    <p:extLst>
      <p:ext uri="{BB962C8B-B14F-4D97-AF65-F5344CB8AC3E}">
        <p14:creationId xmlns:p14="http://schemas.microsoft.com/office/powerpoint/2010/main" val="218904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i="0" u="none" kern="100">
                <a:solidFill>
                  <a:srgbClr val="000000"/>
                </a:solidFill>
                <a:effectLst/>
                <a:latin typeface="Shoika-Bold"/>
                <a:ea typeface="Calibri" panose="020F0502020204030204" pitchFamily="34" charset="0"/>
                <a:cs typeface="Calibri" panose="020F0502020204030204" pitchFamily="34" charset="0"/>
              </a:rPr>
              <a:t>You may come up with your own ideas, use the Curious Minds/ESERO resources on </a:t>
            </a:r>
            <a:r>
              <a:rPr lang="en-IE" sz="1200" b="1" i="0" u="none" kern="100">
                <a:solidFill>
                  <a:srgbClr val="000000"/>
                </a:solidFill>
                <a:effectLst/>
                <a:latin typeface="Shoika-Bold"/>
                <a:ea typeface="Calibri" panose="020F0502020204030204" pitchFamily="34" charset="0"/>
                <a:cs typeface="Calibri" panose="020F0502020204030204" pitchFamily="34" charset="0"/>
              </a:rPr>
              <a:t>www.curiousminds.ie </a:t>
            </a:r>
            <a:r>
              <a:rPr lang="en-IE" sz="1200" i="0" u="none" kern="100">
                <a:solidFill>
                  <a:srgbClr val="000000"/>
                </a:solidFill>
                <a:effectLst/>
                <a:latin typeface="Shoika-Bold"/>
                <a:ea typeface="Calibri" panose="020F0502020204030204" pitchFamily="34" charset="0"/>
                <a:cs typeface="Calibri" panose="020F0502020204030204" pitchFamily="34" charset="0"/>
              </a:rPr>
              <a:t>or </a:t>
            </a:r>
            <a:r>
              <a:rPr lang="en-IE" sz="1200" b="1" i="0" u="none" kern="100">
                <a:solidFill>
                  <a:srgbClr val="000000"/>
                </a:solidFill>
                <a:effectLst/>
                <a:latin typeface="Shoika-Bold"/>
                <a:ea typeface="Calibri" panose="020F0502020204030204" pitchFamily="34" charset="0"/>
                <a:cs typeface="Calibri" panose="020F0502020204030204" pitchFamily="34" charset="0"/>
              </a:rPr>
              <a:t>www.esero.ie</a:t>
            </a:r>
            <a:r>
              <a:rPr lang="en-IE" sz="1200" i="0" u="none" kern="100">
                <a:solidFill>
                  <a:srgbClr val="000000"/>
                </a:solidFill>
                <a:effectLst/>
                <a:latin typeface="Shoika-Bold"/>
                <a:ea typeface="Calibri" panose="020F0502020204030204" pitchFamily="34" charset="0"/>
                <a:cs typeface="Calibri" panose="020F0502020204030204" pitchFamily="34" charset="0"/>
              </a:rPr>
              <a:t>, or any other options that are available to you.</a:t>
            </a:r>
            <a:endParaRPr lang="en-IE" sz="1200" i="0" u="none" kern="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71933FC1-6D29-45C1-9225-3AA86DF4D750}" type="slidenum">
              <a:rPr lang="en-IE" smtClean="0"/>
              <a:t>3</a:t>
            </a:fld>
            <a:endParaRPr lang="en-IE"/>
          </a:p>
        </p:txBody>
      </p:sp>
    </p:spTree>
    <p:extLst>
      <p:ext uri="{BB962C8B-B14F-4D97-AF65-F5344CB8AC3E}">
        <p14:creationId xmlns:p14="http://schemas.microsoft.com/office/powerpoint/2010/main" val="194740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6952-161F-4086-90AD-5F7E9EC50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2464B-A8A7-C6EA-2D9E-6BFC36A95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AE72D-20C2-E0A0-A62C-F32856331C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i="0" u="none" kern="100">
                <a:solidFill>
                  <a:srgbClr val="000000"/>
                </a:solidFill>
                <a:effectLst/>
                <a:latin typeface="Shoika-Bold"/>
                <a:ea typeface="Calibri" panose="020F0502020204030204" pitchFamily="34" charset="0"/>
                <a:cs typeface="Calibri" panose="020F0502020204030204" pitchFamily="34" charset="0"/>
              </a:rPr>
              <a:t>You may come up with your own ideas, use the Curious Minds/ESERO resources on </a:t>
            </a:r>
            <a:r>
              <a:rPr lang="en-IE" sz="1200" b="1" i="0" u="none" kern="100">
                <a:solidFill>
                  <a:srgbClr val="000000"/>
                </a:solidFill>
                <a:effectLst/>
                <a:latin typeface="Shoika-Bold"/>
                <a:ea typeface="Calibri" panose="020F0502020204030204" pitchFamily="34" charset="0"/>
                <a:cs typeface="Calibri" panose="020F0502020204030204" pitchFamily="34" charset="0"/>
              </a:rPr>
              <a:t>www.curiousminds.ie </a:t>
            </a:r>
            <a:r>
              <a:rPr lang="en-IE" sz="1200" i="0" u="none" kern="100">
                <a:solidFill>
                  <a:srgbClr val="000000"/>
                </a:solidFill>
                <a:effectLst/>
                <a:latin typeface="Shoika-Bold"/>
                <a:ea typeface="Calibri" panose="020F0502020204030204" pitchFamily="34" charset="0"/>
                <a:cs typeface="Calibri" panose="020F0502020204030204" pitchFamily="34" charset="0"/>
              </a:rPr>
              <a:t>or </a:t>
            </a:r>
            <a:r>
              <a:rPr lang="en-IE" sz="1200" b="1" i="0" u="none" kern="100">
                <a:solidFill>
                  <a:srgbClr val="000000"/>
                </a:solidFill>
                <a:effectLst/>
                <a:latin typeface="Shoika-Bold"/>
                <a:ea typeface="Calibri" panose="020F0502020204030204" pitchFamily="34" charset="0"/>
                <a:cs typeface="Calibri" panose="020F0502020204030204" pitchFamily="34" charset="0"/>
              </a:rPr>
              <a:t>www.esero.ie</a:t>
            </a:r>
            <a:r>
              <a:rPr lang="en-IE" sz="1200" i="0" u="none" kern="100">
                <a:solidFill>
                  <a:srgbClr val="000000"/>
                </a:solidFill>
                <a:effectLst/>
                <a:latin typeface="Shoika-Bold"/>
                <a:ea typeface="Calibri" panose="020F0502020204030204" pitchFamily="34" charset="0"/>
                <a:cs typeface="Calibri" panose="020F0502020204030204" pitchFamily="34" charset="0"/>
              </a:rPr>
              <a:t>, or any other options that are available to you.</a:t>
            </a:r>
            <a:endParaRPr lang="en-IE" sz="1200" i="0" u="none" kern="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a:extLst>
              <a:ext uri="{FF2B5EF4-FFF2-40B4-BE49-F238E27FC236}">
                <a16:creationId xmlns:a16="http://schemas.microsoft.com/office/drawing/2014/main" id="{D7041DA9-5C34-887F-2E2A-8AD28A0224B9}"/>
              </a:ext>
            </a:extLst>
          </p:cNvPr>
          <p:cNvSpPr>
            <a:spLocks noGrp="1"/>
          </p:cNvSpPr>
          <p:nvPr>
            <p:ph type="sldNum" sz="quarter" idx="5"/>
          </p:nvPr>
        </p:nvSpPr>
        <p:spPr/>
        <p:txBody>
          <a:bodyPr/>
          <a:lstStyle/>
          <a:p>
            <a:fld id="{71933FC1-6D29-45C1-9225-3AA86DF4D750}" type="slidenum">
              <a:rPr lang="en-IE" smtClean="0"/>
              <a:t>4</a:t>
            </a:fld>
            <a:endParaRPr lang="en-IE"/>
          </a:p>
        </p:txBody>
      </p:sp>
    </p:spTree>
    <p:extLst>
      <p:ext uri="{BB962C8B-B14F-4D97-AF65-F5344CB8AC3E}">
        <p14:creationId xmlns:p14="http://schemas.microsoft.com/office/powerpoint/2010/main" val="2120740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i="0" u="none" kern="100">
                <a:solidFill>
                  <a:srgbClr val="000000"/>
                </a:solidFill>
                <a:effectLst/>
                <a:latin typeface="Shoika-Bold"/>
                <a:ea typeface="Calibri" panose="020F0502020204030204" pitchFamily="34" charset="0"/>
                <a:cs typeface="Calibri" panose="020F0502020204030204" pitchFamily="34" charset="0"/>
              </a:rPr>
              <a:t>You may come up with your own ideas, use the Curious Minds/ESERO resources on </a:t>
            </a:r>
            <a:r>
              <a:rPr lang="en-IE" sz="1200" b="1" i="0" u="none" kern="100">
                <a:solidFill>
                  <a:srgbClr val="000000"/>
                </a:solidFill>
                <a:effectLst/>
                <a:latin typeface="Shoika-Bold"/>
                <a:ea typeface="Calibri" panose="020F0502020204030204" pitchFamily="34" charset="0"/>
                <a:cs typeface="Calibri" panose="020F0502020204030204" pitchFamily="34" charset="0"/>
              </a:rPr>
              <a:t>www.curiousminds.ie </a:t>
            </a:r>
            <a:r>
              <a:rPr lang="en-IE" sz="1200" i="0" u="none" kern="100">
                <a:solidFill>
                  <a:srgbClr val="000000"/>
                </a:solidFill>
                <a:effectLst/>
                <a:latin typeface="Shoika-Bold"/>
                <a:ea typeface="Calibri" panose="020F0502020204030204" pitchFamily="34" charset="0"/>
                <a:cs typeface="Calibri" panose="020F0502020204030204" pitchFamily="34" charset="0"/>
              </a:rPr>
              <a:t>or </a:t>
            </a:r>
            <a:r>
              <a:rPr lang="en-IE" sz="1200" b="1" i="0" u="none" kern="100">
                <a:solidFill>
                  <a:srgbClr val="000000"/>
                </a:solidFill>
                <a:effectLst/>
                <a:latin typeface="Shoika-Bold"/>
                <a:ea typeface="Calibri" panose="020F0502020204030204" pitchFamily="34" charset="0"/>
                <a:cs typeface="Calibri" panose="020F0502020204030204" pitchFamily="34" charset="0"/>
              </a:rPr>
              <a:t>www.esero.ie</a:t>
            </a:r>
            <a:r>
              <a:rPr lang="en-IE" sz="1200" i="0" u="none" kern="100">
                <a:solidFill>
                  <a:srgbClr val="000000"/>
                </a:solidFill>
                <a:effectLst/>
                <a:latin typeface="Shoika-Bold"/>
                <a:ea typeface="Calibri" panose="020F0502020204030204" pitchFamily="34" charset="0"/>
                <a:cs typeface="Calibri" panose="020F0502020204030204" pitchFamily="34" charset="0"/>
              </a:rPr>
              <a:t>, or any other options that are available to you.</a:t>
            </a:r>
            <a:endParaRPr lang="en-IE" sz="1200" i="0" u="none" kern="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71933FC1-6D29-45C1-9225-3AA86DF4D750}" type="slidenum">
              <a:rPr lang="en-IE" smtClean="0"/>
              <a:t>5</a:t>
            </a:fld>
            <a:endParaRPr lang="en-IE"/>
          </a:p>
        </p:txBody>
      </p:sp>
    </p:spTree>
    <p:extLst>
      <p:ext uri="{BB962C8B-B14F-4D97-AF65-F5344CB8AC3E}">
        <p14:creationId xmlns:p14="http://schemas.microsoft.com/office/powerpoint/2010/main" val="3481568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BBC64-E9B1-E18B-FDCA-6CD253887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394D6-543A-F24A-7475-62A4F9EF1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62ABA-A3B2-2C37-C87B-623A3DBBD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i="0" u="none" kern="100">
                <a:solidFill>
                  <a:srgbClr val="000000"/>
                </a:solidFill>
                <a:effectLst/>
                <a:latin typeface="Shoika-Bold"/>
                <a:ea typeface="Calibri" panose="020F0502020204030204" pitchFamily="34" charset="0"/>
                <a:cs typeface="Calibri" panose="020F0502020204030204" pitchFamily="34" charset="0"/>
              </a:rPr>
              <a:t>You may come up with your own ideas, use the Curious Minds/ESERO resources on </a:t>
            </a:r>
            <a:r>
              <a:rPr lang="en-IE" sz="1200" b="1" i="0" u="none" kern="100">
                <a:solidFill>
                  <a:srgbClr val="000000"/>
                </a:solidFill>
                <a:effectLst/>
                <a:latin typeface="Shoika-Bold"/>
                <a:ea typeface="Calibri" panose="020F0502020204030204" pitchFamily="34" charset="0"/>
                <a:cs typeface="Calibri" panose="020F0502020204030204" pitchFamily="34" charset="0"/>
              </a:rPr>
              <a:t>www.curiousminds.ie </a:t>
            </a:r>
            <a:r>
              <a:rPr lang="en-IE" sz="1200" i="0" u="none" kern="100">
                <a:solidFill>
                  <a:srgbClr val="000000"/>
                </a:solidFill>
                <a:effectLst/>
                <a:latin typeface="Shoika-Bold"/>
                <a:ea typeface="Calibri" panose="020F0502020204030204" pitchFamily="34" charset="0"/>
                <a:cs typeface="Calibri" panose="020F0502020204030204" pitchFamily="34" charset="0"/>
              </a:rPr>
              <a:t>or </a:t>
            </a:r>
            <a:r>
              <a:rPr lang="en-IE" sz="1200" b="1" i="0" u="none" kern="100">
                <a:solidFill>
                  <a:srgbClr val="000000"/>
                </a:solidFill>
                <a:effectLst/>
                <a:latin typeface="Shoika-Bold"/>
                <a:ea typeface="Calibri" panose="020F0502020204030204" pitchFamily="34" charset="0"/>
                <a:cs typeface="Calibri" panose="020F0502020204030204" pitchFamily="34" charset="0"/>
              </a:rPr>
              <a:t>www.esero.ie</a:t>
            </a:r>
            <a:r>
              <a:rPr lang="en-IE" sz="1200" i="0" u="none" kern="100">
                <a:solidFill>
                  <a:srgbClr val="000000"/>
                </a:solidFill>
                <a:effectLst/>
                <a:latin typeface="Shoika-Bold"/>
                <a:ea typeface="Calibri" panose="020F0502020204030204" pitchFamily="34" charset="0"/>
                <a:cs typeface="Calibri" panose="020F0502020204030204" pitchFamily="34" charset="0"/>
              </a:rPr>
              <a:t>, or any other options that are available to you.</a:t>
            </a:r>
            <a:endParaRPr lang="en-IE" sz="1200" i="0" u="none" kern="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a:extLst>
              <a:ext uri="{FF2B5EF4-FFF2-40B4-BE49-F238E27FC236}">
                <a16:creationId xmlns:a16="http://schemas.microsoft.com/office/drawing/2014/main" id="{8F9074E7-8474-0E75-00F6-FFE01A786D13}"/>
              </a:ext>
            </a:extLst>
          </p:cNvPr>
          <p:cNvSpPr>
            <a:spLocks noGrp="1"/>
          </p:cNvSpPr>
          <p:nvPr>
            <p:ph type="sldNum" sz="quarter" idx="5"/>
          </p:nvPr>
        </p:nvSpPr>
        <p:spPr/>
        <p:txBody>
          <a:bodyPr/>
          <a:lstStyle/>
          <a:p>
            <a:fld id="{71933FC1-6D29-45C1-9225-3AA86DF4D750}" type="slidenum">
              <a:rPr lang="en-IE" smtClean="0"/>
              <a:t>6</a:t>
            </a:fld>
            <a:endParaRPr lang="en-IE"/>
          </a:p>
        </p:txBody>
      </p:sp>
    </p:spTree>
    <p:extLst>
      <p:ext uri="{BB962C8B-B14F-4D97-AF65-F5344CB8AC3E}">
        <p14:creationId xmlns:p14="http://schemas.microsoft.com/office/powerpoint/2010/main" val="3433760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kern="100">
                <a:solidFill>
                  <a:srgbClr val="000000"/>
                </a:solidFill>
                <a:effectLst/>
              </a:rPr>
              <a:t>Provide evidence of informal science activities from the list below:</a:t>
            </a:r>
            <a:endParaRPr lang="en-US"/>
          </a:p>
          <a:p>
            <a:r>
              <a:rPr lang="en-IE" b="1" kern="100">
                <a:solidFill>
                  <a:srgbClr val="000000"/>
                </a:solidFill>
                <a:effectLst/>
              </a:rPr>
              <a:t>• </a:t>
            </a:r>
            <a:r>
              <a:rPr lang="en-IE" kern="100">
                <a:solidFill>
                  <a:srgbClr val="000000"/>
                </a:solidFill>
                <a:effectLst/>
              </a:rPr>
              <a:t>Participate in science events or projects run by other organisations (live or online), see examples at </a:t>
            </a:r>
            <a:r>
              <a:rPr lang="en-IE" b="1" kern="100">
                <a:solidFill>
                  <a:srgbClr val="000000"/>
                </a:solidFill>
                <a:effectLst/>
                <a:hlinkClick r:id="rId3"/>
              </a:rPr>
              <a:t>www.sfi.ie/events</a:t>
            </a:r>
            <a:r>
              <a:rPr lang="en-IE" b="1" kern="100">
                <a:solidFill>
                  <a:srgbClr val="000000"/>
                </a:solidFill>
                <a:effectLst/>
              </a:rPr>
              <a:t> </a:t>
            </a:r>
            <a:r>
              <a:rPr lang="en-IE" kern="100">
                <a:solidFill>
                  <a:srgbClr val="000000"/>
                </a:solidFill>
                <a:effectLst/>
              </a:rPr>
              <a:t>on </a:t>
            </a:r>
            <a:r>
              <a:rPr lang="en-IE" b="1" kern="100">
                <a:solidFill>
                  <a:srgbClr val="000000"/>
                </a:solidFill>
                <a:effectLst/>
                <a:hlinkClick r:id="rId4"/>
              </a:rPr>
              <a:t>www.curiousminds.ie</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effectLst/>
              </a:rPr>
              <a:t>Invite a science speaker to your school, in person or digitally. Check out Skype a Scientist.</a:t>
            </a:r>
            <a:endParaRPr lang="en-IE"/>
          </a:p>
          <a:p>
            <a:r>
              <a:rPr lang="en-IE" b="1" kern="100">
                <a:solidFill>
                  <a:srgbClr val="000000"/>
                </a:solidFill>
                <a:effectLst/>
              </a:rPr>
              <a:t>• </a:t>
            </a:r>
            <a:r>
              <a:rPr lang="en-IE" kern="100">
                <a:solidFill>
                  <a:srgbClr val="000000"/>
                </a:solidFill>
                <a:effectLst/>
              </a:rPr>
              <a:t>Virtual or in-person visit to an SFI Discover Centre. Check </a:t>
            </a:r>
            <a:r>
              <a:rPr lang="en-IE" b="1" kern="100">
                <a:solidFill>
                  <a:srgbClr val="000000"/>
                </a:solidFill>
                <a:effectLst/>
                <a:hlinkClick r:id="rId4"/>
              </a:rPr>
              <a:t>www.curiousminds.ie</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effectLst/>
              </a:rPr>
              <a:t>Take part in Science Week </a:t>
            </a:r>
            <a:r>
              <a:rPr lang="en-IE" b="1" kern="100">
                <a:solidFill>
                  <a:srgbClr val="000000"/>
                </a:solidFill>
                <a:effectLst/>
                <a:hlinkClick r:id="rId5"/>
              </a:rPr>
              <a:t>www.scienceweek.ie</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effectLst/>
              </a:rPr>
              <a:t>Take part in Space Week </a:t>
            </a:r>
            <a:r>
              <a:rPr lang="en-IE" b="1" kern="100">
                <a:solidFill>
                  <a:srgbClr val="000000"/>
                </a:solidFill>
                <a:effectLst/>
                <a:hlinkClick r:id="rId6"/>
              </a:rPr>
              <a:t>www.spaceweek.ie</a:t>
            </a:r>
            <a:r>
              <a:rPr lang="en-IE" kern="100">
                <a:solidFill>
                  <a:srgbClr val="000000"/>
                </a:solidFill>
                <a:effectLst/>
              </a:rPr>
              <a:t>.</a:t>
            </a:r>
            <a:endParaRPr lang="en-IE"/>
          </a:p>
          <a:p>
            <a:r>
              <a:rPr lang="en-IE" b="1" kern="100">
                <a:solidFill>
                  <a:srgbClr val="000000"/>
                </a:solidFill>
                <a:effectLst/>
              </a:rPr>
              <a:t>• </a:t>
            </a:r>
            <a:r>
              <a:rPr lang="en-IE" kern="100">
                <a:solidFill>
                  <a:srgbClr val="000000"/>
                </a:solidFill>
                <a:effectLst/>
              </a:rPr>
              <a:t>Show how pupils have used STEM skills in projects on environment or sustainability. (see </a:t>
            </a:r>
            <a:r>
              <a:rPr lang="en-IE" b="1" kern="100">
                <a:solidFill>
                  <a:srgbClr val="000000"/>
                </a:solidFill>
                <a:effectLst/>
                <a:hlinkClick r:id="rId7"/>
              </a:rPr>
              <a:t>www.seai.ie/teaching-sustainability/primary-school</a:t>
            </a:r>
            <a:r>
              <a:rPr lang="en-IE" b="1" kern="100">
                <a:solidFill>
                  <a:srgbClr val="000000"/>
                </a:solidFill>
                <a:effectLst/>
              </a:rPr>
              <a:t> </a:t>
            </a:r>
            <a:r>
              <a:rPr lang="en-IE" kern="100">
                <a:solidFill>
                  <a:srgbClr val="000000"/>
                </a:solidFill>
                <a:effectLst/>
              </a:rPr>
              <a:t>or </a:t>
            </a:r>
            <a:r>
              <a:rPr lang="en-IE" b="1" kern="100">
                <a:solidFill>
                  <a:srgbClr val="000000"/>
                </a:solidFill>
                <a:effectLst/>
                <a:hlinkClick r:id="rId8"/>
              </a:rPr>
              <a:t>www.greenschoolsireland.org</a:t>
            </a:r>
            <a:r>
              <a:rPr lang="en-IE" b="1" kern="100">
                <a:solidFill>
                  <a:srgbClr val="000000"/>
                </a:solidFill>
                <a:effectLst/>
              </a:rPr>
              <a:t> </a:t>
            </a:r>
            <a:r>
              <a:rPr lang="en-IE" kern="100">
                <a:solidFill>
                  <a:srgbClr val="000000"/>
                </a:solidFill>
                <a:effectLst/>
              </a:rPr>
              <a:t>for ideas).</a:t>
            </a:r>
            <a:endParaRPr lang="en-IE"/>
          </a:p>
          <a:p>
            <a:pPr>
              <a:lnSpc>
                <a:spcPct val="107000"/>
              </a:lnSpc>
              <a:spcAft>
                <a:spcPts val="800"/>
              </a:spcAft>
            </a:pPr>
            <a:endParaRPr lang="en-IE" b="1" kern="100">
              <a:latin typeface="Shoika-Bold"/>
              <a:ea typeface="Calibri"/>
            </a:endParaRPr>
          </a:p>
          <a:p>
            <a:endParaRPr lang="en-IE">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7</a:t>
            </a:fld>
            <a:endParaRPr lang="en-IE"/>
          </a:p>
        </p:txBody>
      </p:sp>
    </p:spTree>
    <p:extLst>
      <p:ext uri="{BB962C8B-B14F-4D97-AF65-F5344CB8AC3E}">
        <p14:creationId xmlns:p14="http://schemas.microsoft.com/office/powerpoint/2010/main" val="1788145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BB128-5706-E295-2C80-DF8EB2A0A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1C3B4-01FC-545B-C71B-7186792DF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4BFF2-03B7-01CB-3912-DAA46B544A1C}"/>
              </a:ext>
            </a:extLst>
          </p:cNvPr>
          <p:cNvSpPr>
            <a:spLocks noGrp="1"/>
          </p:cNvSpPr>
          <p:nvPr>
            <p:ph type="body" idx="1"/>
          </p:nvPr>
        </p:nvSpPr>
        <p:spPr/>
        <p:txBody>
          <a:bodyPr/>
          <a:lstStyle/>
          <a:p>
            <a:pPr>
              <a:lnSpc>
                <a:spcPct val="107000"/>
              </a:lnSpc>
              <a:spcAft>
                <a:spcPts val="800"/>
              </a:spcAft>
            </a:pPr>
            <a:r>
              <a:rPr lang="en-IE" sz="1200" b="1" kern="100">
                <a:solidFill>
                  <a:srgbClr val="000000"/>
                </a:solidFill>
                <a:effectLst/>
                <a:latin typeface="Shoika-Bold"/>
                <a:ea typeface="Calibri" panose="020F0502020204030204" pitchFamily="34" charset="0"/>
                <a:cs typeface="Calibri" panose="020F0502020204030204" pitchFamily="34" charset="0"/>
              </a:rPr>
              <a:t>Provide evidence of informal science activities from the list below:</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a:solidFill>
                  <a:srgbClr val="000000"/>
                </a:solidFill>
                <a:effectLst/>
                <a:latin typeface="Shoika-Bold"/>
                <a:ea typeface="Calibri" panose="020F0502020204030204" pitchFamily="34" charset="0"/>
                <a:cs typeface="Calibri" panose="020F0502020204030204" pitchFamily="34" charset="0"/>
              </a:rPr>
              <a:t>• </a:t>
            </a:r>
            <a:r>
              <a:rPr lang="en-IE" sz="1200" kern="100">
                <a:solidFill>
                  <a:srgbClr val="000000"/>
                </a:solidFill>
                <a:effectLst/>
                <a:latin typeface="Shoika-Bold"/>
                <a:ea typeface="Calibri" panose="020F0502020204030204" pitchFamily="34" charset="0"/>
                <a:cs typeface="Calibri" panose="020F0502020204030204" pitchFamily="34" charset="0"/>
              </a:rPr>
              <a:t>Participate in science events or projects run by other organisations (live or online), see examples at </a:t>
            </a:r>
            <a:r>
              <a:rPr lang="en-IE" sz="1200" b="1" kern="100">
                <a:solidFill>
                  <a:srgbClr val="000000"/>
                </a:solidFill>
                <a:effectLst/>
                <a:latin typeface="Shoika-Bold"/>
                <a:ea typeface="Calibri" panose="020F0502020204030204" pitchFamily="34" charset="0"/>
                <a:cs typeface="Calibri" panose="020F0502020204030204" pitchFamily="34" charset="0"/>
              </a:rPr>
              <a:t>www.sfi.ie/events </a:t>
            </a:r>
            <a:r>
              <a:rPr lang="en-IE" sz="1200" kern="100">
                <a:solidFill>
                  <a:srgbClr val="000000"/>
                </a:solidFill>
                <a:effectLst/>
                <a:latin typeface="Shoika-Bold"/>
                <a:ea typeface="Calibri" panose="020F0502020204030204" pitchFamily="34" charset="0"/>
                <a:cs typeface="Calibri" panose="020F0502020204030204" pitchFamily="34" charset="0"/>
              </a:rPr>
              <a:t>on </a:t>
            </a:r>
            <a:r>
              <a:rPr lang="en-IE" sz="1200" b="1" kern="100">
                <a:solidFill>
                  <a:srgbClr val="000000"/>
                </a:solidFill>
                <a:effectLst/>
                <a:latin typeface="Shoika-Bold"/>
                <a:ea typeface="Calibri" panose="020F0502020204030204" pitchFamily="34" charset="0"/>
                <a:cs typeface="Calibri" panose="020F0502020204030204" pitchFamily="34" charset="0"/>
              </a:rPr>
              <a:t>www.curiousminds.ie</a:t>
            </a:r>
            <a:r>
              <a:rPr lang="en-IE" sz="1200" kern="100">
                <a:solidFill>
                  <a:srgbClr val="000000"/>
                </a:solidFill>
                <a:effectLst/>
                <a:latin typeface="Shoika-Bold"/>
                <a:ea typeface="Calibri" panose="020F0502020204030204" pitchFamily="34" charset="0"/>
                <a:cs typeface="Calibri" panose="020F0502020204030204" pitchFamily="34" charset="0"/>
              </a:rPr>
              <a:t>.</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a:solidFill>
                  <a:srgbClr val="000000"/>
                </a:solidFill>
                <a:effectLst/>
                <a:latin typeface="Shoika-Bold"/>
                <a:ea typeface="Calibri" panose="020F0502020204030204" pitchFamily="34" charset="0"/>
                <a:cs typeface="Calibri" panose="020F0502020204030204" pitchFamily="34" charset="0"/>
              </a:rPr>
              <a:t>• </a:t>
            </a:r>
            <a:r>
              <a:rPr lang="en-IE" sz="1200" kern="100">
                <a:solidFill>
                  <a:srgbClr val="000000"/>
                </a:solidFill>
                <a:effectLst/>
                <a:latin typeface="Shoika-Bold"/>
                <a:ea typeface="Calibri" panose="020F0502020204030204" pitchFamily="34" charset="0"/>
                <a:cs typeface="Calibri" panose="020F0502020204030204" pitchFamily="34" charset="0"/>
              </a:rPr>
              <a:t>Invite a science speaker to your school, in person or digitally. Check out Skype a Scientist.</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a:solidFill>
                  <a:srgbClr val="000000"/>
                </a:solidFill>
                <a:effectLst/>
                <a:latin typeface="Shoika-Bold"/>
                <a:ea typeface="Calibri" panose="020F0502020204030204" pitchFamily="34" charset="0"/>
                <a:cs typeface="Calibri" panose="020F0502020204030204" pitchFamily="34" charset="0"/>
              </a:rPr>
              <a:t>• </a:t>
            </a:r>
            <a:r>
              <a:rPr lang="en-IE" sz="1200" kern="100">
                <a:solidFill>
                  <a:srgbClr val="000000"/>
                </a:solidFill>
                <a:effectLst/>
                <a:latin typeface="Shoika-Bold"/>
                <a:ea typeface="Calibri" panose="020F0502020204030204" pitchFamily="34" charset="0"/>
                <a:cs typeface="Calibri" panose="020F0502020204030204" pitchFamily="34" charset="0"/>
              </a:rPr>
              <a:t>Virtual or in-person visit to an SFI Discover Centre. Check </a:t>
            </a:r>
            <a:r>
              <a:rPr lang="en-IE" sz="1200" b="1" kern="100">
                <a:solidFill>
                  <a:srgbClr val="000000"/>
                </a:solidFill>
                <a:effectLst/>
                <a:latin typeface="Shoika-Bold"/>
                <a:ea typeface="Calibri" panose="020F0502020204030204" pitchFamily="34" charset="0"/>
                <a:cs typeface="Calibri" panose="020F0502020204030204" pitchFamily="34" charset="0"/>
              </a:rPr>
              <a:t>www.curiousminds.ie</a:t>
            </a:r>
            <a:r>
              <a:rPr lang="en-IE" sz="1200" kern="100">
                <a:solidFill>
                  <a:srgbClr val="000000"/>
                </a:solidFill>
                <a:effectLst/>
                <a:latin typeface="Shoika-Bold"/>
                <a:ea typeface="Calibri" panose="020F0502020204030204" pitchFamily="34" charset="0"/>
                <a:cs typeface="Calibri" panose="020F0502020204030204" pitchFamily="34" charset="0"/>
              </a:rPr>
              <a:t>.</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a:solidFill>
                  <a:srgbClr val="000000"/>
                </a:solidFill>
                <a:effectLst/>
                <a:latin typeface="Shoika-Bold"/>
                <a:ea typeface="Calibri" panose="020F0502020204030204" pitchFamily="34" charset="0"/>
                <a:cs typeface="Calibri" panose="020F0502020204030204" pitchFamily="34" charset="0"/>
              </a:rPr>
              <a:t>• </a:t>
            </a:r>
            <a:r>
              <a:rPr lang="en-IE" sz="1200" kern="100">
                <a:solidFill>
                  <a:srgbClr val="000000"/>
                </a:solidFill>
                <a:effectLst/>
                <a:latin typeface="Shoika-Bold"/>
                <a:ea typeface="Calibri" panose="020F0502020204030204" pitchFamily="34" charset="0"/>
                <a:cs typeface="Calibri" panose="020F0502020204030204" pitchFamily="34" charset="0"/>
              </a:rPr>
              <a:t>Take part in Science Week </a:t>
            </a:r>
            <a:r>
              <a:rPr lang="en-IE" sz="1200" b="1" kern="100">
                <a:solidFill>
                  <a:srgbClr val="000000"/>
                </a:solidFill>
                <a:effectLst/>
                <a:latin typeface="Shoika-Bold"/>
                <a:ea typeface="Calibri" panose="020F0502020204030204" pitchFamily="34" charset="0"/>
                <a:cs typeface="Calibri" panose="020F0502020204030204" pitchFamily="34" charset="0"/>
              </a:rPr>
              <a:t>www.scienceweek.ie</a:t>
            </a:r>
            <a:r>
              <a:rPr lang="en-IE" sz="1200" kern="100">
                <a:solidFill>
                  <a:srgbClr val="000000"/>
                </a:solidFill>
                <a:effectLst/>
                <a:latin typeface="Shoika-Bold"/>
                <a:ea typeface="Calibri" panose="020F0502020204030204" pitchFamily="34" charset="0"/>
                <a:cs typeface="Calibri" panose="020F0502020204030204" pitchFamily="34" charset="0"/>
              </a:rPr>
              <a:t>.</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a:solidFill>
                  <a:srgbClr val="000000"/>
                </a:solidFill>
                <a:effectLst/>
                <a:latin typeface="Shoika-Bold"/>
                <a:ea typeface="Calibri" panose="020F0502020204030204" pitchFamily="34" charset="0"/>
                <a:cs typeface="Calibri" panose="020F0502020204030204" pitchFamily="34" charset="0"/>
              </a:rPr>
              <a:t>• </a:t>
            </a:r>
            <a:r>
              <a:rPr lang="en-IE" sz="1200" kern="100">
                <a:solidFill>
                  <a:srgbClr val="000000"/>
                </a:solidFill>
                <a:effectLst/>
                <a:latin typeface="Shoika-Bold"/>
                <a:ea typeface="Calibri" panose="020F0502020204030204" pitchFamily="34" charset="0"/>
                <a:cs typeface="Calibri" panose="020F0502020204030204" pitchFamily="34" charset="0"/>
              </a:rPr>
              <a:t>Take part in Space Week </a:t>
            </a:r>
            <a:r>
              <a:rPr lang="en-IE" sz="1200" b="1" kern="100">
                <a:solidFill>
                  <a:srgbClr val="000000"/>
                </a:solidFill>
                <a:effectLst/>
                <a:latin typeface="Shoika-Bold"/>
                <a:ea typeface="Calibri" panose="020F0502020204030204" pitchFamily="34" charset="0"/>
                <a:cs typeface="Calibri" panose="020F0502020204030204" pitchFamily="34" charset="0"/>
              </a:rPr>
              <a:t>www.spaceweek.ie</a:t>
            </a:r>
            <a:r>
              <a:rPr lang="en-IE" sz="1200" kern="100">
                <a:solidFill>
                  <a:srgbClr val="000000"/>
                </a:solidFill>
                <a:effectLst/>
                <a:latin typeface="Shoika-Bold"/>
                <a:ea typeface="Calibri" panose="020F0502020204030204" pitchFamily="34" charset="0"/>
                <a:cs typeface="Calibri" panose="020F0502020204030204" pitchFamily="34" charset="0"/>
              </a:rPr>
              <a:t>.</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a:solidFill>
                  <a:srgbClr val="000000"/>
                </a:solidFill>
                <a:effectLst/>
                <a:latin typeface="Shoika-Bold"/>
                <a:ea typeface="Calibri" panose="020F0502020204030204" pitchFamily="34" charset="0"/>
                <a:cs typeface="Calibri" panose="020F0502020204030204" pitchFamily="34" charset="0"/>
              </a:rPr>
              <a:t>• </a:t>
            </a:r>
            <a:r>
              <a:rPr lang="en-IE" sz="1200" kern="100">
                <a:solidFill>
                  <a:srgbClr val="000000"/>
                </a:solidFill>
                <a:effectLst/>
                <a:latin typeface="Shoika-Bold"/>
                <a:ea typeface="Calibri" panose="020F0502020204030204" pitchFamily="34" charset="0"/>
                <a:cs typeface="Calibri" panose="020F0502020204030204" pitchFamily="34" charset="0"/>
              </a:rPr>
              <a:t>Show how pupils have used STEM skills in projects on environment or sustainability. (see </a:t>
            </a:r>
            <a:r>
              <a:rPr lang="en-IE" sz="1200" b="1" kern="100">
                <a:solidFill>
                  <a:srgbClr val="000000"/>
                </a:solidFill>
                <a:effectLst/>
                <a:latin typeface="Shoika-Bold"/>
                <a:ea typeface="Calibri" panose="020F0502020204030204" pitchFamily="34" charset="0"/>
                <a:cs typeface="Calibri" panose="020F0502020204030204" pitchFamily="34" charset="0"/>
              </a:rPr>
              <a:t>www.seai.ie/teaching-sustainability/primary-school </a:t>
            </a:r>
            <a:r>
              <a:rPr lang="en-IE" sz="1200" kern="100">
                <a:solidFill>
                  <a:srgbClr val="000000"/>
                </a:solidFill>
                <a:effectLst/>
                <a:latin typeface="Shoika-Bold"/>
                <a:ea typeface="Calibri" panose="020F0502020204030204" pitchFamily="34" charset="0"/>
                <a:cs typeface="Calibri" panose="020F0502020204030204" pitchFamily="34" charset="0"/>
              </a:rPr>
              <a:t>or </a:t>
            </a:r>
            <a:r>
              <a:rPr lang="en-IE" sz="1200" b="1" kern="100">
                <a:solidFill>
                  <a:srgbClr val="000000"/>
                </a:solidFill>
                <a:effectLst/>
                <a:latin typeface="Shoika-Bold"/>
                <a:ea typeface="Calibri" panose="020F0502020204030204" pitchFamily="34" charset="0"/>
                <a:cs typeface="Calibri" panose="020F0502020204030204" pitchFamily="34" charset="0"/>
              </a:rPr>
              <a:t>www.greenschoolsireland.org </a:t>
            </a:r>
            <a:r>
              <a:rPr lang="en-IE" sz="1200" kern="100">
                <a:solidFill>
                  <a:srgbClr val="000000"/>
                </a:solidFill>
                <a:effectLst/>
                <a:latin typeface="Shoika-Bold"/>
                <a:ea typeface="Calibri" panose="020F0502020204030204" pitchFamily="34" charset="0"/>
                <a:cs typeface="Calibri" panose="020F0502020204030204" pitchFamily="34" charset="0"/>
              </a:rPr>
              <a:t>for ideas).</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a:extLst>
              <a:ext uri="{FF2B5EF4-FFF2-40B4-BE49-F238E27FC236}">
                <a16:creationId xmlns:a16="http://schemas.microsoft.com/office/drawing/2014/main" id="{3BE087A9-6DEC-F495-3F51-CE51200644A4}"/>
              </a:ext>
            </a:extLst>
          </p:cNvPr>
          <p:cNvSpPr>
            <a:spLocks noGrp="1"/>
          </p:cNvSpPr>
          <p:nvPr>
            <p:ph type="sldNum" sz="quarter" idx="5"/>
          </p:nvPr>
        </p:nvSpPr>
        <p:spPr/>
        <p:txBody>
          <a:bodyPr/>
          <a:lstStyle/>
          <a:p>
            <a:fld id="{71933FC1-6D29-45C1-9225-3AA86DF4D750}" type="slidenum">
              <a:rPr lang="en-IE" smtClean="0"/>
              <a:t>8</a:t>
            </a:fld>
            <a:endParaRPr lang="en-IE"/>
          </a:p>
        </p:txBody>
      </p:sp>
    </p:spTree>
    <p:extLst>
      <p:ext uri="{BB962C8B-B14F-4D97-AF65-F5344CB8AC3E}">
        <p14:creationId xmlns:p14="http://schemas.microsoft.com/office/powerpoint/2010/main" val="228572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b="1" i="0" kern="100">
                <a:solidFill>
                  <a:srgbClr val="000000"/>
                </a:solidFill>
                <a:effectLst/>
              </a:rPr>
              <a:t>Provide evidence </a:t>
            </a:r>
            <a:r>
              <a:rPr lang="en-IE" b="1" kern="100">
                <a:solidFill>
                  <a:srgbClr val="000000"/>
                </a:solidFill>
              </a:rPr>
              <a:t>for two or more examples </a:t>
            </a:r>
            <a:r>
              <a:rPr lang="en-IE" b="1" i="0" kern="100">
                <a:solidFill>
                  <a:srgbClr val="000000"/>
                </a:solidFill>
                <a:effectLst/>
              </a:rPr>
              <a:t>of </a:t>
            </a:r>
            <a:r>
              <a:rPr lang="en-IE" b="1" kern="100">
                <a:solidFill>
                  <a:srgbClr val="000000"/>
                </a:solidFill>
              </a:rPr>
              <a:t>how </a:t>
            </a:r>
            <a:r>
              <a:rPr lang="en-IE" b="1" i="0" kern="100">
                <a:solidFill>
                  <a:srgbClr val="000000"/>
                </a:solidFill>
                <a:effectLst/>
              </a:rPr>
              <a:t>the learners </a:t>
            </a:r>
            <a:r>
              <a:rPr lang="en-IE" b="1" kern="100">
                <a:solidFill>
                  <a:srgbClr val="000000"/>
                </a:solidFill>
              </a:rPr>
              <a:t>used technology as part of their schoolwork. </a:t>
            </a:r>
            <a:r>
              <a:rPr lang="en-IE" kern="100">
                <a:solidFill>
                  <a:srgbClr val="000000"/>
                </a:solidFill>
              </a:rPr>
              <a:t>By technology we are referring to the use of Information Communications Technologies (ICT), coding or robotics (see list above).</a:t>
            </a:r>
            <a:endParaRPr lang="en-IE" kern="100">
              <a:solidFill>
                <a:srgbClr val="444444"/>
              </a:solidFill>
            </a:endParaRPr>
          </a:p>
          <a:p>
            <a:pPr>
              <a:lnSpc>
                <a:spcPct val="107000"/>
              </a:lnSpc>
              <a:spcAft>
                <a:spcPts val="800"/>
              </a:spcAft>
            </a:pPr>
            <a:r>
              <a:rPr lang="en-IE" kern="100">
                <a:solidFill>
                  <a:srgbClr val="000000"/>
                </a:solidFill>
              </a:rPr>
              <a:t>Examples can include:</a:t>
            </a:r>
            <a:endParaRPr lang="en-IE" kern="100">
              <a:solidFill>
                <a:srgbClr val="444444"/>
              </a:solidFill>
            </a:endParaRPr>
          </a:p>
          <a:p>
            <a:pPr>
              <a:lnSpc>
                <a:spcPct val="107000"/>
              </a:lnSpc>
              <a:spcAft>
                <a:spcPts val="800"/>
              </a:spcAft>
            </a:pPr>
            <a:r>
              <a:rPr lang="en-IE" b="1" kern="100">
                <a:solidFill>
                  <a:srgbClr val="000000"/>
                </a:solidFill>
              </a:rPr>
              <a:t>• </a:t>
            </a:r>
            <a:r>
              <a:rPr lang="en-IE" kern="100">
                <a:solidFill>
                  <a:srgbClr val="000000"/>
                </a:solidFill>
              </a:rPr>
              <a:t>Record and analyse data collected e.g. a spreadsheet </a:t>
            </a:r>
            <a:r>
              <a:rPr lang="en-IE" b="0" i="0" kern="100">
                <a:solidFill>
                  <a:srgbClr val="000000"/>
                </a:solidFill>
                <a:effectLst/>
              </a:rPr>
              <a:t>or </a:t>
            </a:r>
            <a:r>
              <a:rPr lang="en-IE" kern="100">
                <a:solidFill>
                  <a:srgbClr val="000000"/>
                </a:solidFill>
              </a:rPr>
              <a:t>graph</a:t>
            </a:r>
            <a:r>
              <a:rPr lang="en-IE" b="0" i="0" kern="100">
                <a:solidFill>
                  <a:srgbClr val="000000"/>
                </a:solidFill>
                <a:effectLst/>
              </a:rPr>
              <a:t>.</a:t>
            </a:r>
            <a:endParaRPr lang="en-IE" b="0" i="0" kern="100">
              <a:solidFill>
                <a:srgbClr val="444444"/>
              </a:solidFill>
              <a:effectLst/>
            </a:endParaRPr>
          </a:p>
          <a:p>
            <a:pPr>
              <a:lnSpc>
                <a:spcPct val="107000"/>
              </a:lnSpc>
              <a:spcAft>
                <a:spcPts val="800"/>
              </a:spcAft>
            </a:pPr>
            <a:r>
              <a:rPr lang="en-IE" b="1" kern="100">
                <a:solidFill>
                  <a:srgbClr val="000000"/>
                </a:solidFill>
              </a:rPr>
              <a:t>• </a:t>
            </a:r>
            <a:r>
              <a:rPr lang="en-IE" kern="100">
                <a:solidFill>
                  <a:srgbClr val="000000"/>
                </a:solidFill>
              </a:rPr>
              <a:t>Develop a blog, website or video.</a:t>
            </a:r>
            <a:endParaRPr lang="en-IE" b="0" i="0" kern="100">
              <a:solidFill>
                <a:srgbClr val="444444"/>
              </a:solidFill>
              <a:effectLst/>
            </a:endParaRPr>
          </a:p>
          <a:p>
            <a:pPr>
              <a:lnSpc>
                <a:spcPct val="107000"/>
              </a:lnSpc>
              <a:spcAft>
                <a:spcPts val="800"/>
              </a:spcAft>
            </a:pPr>
            <a:r>
              <a:rPr lang="en-IE" b="1" i="0" kern="100">
                <a:solidFill>
                  <a:srgbClr val="000000"/>
                </a:solidFill>
                <a:effectLst/>
              </a:rPr>
              <a:t>• </a:t>
            </a:r>
            <a:r>
              <a:rPr lang="en-IE" kern="100">
                <a:solidFill>
                  <a:srgbClr val="000000"/>
                </a:solidFill>
              </a:rPr>
              <a:t>Use electronic components to build simple circuits.</a:t>
            </a:r>
            <a:endParaRPr lang="en-IE" b="0" i="0" kern="100">
              <a:solidFill>
                <a:srgbClr val="444444"/>
              </a:solidFill>
              <a:effectLst/>
            </a:endParaRPr>
          </a:p>
          <a:p>
            <a:pPr>
              <a:lnSpc>
                <a:spcPct val="107000"/>
              </a:lnSpc>
              <a:spcAft>
                <a:spcPts val="800"/>
              </a:spcAft>
            </a:pPr>
            <a:r>
              <a:rPr lang="en-IE" b="1" i="0" kern="100">
                <a:solidFill>
                  <a:srgbClr val="000000"/>
                </a:solidFill>
                <a:effectLst/>
              </a:rPr>
              <a:t>•</a:t>
            </a:r>
            <a:r>
              <a:rPr lang="en-IE" kern="100">
                <a:solidFill>
                  <a:srgbClr val="000000"/>
                </a:solidFill>
              </a:rPr>
              <a:t>Take part in coding and computer science projects: National Scratch Competition, Hour of Code, EU Code Week, or coding</a:t>
            </a:r>
            <a:r>
              <a:rPr lang="en-IE" b="0" i="0" kern="100">
                <a:solidFill>
                  <a:srgbClr val="000000"/>
                </a:solidFill>
                <a:effectLst/>
              </a:rPr>
              <a:t> and </a:t>
            </a:r>
            <a:r>
              <a:rPr lang="en-IE" kern="100">
                <a:solidFill>
                  <a:srgbClr val="000000"/>
                </a:solidFill>
              </a:rPr>
              <a:t>robotics workshops offered by SFI </a:t>
            </a:r>
            <a:r>
              <a:rPr lang="en-IE" u="sng" kern="100">
                <a:solidFill>
                  <a:srgbClr val="000000"/>
                </a:solidFill>
              </a:rPr>
              <a:t>Discover Centres </a:t>
            </a:r>
            <a:r>
              <a:rPr lang="en-IE" kern="100">
                <a:solidFill>
                  <a:srgbClr val="000000"/>
                </a:solidFill>
              </a:rPr>
              <a:t> or other organisations e.g. Dream Space.</a:t>
            </a:r>
            <a:endParaRPr lang="en-IE" kern="100">
              <a:solidFill>
                <a:srgbClr val="444444"/>
              </a:solidFill>
            </a:endParaRPr>
          </a:p>
          <a:p>
            <a:pPr>
              <a:lnSpc>
                <a:spcPct val="107000"/>
              </a:lnSpc>
              <a:spcAft>
                <a:spcPts val="800"/>
              </a:spcAft>
            </a:pPr>
            <a:r>
              <a:rPr lang="en-IE" b="1" kern="100">
                <a:solidFill>
                  <a:srgbClr val="000000"/>
                </a:solidFill>
              </a:rPr>
              <a:t>• </a:t>
            </a:r>
            <a:r>
              <a:rPr lang="en-IE" kern="100">
                <a:solidFill>
                  <a:srgbClr val="000000"/>
                </a:solidFill>
              </a:rPr>
              <a:t>Explore robotics e.g. FIRST® LEGO® League.</a:t>
            </a:r>
            <a:endParaRPr lang="en-IE" b="0" i="0" kern="100">
              <a:solidFill>
                <a:srgbClr val="444444"/>
              </a:solidFill>
              <a:effectLst/>
            </a:endParaRPr>
          </a:p>
          <a:p>
            <a:pPr>
              <a:lnSpc>
                <a:spcPct val="107000"/>
              </a:lnSpc>
              <a:spcAft>
                <a:spcPts val="800"/>
              </a:spcAft>
            </a:pPr>
            <a:r>
              <a:rPr lang="en-IE" b="1" i="0" kern="100">
                <a:solidFill>
                  <a:srgbClr val="000000"/>
                </a:solidFill>
                <a:effectLst/>
              </a:rPr>
              <a:t>• </a:t>
            </a:r>
            <a:r>
              <a:rPr lang="en-IE" kern="100">
                <a:solidFill>
                  <a:srgbClr val="000000"/>
                </a:solidFill>
              </a:rPr>
              <a:t>Engage pupils in the use of game-based learning such as Minecraft.</a:t>
            </a:r>
            <a:endParaRPr lang="en-IE" b="0" i="0" kern="100">
              <a:solidFill>
                <a:srgbClr val="444444"/>
              </a:solidFill>
              <a:effectLst/>
            </a:endParaRPr>
          </a:p>
          <a:p>
            <a:pPr>
              <a:lnSpc>
                <a:spcPct val="107000"/>
              </a:lnSpc>
              <a:spcAft>
                <a:spcPts val="800"/>
              </a:spcAft>
            </a:pPr>
            <a:r>
              <a:rPr lang="en-IE" b="1" i="0" kern="100">
                <a:solidFill>
                  <a:srgbClr val="000000"/>
                </a:solidFill>
                <a:effectLst/>
              </a:rPr>
              <a:t>• </a:t>
            </a:r>
            <a:r>
              <a:rPr lang="en-IE" kern="100">
                <a:solidFill>
                  <a:srgbClr val="000000"/>
                </a:solidFill>
              </a:rPr>
              <a:t>Explore renewable energy technologies e.g. use solar energy kits.</a:t>
            </a:r>
            <a:endParaRPr lang="en-IE" kern="100">
              <a:solidFill>
                <a:srgbClr val="444444"/>
              </a:solidFill>
            </a:endParaRPr>
          </a:p>
          <a:p>
            <a:pPr>
              <a:lnSpc>
                <a:spcPct val="107000"/>
              </a:lnSpc>
              <a:spcAft>
                <a:spcPts val="800"/>
              </a:spcAft>
            </a:pPr>
            <a:r>
              <a:rPr lang="en-IE" b="1" kern="100">
                <a:solidFill>
                  <a:srgbClr val="000000"/>
                </a:solidFill>
              </a:rPr>
              <a:t>Note: </a:t>
            </a:r>
            <a:r>
              <a:rPr lang="en-IE" kern="100">
                <a:solidFill>
                  <a:srgbClr val="000000"/>
                </a:solidFill>
              </a:rPr>
              <a:t>The above must be carried out by learners. The use of technology by teachers (e.g. use of PowerPoint, ICT, development of blogs or video) do not count for this step of the Award.</a:t>
            </a:r>
            <a:endParaRPr lang="en-IE" kern="100">
              <a:solidFill>
                <a:srgbClr val="444444"/>
              </a:solidFill>
            </a:endParaRPr>
          </a:p>
          <a:p>
            <a:pPr>
              <a:spcAft>
                <a:spcPts val="800"/>
              </a:spcAft>
            </a:pPr>
            <a:r>
              <a:rPr lang="en-IE" kern="100">
                <a:solidFill>
                  <a:srgbClr val="000000"/>
                </a:solidFill>
              </a:rPr>
              <a:t> Link to: </a:t>
            </a:r>
            <a:r>
              <a:rPr lang="en-IE" kern="100">
                <a:solidFill>
                  <a:srgbClr val="444444"/>
                </a:solidFill>
                <a:hlinkClick r:id="rId3"/>
              </a:rPr>
              <a:t>https://www.sfi.ie/engagement/curious-minds/discover-centres/</a:t>
            </a:r>
            <a:endParaRPr lang="en-IE" kern="100">
              <a:solidFill>
                <a:srgbClr val="444444"/>
              </a:solidFill>
            </a:endParaRPr>
          </a:p>
          <a:p>
            <a:endParaRPr lang="en-IE">
              <a:solidFill>
                <a:srgbClr val="000000"/>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9</a:t>
            </a:fld>
            <a:endParaRPr lang="en-IE"/>
          </a:p>
        </p:txBody>
      </p:sp>
    </p:spTree>
    <p:extLst>
      <p:ext uri="{BB962C8B-B14F-4D97-AF65-F5344CB8AC3E}">
        <p14:creationId xmlns:p14="http://schemas.microsoft.com/office/powerpoint/2010/main" val="1448531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51D0-D3A9-1AD5-42C1-5129212DC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8302CA3-44A1-D776-FF68-D40DECB9F4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A1BEEA0-FF77-7599-0D4D-F6BA011E595B}"/>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AEB773FA-060C-8124-FFB4-534F8798978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9905ACA-C308-B1E8-0286-8838ED8C0CB2}"/>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201072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2798-B919-5D7A-8A95-2410B79C09F3}"/>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1AD83DC-D010-7D19-D99F-656824DB5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267B242-426D-6791-0B4D-36A345A71C1A}"/>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48C14328-46E2-5C05-FCED-E0B965A8091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3D2F3F1-10F6-1A97-63EA-2F3115003A8F}"/>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210014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70174F-E25B-125C-F170-C2345447D2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284C325-9978-AE93-AAD4-059220D3E0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C82BF0E-3069-25BD-CB34-9BD88B21BEF6}"/>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C4C270C2-125E-CB20-75B8-FE021923B4C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7F14959-24DC-3CA9-B4D7-F70FA1A78854}"/>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42015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846C-CFC4-508E-2CFC-222813712EB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380C64F-1489-BD7C-759C-010254EFA8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72B9F2F-E715-95A1-982B-4971B8DA83C5}"/>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48DE05B5-8715-08AE-D32A-4EBEE0AEF30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D2C51AA-FC5C-BED7-D1E8-54979167E021}"/>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309700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2FCD-970E-1441-2240-7195B694FE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56F94AA-BFE7-62D0-D3CE-7CDC87DF2E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1574F7-7FBA-9AC9-A7EC-72425DD98B8A}"/>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BFB8BD13-08A0-7CCE-4455-3A1295074E0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F189CCA-157B-6A10-FA00-8EF84AF2D2D3}"/>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277184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B768-0D1E-D78F-9B22-5E2F7BA5C86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CC4EBCC-867F-375A-9799-A6A0DA92BA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0144E6C-3B0A-5D2D-1A7B-871D344A47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BC470708-08DD-2E99-9D2C-8E64F00C6B54}"/>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6" name="Footer Placeholder 5">
            <a:extLst>
              <a:ext uri="{FF2B5EF4-FFF2-40B4-BE49-F238E27FC236}">
                <a16:creationId xmlns:a16="http://schemas.microsoft.com/office/drawing/2014/main" id="{4983B522-9B01-A5D8-25E0-F8445C51E96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E062EBD-93E7-FFF8-DAA2-4432B67D4C1E}"/>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4009274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9B59-EB7A-48A0-4E6F-1F89835CDED2}"/>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00B7F49-7708-0A3F-62D2-DE3A403A02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156F9-A1CB-142D-120C-CD4EEA4DE8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0312CB4A-2129-9750-BED7-C4CCE7494B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426664-AE46-8101-923F-5815A958B9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302D4E83-680C-4FAA-4362-74F8DA423A67}"/>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8" name="Footer Placeholder 7">
            <a:extLst>
              <a:ext uri="{FF2B5EF4-FFF2-40B4-BE49-F238E27FC236}">
                <a16:creationId xmlns:a16="http://schemas.microsoft.com/office/drawing/2014/main" id="{C22ACB60-4137-6A57-18CE-D14AA7020D5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AE134E09-4DB6-F356-5859-ADB3D268720F}"/>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88892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11EB9-9AC2-39BF-2B48-12498EC64582}"/>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50AD132-5859-A7D0-B819-755B671E1201}"/>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4" name="Footer Placeholder 3">
            <a:extLst>
              <a:ext uri="{FF2B5EF4-FFF2-40B4-BE49-F238E27FC236}">
                <a16:creationId xmlns:a16="http://schemas.microsoft.com/office/drawing/2014/main" id="{E3B941AE-5260-1633-C8B0-E3B1B3174E6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D9721CC-4C28-D109-FEDC-E6905A374562}"/>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145706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B93289-E4BB-EE20-1801-DB73285502B1}"/>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3" name="Footer Placeholder 2">
            <a:extLst>
              <a:ext uri="{FF2B5EF4-FFF2-40B4-BE49-F238E27FC236}">
                <a16:creationId xmlns:a16="http://schemas.microsoft.com/office/drawing/2014/main" id="{5E5E2FB1-AB47-CCA0-F45B-4871AAC495B7}"/>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97A94C7-4430-6292-1998-361560D7435F}"/>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340900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CFEF5-D78B-6BEB-ED20-1532F8E49B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041C1F68-4BB1-C1A7-AD50-241AD1375D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B39D4784-364E-747A-7D50-E1E9288A1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2CA75-31DA-82B9-720B-3B59CA5F7268}"/>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6" name="Footer Placeholder 5">
            <a:extLst>
              <a:ext uri="{FF2B5EF4-FFF2-40B4-BE49-F238E27FC236}">
                <a16:creationId xmlns:a16="http://schemas.microsoft.com/office/drawing/2014/main" id="{3A2BC060-0609-E86C-88F8-A39E55AD0BC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BB71D4D-636C-8C4D-88E6-B8591C9EEC08}"/>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302001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A64E-40B3-B978-F552-563CD2374E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BAF3831-F7BD-2288-79E0-B0597D7B9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BA0C560-80A2-9E07-4CF5-9B848D9B7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B3547-DC43-4370-14A0-363CC71BF72F}"/>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6" name="Footer Placeholder 5">
            <a:extLst>
              <a:ext uri="{FF2B5EF4-FFF2-40B4-BE49-F238E27FC236}">
                <a16:creationId xmlns:a16="http://schemas.microsoft.com/office/drawing/2014/main" id="{5DA4EE1B-2D0B-702A-8488-3964EFD12EF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D5B8F70-0CA9-F796-A621-80F34F65C4E6}"/>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2876878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FE3545-928D-9610-73B9-556E36A420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86C8409-A592-E85D-5A26-EF51A7953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423258F-73E0-7359-6CA7-F28C2513B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A7D64DC9-9C50-F63E-ACFE-608E90599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9281A03F-47F2-B7C0-E063-64D53F55D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3DD26-DD9F-437B-AAE4-0A0755C9CF34}" type="slidenum">
              <a:rPr lang="en-IE" smtClean="0"/>
              <a:t>‹#›</a:t>
            </a:fld>
            <a:endParaRPr lang="en-IE"/>
          </a:p>
        </p:txBody>
      </p:sp>
    </p:spTree>
    <p:extLst>
      <p:ext uri="{BB962C8B-B14F-4D97-AF65-F5344CB8AC3E}">
        <p14:creationId xmlns:p14="http://schemas.microsoft.com/office/powerpoint/2010/main" val="2049967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sv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2.emf"/><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2.emf"/><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4.emf"/><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2.emf"/><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D3AEC1A-BD0F-034E-8A24-41A34F2000C1}"/>
              </a:ext>
              <a:ext uri="{C183D7F6-B498-43B3-948B-1728B52AA6E4}">
                <adec:decorative xmlns:adec="http://schemas.microsoft.com/office/drawing/2017/decorative" val="1"/>
              </a:ext>
            </a:extLst>
          </p:cNvPr>
          <p:cNvSpPr/>
          <p:nvPr/>
        </p:nvSpPr>
        <p:spPr>
          <a:xfrm>
            <a:off x="2692400" y="4482429"/>
            <a:ext cx="2386736" cy="2386736"/>
          </a:xfrm>
          <a:prstGeom prst="rect">
            <a:avLst/>
          </a:prstGeom>
          <a:solidFill>
            <a:srgbClr val="776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4C10423-4CD9-9C4C-90CB-95CC3E2221F6}"/>
              </a:ext>
              <a:ext uri="{C183D7F6-B498-43B3-948B-1728B52AA6E4}">
                <adec:decorative xmlns:adec="http://schemas.microsoft.com/office/drawing/2017/decorative" val="1"/>
              </a:ext>
            </a:extLst>
          </p:cNvPr>
          <p:cNvSpPr/>
          <p:nvPr/>
        </p:nvSpPr>
        <p:spPr>
          <a:xfrm>
            <a:off x="132080" y="4482429"/>
            <a:ext cx="2375571" cy="2375571"/>
          </a:xfrm>
          <a:prstGeom prst="ellipse">
            <a:avLst/>
          </a:prstGeom>
          <a:solidFill>
            <a:srgbClr val="2E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a:extLst>
              <a:ext uri="{C183D7F6-B498-43B3-948B-1728B52AA6E4}">
                <adec:decorative xmlns:adec="http://schemas.microsoft.com/office/drawing/2017/decorative" val="1"/>
              </a:ext>
            </a:extLst>
          </p:cNvPr>
          <p:cNvGrpSpPr/>
          <p:nvPr/>
        </p:nvGrpSpPr>
        <p:grpSpPr>
          <a:xfrm>
            <a:off x="7703341" y="2292798"/>
            <a:ext cx="2272404" cy="2272404"/>
            <a:chOff x="0" y="0"/>
            <a:chExt cx="4544808" cy="4544808"/>
          </a:xfrm>
        </p:grpSpPr>
        <p:grpSp>
          <p:nvGrpSpPr>
            <p:cNvPr id="4" name="Group 4"/>
            <p:cNvGrpSpPr/>
            <p:nvPr/>
          </p:nvGrpSpPr>
          <p:grpSpPr>
            <a:xfrm>
              <a:off x="0" y="0"/>
              <a:ext cx="4544808" cy="4544808"/>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766AB"/>
              </a:solidFill>
            </p:spPr>
            <p:txBody>
              <a:bodyPr/>
              <a:lstStyle/>
              <a:p>
                <a:endParaRPr lang="en-IE"/>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a:lnSpc>
                    <a:spcPts val="1958"/>
                  </a:lnSpc>
                  <a:spcBef>
                    <a:spcPct val="0"/>
                  </a:spcBef>
                </a:pPr>
                <a:endParaRPr sz="1200"/>
              </a:p>
            </p:txBody>
          </p:sp>
        </p:grpSp>
        <p:grpSp>
          <p:nvGrpSpPr>
            <p:cNvPr id="7" name="Group 7"/>
            <p:cNvGrpSpPr/>
            <p:nvPr/>
          </p:nvGrpSpPr>
          <p:grpSpPr>
            <a:xfrm>
              <a:off x="684178" y="843481"/>
              <a:ext cx="3176452" cy="317645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9" name="TextBox 9"/>
              <p:cNvSpPr txBox="1"/>
              <p:nvPr/>
            </p:nvSpPr>
            <p:spPr>
              <a:xfrm>
                <a:off x="76200" y="38100"/>
                <a:ext cx="660400" cy="698500"/>
              </a:xfrm>
              <a:prstGeom prst="rect">
                <a:avLst/>
              </a:prstGeom>
            </p:spPr>
            <p:txBody>
              <a:bodyPr lIns="33867" tIns="33867" rIns="33867" bIns="33867" rtlCol="0" anchor="ctr"/>
              <a:lstStyle/>
              <a:p>
                <a:pPr algn="ctr">
                  <a:lnSpc>
                    <a:spcPts val="1958"/>
                  </a:lnSpc>
                </a:pPr>
                <a:endParaRPr sz="1200"/>
              </a:p>
            </p:txBody>
          </p:sp>
        </p:grpSp>
      </p:grpSp>
      <p:grpSp>
        <p:nvGrpSpPr>
          <p:cNvPr id="19" name="Group 19">
            <a:extLst>
              <a:ext uri="{C183D7F6-B498-43B3-948B-1728B52AA6E4}">
                <adec:decorative xmlns:adec="http://schemas.microsoft.com/office/drawing/2017/decorative" val="1"/>
              </a:ext>
            </a:extLst>
          </p:cNvPr>
          <p:cNvGrpSpPr/>
          <p:nvPr/>
        </p:nvGrpSpPr>
        <p:grpSpPr>
          <a:xfrm>
            <a:off x="2859159" y="4674641"/>
            <a:ext cx="2016431" cy="1993550"/>
            <a:chOff x="0" y="0"/>
            <a:chExt cx="4032863" cy="3987100"/>
          </a:xfrm>
        </p:grpSpPr>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110700"/>
              <a:ext cx="2917606" cy="729402"/>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183179"/>
              <a:ext cx="2917606" cy="729402"/>
            </a:xfrm>
            <a:prstGeom prst="rect">
              <a:avLst/>
            </a:prstGeom>
          </p:spPr>
        </p:pic>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2917606" cy="729402"/>
            </a:xfrm>
            <a:prstGeom prst="rect">
              <a:avLst/>
            </a:prstGeom>
          </p:spPr>
        </p:pic>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57698"/>
              <a:ext cx="2917606" cy="729402"/>
            </a:xfrm>
            <a:prstGeom prst="rect">
              <a:avLst/>
            </a:prstGeom>
          </p:spPr>
        </p:pic>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209359" y="1094102"/>
              <a:ext cx="2917606" cy="729402"/>
            </a:xfrm>
            <a:prstGeom prst="rect">
              <a:avLst/>
            </a:prstGeom>
          </p:spPr>
        </p:pic>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4783"/>
            <a:stretch>
              <a:fillRect/>
            </a:stretch>
          </p:blipFill>
          <p:spPr>
            <a:xfrm>
              <a:off x="3297145" y="3257698"/>
              <a:ext cx="735718" cy="729402"/>
            </a:xfrm>
            <a:prstGeom prst="rect">
              <a:avLst/>
            </a:prstGeom>
          </p:spPr>
        </p:pic>
      </p:grpSp>
      <p:grpSp>
        <p:nvGrpSpPr>
          <p:cNvPr id="27" name="Group 27" descr="curious minds award 2025 2026"/>
          <p:cNvGrpSpPr/>
          <p:nvPr/>
        </p:nvGrpSpPr>
        <p:grpSpPr>
          <a:xfrm>
            <a:off x="685800" y="2219139"/>
            <a:ext cx="7017541" cy="2054996"/>
            <a:chOff x="0" y="-123825"/>
            <a:chExt cx="13459860" cy="4109991"/>
          </a:xfrm>
        </p:grpSpPr>
        <p:sp>
          <p:nvSpPr>
            <p:cNvPr id="28" name="TextBox 28"/>
            <p:cNvSpPr txBox="1"/>
            <p:nvPr/>
          </p:nvSpPr>
          <p:spPr>
            <a:xfrm>
              <a:off x="0" y="-123825"/>
              <a:ext cx="13459860" cy="1428596"/>
            </a:xfrm>
            <a:prstGeom prst="rect">
              <a:avLst/>
            </a:prstGeom>
          </p:spPr>
          <p:txBody>
            <a:bodyPr lIns="0" tIns="0" rIns="0" bIns="0" rtlCol="0" anchor="t">
              <a:spAutoFit/>
            </a:bodyPr>
            <a:lstStyle/>
            <a:p>
              <a:pPr>
                <a:lnSpc>
                  <a:spcPts val="6299"/>
                </a:lnSpc>
              </a:pPr>
              <a:r>
                <a:rPr lang="en-US" sz="3200" b="1">
                  <a:solidFill>
                    <a:srgbClr val="2E2552"/>
                  </a:solidFill>
                  <a:latin typeface="Shoika-Bold"/>
                </a:rPr>
                <a:t>Curious Minds Award 2025/26</a:t>
              </a:r>
              <a:endParaRPr lang="en-US" sz="3200" b="1">
                <a:solidFill>
                  <a:srgbClr val="2E2552"/>
                </a:solidFill>
                <a:latin typeface="Shoika-Bold" pitchFamily="2" charset="77"/>
              </a:endParaRPr>
            </a:p>
          </p:txBody>
        </p:sp>
        <p:sp>
          <p:nvSpPr>
            <p:cNvPr id="29" name="TextBox 29"/>
            <p:cNvSpPr txBox="1"/>
            <p:nvPr/>
          </p:nvSpPr>
          <p:spPr>
            <a:xfrm>
              <a:off x="0" y="1295173"/>
              <a:ext cx="13459860" cy="2690993"/>
            </a:xfrm>
            <a:prstGeom prst="rect">
              <a:avLst/>
            </a:prstGeom>
          </p:spPr>
          <p:txBody>
            <a:bodyPr lIns="0" tIns="0" rIns="0" bIns="0" rtlCol="0" anchor="t">
              <a:spAutoFit/>
            </a:bodyPr>
            <a:lstStyle/>
            <a:p>
              <a:pPr>
                <a:lnSpc>
                  <a:spcPts val="3640"/>
                </a:lnSpc>
              </a:pPr>
              <a:r>
                <a:rPr lang="en-US" sz="2000">
                  <a:solidFill>
                    <a:srgbClr val="7766AB"/>
                  </a:solidFill>
                  <a:latin typeface="Shoika-Light" pitchFamily="2" charset="77"/>
                </a:rPr>
                <a:t>Log of Evidence</a:t>
              </a:r>
            </a:p>
            <a:p>
              <a:pPr>
                <a:lnSpc>
                  <a:spcPts val="3640"/>
                </a:lnSpc>
              </a:pPr>
              <a:r>
                <a:rPr lang="en-US" sz="2000" b="1">
                  <a:solidFill>
                    <a:srgbClr val="E06F0E"/>
                  </a:solidFill>
                  <a:latin typeface="Shoika-Bold"/>
                </a:rPr>
                <a:t>Platinum Award</a:t>
              </a:r>
            </a:p>
            <a:p>
              <a:pPr>
                <a:lnSpc>
                  <a:spcPts val="3640"/>
                </a:lnSpc>
              </a:pPr>
              <a:r>
                <a:rPr lang="en-US" sz="2000">
                  <a:solidFill>
                    <a:srgbClr val="2E2552"/>
                  </a:solidFill>
                  <a:latin typeface="Shoika-Thin" pitchFamily="2" charset="77"/>
                </a:rPr>
                <a:t>Add School Name</a:t>
              </a:r>
            </a:p>
          </p:txBody>
        </p:sp>
      </p:grpSp>
      <p:pic>
        <p:nvPicPr>
          <p:cNvPr id="15" name="Picture 15" descr="children doing a chemistry experiment">
            <a:extLst>
              <a:ext uri="{C183D7F6-B498-43B3-948B-1728B52AA6E4}">
                <adec:decorative xmlns:adec="http://schemas.microsoft.com/office/drawing/2017/decorative" val="0"/>
              </a:ext>
            </a:extLst>
          </p:cNvPr>
          <p:cNvPicPr>
            <a:picLocks noChangeAspect="1"/>
          </p:cNvPicPr>
          <p:nvPr/>
        </p:nvPicPr>
        <p:blipFill>
          <a:blip r:embed="rId5"/>
          <a:srcRect l="6972" r="6972"/>
          <a:stretch>
            <a:fillRect/>
          </a:stretch>
        </p:blipFill>
        <p:spPr>
          <a:xfrm>
            <a:off x="7703341" y="3380671"/>
            <a:ext cx="4488659" cy="3477329"/>
          </a:xfrm>
          <a:prstGeom prst="rect">
            <a:avLst/>
          </a:prstGeom>
        </p:spPr>
      </p:pic>
      <p:pic>
        <p:nvPicPr>
          <p:cNvPr id="30" name="Picture 29">
            <a:extLst>
              <a:ext uri="{FF2B5EF4-FFF2-40B4-BE49-F238E27FC236}">
                <a16:creationId xmlns:a16="http://schemas.microsoft.com/office/drawing/2014/main" id="{18DF8E3E-72EB-2C40-8237-EF7A0500E53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8862" y="373814"/>
            <a:ext cx="4480594" cy="1657206"/>
          </a:xfrm>
          <a:prstGeom prst="rect">
            <a:avLst/>
          </a:prstGeom>
        </p:spPr>
      </p:pic>
      <p:sp>
        <p:nvSpPr>
          <p:cNvPr id="32" name="Rectangle 31">
            <a:extLst>
              <a:ext uri="{FF2B5EF4-FFF2-40B4-BE49-F238E27FC236}">
                <a16:creationId xmlns:a16="http://schemas.microsoft.com/office/drawing/2014/main" id="{38C391F6-CF4B-E44F-804B-1EA6B2248F12}"/>
              </a:ext>
              <a:ext uri="{C183D7F6-B498-43B3-948B-1728B52AA6E4}">
                <adec:decorative xmlns:adec="http://schemas.microsoft.com/office/drawing/2017/decorative" val="1"/>
              </a:ext>
            </a:extLst>
          </p:cNvPr>
          <p:cNvSpPr/>
          <p:nvPr/>
        </p:nvSpPr>
        <p:spPr>
          <a:xfrm>
            <a:off x="9970675" y="1463041"/>
            <a:ext cx="2221326" cy="1917630"/>
          </a:xfrm>
          <a:prstGeom prst="rect">
            <a:avLst/>
          </a:prstGeom>
          <a:solidFill>
            <a:srgbClr val="2E255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1BD11AAE-7F3D-374E-8FF4-6EBB27FA4CF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579688" y="1799518"/>
            <a:ext cx="1003300" cy="1199598"/>
          </a:xfrm>
          <a:prstGeom prst="rect">
            <a:avLst/>
          </a:prstGeom>
        </p:spPr>
      </p:pic>
      <p:pic>
        <p:nvPicPr>
          <p:cNvPr id="35" name="Picture 34">
            <a:extLst>
              <a:ext uri="{FF2B5EF4-FFF2-40B4-BE49-F238E27FC236}">
                <a16:creationId xmlns:a16="http://schemas.microsoft.com/office/drawing/2014/main" id="{9C866B6C-3AE8-EE40-9A64-7F517C32C49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65480" y="5159171"/>
            <a:ext cx="1303076" cy="1134159"/>
          </a:xfrm>
          <a:prstGeom prst="rect">
            <a:avLst/>
          </a:prstGeom>
        </p:spPr>
      </p:pic>
      <p:sp>
        <p:nvSpPr>
          <p:cNvPr id="36" name="Oval 35">
            <a:extLst>
              <a:ext uri="{FF2B5EF4-FFF2-40B4-BE49-F238E27FC236}">
                <a16:creationId xmlns:a16="http://schemas.microsoft.com/office/drawing/2014/main" id="{474B1226-9472-9646-ADA1-4ED719DA39C8}"/>
              </a:ext>
              <a:ext uri="{C183D7F6-B498-43B3-948B-1728B52AA6E4}">
                <adec:decorative xmlns:adec="http://schemas.microsoft.com/office/drawing/2017/decorative" val="1"/>
              </a:ext>
            </a:extLst>
          </p:cNvPr>
          <p:cNvSpPr/>
          <p:nvPr/>
        </p:nvSpPr>
        <p:spPr>
          <a:xfrm>
            <a:off x="5232400" y="4482429"/>
            <a:ext cx="2375571" cy="2375571"/>
          </a:xfrm>
          <a:prstGeom prst="ellipse">
            <a:avLst/>
          </a:prstGeom>
          <a:solidFill>
            <a:srgbClr val="2E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3CAAB8F2-A926-4B4F-82ED-4890B3BE846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650271" y="5003954"/>
            <a:ext cx="1468419" cy="1411941"/>
          </a:xfrm>
          <a:prstGeom prst="rect">
            <a:avLst/>
          </a:prstGeom>
        </p:spPr>
      </p:pic>
      <p:sp>
        <p:nvSpPr>
          <p:cNvPr id="10" name="Title 9">
            <a:extLst>
              <a:ext uri="{FF2B5EF4-FFF2-40B4-BE49-F238E27FC236}">
                <a16:creationId xmlns:a16="http://schemas.microsoft.com/office/drawing/2014/main" id="{97C0957F-E400-EBB3-EDE5-04D7059F067B}"/>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Curious minds award 2025 2026</a:t>
            </a:r>
            <a:endParaRPr lang="en-IE" dirty="0"/>
          </a:p>
        </p:txBody>
      </p:sp>
    </p:spTree>
    <p:extLst>
      <p:ext uri="{BB962C8B-B14F-4D97-AF65-F5344CB8AC3E}">
        <p14:creationId xmlns:p14="http://schemas.microsoft.com/office/powerpoint/2010/main" val="1972587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CA6D-0E2F-A7E3-272B-EA4804EC37DD}"/>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230D05CE-CCB7-1A9E-EE17-3F77DC2158FA}"/>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a:solidFill>
                  <a:srgbClr val="E06F0E"/>
                </a:solidFill>
                <a:latin typeface="Shoika-Medium"/>
              </a:rPr>
              <a:t>Platinum Award</a:t>
            </a:r>
          </a:p>
          <a:p>
            <a:pPr algn="just">
              <a:lnSpc>
                <a:spcPts val="5554"/>
              </a:lnSpc>
            </a:pPr>
            <a:r>
              <a:rPr lang="en-US" sz="3200" b="1">
                <a:solidFill>
                  <a:srgbClr val="2E2552"/>
                </a:solidFill>
                <a:latin typeface="Shoika-Bold"/>
              </a:rPr>
              <a:t>Step 2: Technology</a:t>
            </a:r>
          </a:p>
        </p:txBody>
      </p:sp>
      <p:sp>
        <p:nvSpPr>
          <p:cNvPr id="14" name="TextBox 4">
            <a:extLst>
              <a:ext uri="{FF2B5EF4-FFF2-40B4-BE49-F238E27FC236}">
                <a16:creationId xmlns:a16="http://schemas.microsoft.com/office/drawing/2014/main" id="{452136DE-CCC8-3C4E-FE0B-91A63422B877}"/>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First Activity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E4B856C2-32D1-4AD6-6D53-C7015C396148}"/>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89737AEB-5B4F-09DC-D229-FA751A8CC5A6}"/>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a:latin typeface="+mj-lt"/>
              </a:rPr>
              <a:t>Provide evidence for the first example of </a:t>
            </a:r>
            <a:r>
              <a:rPr lang="en-GB" sz="2000" b="1" i="1" u="sng">
                <a:latin typeface="+mj-lt"/>
              </a:rPr>
              <a:t>the learners </a:t>
            </a:r>
            <a:r>
              <a:rPr lang="en-GB" sz="2000" b="1" i="1">
                <a:latin typeface="+mj-lt"/>
              </a:rPr>
              <a:t>using technology for any subject and label clearly. By technology we are referring to the use of Information Communications Technologies (ICT), coding or robotics.</a:t>
            </a:r>
            <a:endParaRPr lang="en-US"/>
          </a:p>
        </p:txBody>
      </p:sp>
      <p:sp>
        <p:nvSpPr>
          <p:cNvPr id="16" name="Text Placeholder 4">
            <a:extLst>
              <a:ext uri="{FF2B5EF4-FFF2-40B4-BE49-F238E27FC236}">
                <a16:creationId xmlns:a16="http://schemas.microsoft.com/office/drawing/2014/main" id="{D6193C3C-92E8-B15D-C3AC-EEC08E587B52}"/>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a:solidFill>
                  <a:srgbClr val="000000"/>
                </a:solidFill>
                <a:latin typeface="Calibri Light"/>
              </a:rPr>
              <a:t>Label</a:t>
            </a:r>
            <a:endParaRPr lang="en-IE" sz="2000">
              <a:solidFill>
                <a:srgbClr val="000000"/>
              </a:solidFill>
              <a:latin typeface="Calibri" panose="020F0502020204030204"/>
              <a:ea typeface="Calibri"/>
              <a:cs typeface="Calibri"/>
            </a:endParaRPr>
          </a:p>
        </p:txBody>
      </p:sp>
      <p:pic>
        <p:nvPicPr>
          <p:cNvPr id="2" name="Picture 1" descr="A group of icons in a circle">
            <a:extLst>
              <a:ext uri="{FF2B5EF4-FFF2-40B4-BE49-F238E27FC236}">
                <a16:creationId xmlns:a16="http://schemas.microsoft.com/office/drawing/2014/main" id="{B9ED192E-8B08-6B1A-0CF4-62652D474DC1}"/>
              </a:ext>
            </a:extLst>
          </p:cNvPr>
          <p:cNvPicPr>
            <a:picLocks noChangeAspect="1"/>
          </p:cNvPicPr>
          <p:nvPr/>
        </p:nvPicPr>
        <p:blipFill>
          <a:blip r:embed="rId4"/>
          <a:srcRect l="714" t="1901" r="79286" b="65399"/>
          <a:stretch>
            <a:fillRect/>
          </a:stretch>
        </p:blipFill>
        <p:spPr>
          <a:xfrm>
            <a:off x="11276431" y="5874753"/>
            <a:ext cx="1010590" cy="1067727"/>
          </a:xfrm>
          <a:prstGeom prst="rect">
            <a:avLst/>
          </a:prstGeom>
        </p:spPr>
      </p:pic>
    </p:spTree>
    <p:extLst>
      <p:ext uri="{BB962C8B-B14F-4D97-AF65-F5344CB8AC3E}">
        <p14:creationId xmlns:p14="http://schemas.microsoft.com/office/powerpoint/2010/main" val="107311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AC291-4EA9-6A77-941F-7F8FE13751E8}"/>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929E00DA-A9B3-14A4-02E0-EB6240F3D013}"/>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a:solidFill>
                  <a:srgbClr val="E06F0E"/>
                </a:solidFill>
                <a:latin typeface="Shoika-Medium"/>
              </a:rPr>
              <a:t>Platinum Award</a:t>
            </a:r>
          </a:p>
          <a:p>
            <a:pPr algn="just">
              <a:lnSpc>
                <a:spcPts val="5554"/>
              </a:lnSpc>
            </a:pPr>
            <a:r>
              <a:rPr lang="en-US" sz="3200" b="1">
                <a:solidFill>
                  <a:srgbClr val="2E2552"/>
                </a:solidFill>
                <a:latin typeface="Shoika-Bold"/>
              </a:rPr>
              <a:t>Step 2: Technology</a:t>
            </a:r>
          </a:p>
        </p:txBody>
      </p:sp>
      <p:sp>
        <p:nvSpPr>
          <p:cNvPr id="14" name="TextBox 4">
            <a:extLst>
              <a:ext uri="{FF2B5EF4-FFF2-40B4-BE49-F238E27FC236}">
                <a16:creationId xmlns:a16="http://schemas.microsoft.com/office/drawing/2014/main" id="{03ACAB19-C11F-D097-D5BA-FD53EC38D80A}"/>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Second Activity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E8DE4CF7-F3B9-52FA-F687-C385E00AD8DF}"/>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6C8CD124-0405-01F7-6865-3C8368EB9123}"/>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a:latin typeface="+mj-lt"/>
              </a:rPr>
              <a:t>Provide evidence for the second example of </a:t>
            </a:r>
            <a:r>
              <a:rPr lang="en-GB" sz="2000" b="1" i="1" u="sng">
                <a:latin typeface="+mj-lt"/>
              </a:rPr>
              <a:t>the learners </a:t>
            </a:r>
            <a:r>
              <a:rPr lang="en-GB" sz="2000" b="1" i="1">
                <a:latin typeface="+mj-lt"/>
              </a:rPr>
              <a:t>using technology for any subject and label clearly. By technology we are referring to the use of Information Communications Technologies (ICT), coding or robotics.</a:t>
            </a:r>
            <a:endParaRPr lang="en-US"/>
          </a:p>
        </p:txBody>
      </p:sp>
      <p:sp>
        <p:nvSpPr>
          <p:cNvPr id="16" name="Text Placeholder 4">
            <a:extLst>
              <a:ext uri="{FF2B5EF4-FFF2-40B4-BE49-F238E27FC236}">
                <a16:creationId xmlns:a16="http://schemas.microsoft.com/office/drawing/2014/main" id="{9C5EA2F5-146E-2170-6A9E-12BDB51CC188}"/>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a:solidFill>
                  <a:srgbClr val="000000"/>
                </a:solidFill>
                <a:latin typeface="Calibri Light"/>
              </a:rPr>
              <a:t>Label</a:t>
            </a:r>
            <a:endParaRPr lang="en-IE" sz="2000">
              <a:solidFill>
                <a:srgbClr val="000000"/>
              </a:solidFill>
              <a:latin typeface="Calibri" panose="020F0502020204030204"/>
              <a:ea typeface="Calibri"/>
              <a:cs typeface="Calibri"/>
            </a:endParaRPr>
          </a:p>
        </p:txBody>
      </p:sp>
      <p:pic>
        <p:nvPicPr>
          <p:cNvPr id="2" name="Picture 1" descr="A group of icons in a circle">
            <a:extLst>
              <a:ext uri="{FF2B5EF4-FFF2-40B4-BE49-F238E27FC236}">
                <a16:creationId xmlns:a16="http://schemas.microsoft.com/office/drawing/2014/main" id="{B719EEA9-50D3-D3D8-0B89-F00BC6E1FA9B}"/>
              </a:ext>
            </a:extLst>
          </p:cNvPr>
          <p:cNvPicPr>
            <a:picLocks noChangeAspect="1"/>
          </p:cNvPicPr>
          <p:nvPr/>
        </p:nvPicPr>
        <p:blipFill>
          <a:blip r:embed="rId4"/>
          <a:srcRect l="714" t="1901" r="79286" b="65399"/>
          <a:stretch>
            <a:fillRect/>
          </a:stretch>
        </p:blipFill>
        <p:spPr>
          <a:xfrm>
            <a:off x="11276431" y="5874753"/>
            <a:ext cx="1010590" cy="1067727"/>
          </a:xfrm>
          <a:prstGeom prst="rect">
            <a:avLst/>
          </a:prstGeom>
        </p:spPr>
      </p:pic>
    </p:spTree>
    <p:extLst>
      <p:ext uri="{BB962C8B-B14F-4D97-AF65-F5344CB8AC3E}">
        <p14:creationId xmlns:p14="http://schemas.microsoft.com/office/powerpoint/2010/main" val="778891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06F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766AB"/>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4" name="TextBox 14"/>
          <p:cNvSpPr txBox="1">
            <a:spLocks noGrp="1"/>
          </p:cNvSpPr>
          <p:nvPr>
            <p:ph type="title" idx="4294967295"/>
          </p:nvPr>
        </p:nvSpPr>
        <p:spPr>
          <a:xfrm>
            <a:off x="336124" y="316113"/>
            <a:ext cx="6674276" cy="9451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pitchFamily="2" charset="77"/>
                <a:ea typeface="+mn-ea"/>
                <a:cs typeface="+mn-cs"/>
              </a:rPr>
              <a:t>Step 3: Engineering</a:t>
            </a:r>
          </a:p>
        </p:txBody>
      </p:sp>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99180" y="5376037"/>
            <a:ext cx="2546321" cy="941790"/>
          </a:xfrm>
          <a:prstGeom prst="rect">
            <a:avLst/>
          </a:prstGeom>
        </p:spPr>
      </p:pic>
      <p:pic>
        <p:nvPicPr>
          <p:cNvPr id="2" name="Picture 1">
            <a:extLst>
              <a:ext uri="{FF2B5EF4-FFF2-40B4-BE49-F238E27FC236}">
                <a16:creationId xmlns:a16="http://schemas.microsoft.com/office/drawing/2014/main" id="{158A3F59-BF3A-3E4E-99E2-CF1611582F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9573" y="5049129"/>
            <a:ext cx="1427285" cy="1268698"/>
          </a:xfrm>
          <a:prstGeom prst="rect">
            <a:avLst/>
          </a:prstGeom>
        </p:spPr>
      </p:pic>
      <p:pic>
        <p:nvPicPr>
          <p:cNvPr id="4" name="Picture 3">
            <a:extLst>
              <a:ext uri="{FF2B5EF4-FFF2-40B4-BE49-F238E27FC236}">
                <a16:creationId xmlns:a16="http://schemas.microsoft.com/office/drawing/2014/main" id="{67C907FA-7BB8-1346-B56A-3E56344815E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5893" y="1794982"/>
            <a:ext cx="6784268" cy="4522845"/>
          </a:xfrm>
          <a:prstGeom prst="rect">
            <a:avLst/>
          </a:prstGeom>
          <a:ln w="19050">
            <a:solidFill>
              <a:schemeClr val="bg1"/>
            </a:solidFill>
          </a:ln>
        </p:spPr>
      </p:pic>
    </p:spTree>
    <p:extLst>
      <p:ext uri="{BB962C8B-B14F-4D97-AF65-F5344CB8AC3E}">
        <p14:creationId xmlns:p14="http://schemas.microsoft.com/office/powerpoint/2010/main" val="1461854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B4FAF-48D2-F5C9-6CFF-1D042027DD98}"/>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EF457231-3920-0E37-E581-8C766DB2C31A}"/>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a:solidFill>
                  <a:srgbClr val="E06F0E"/>
                </a:solidFill>
                <a:latin typeface="Shoika-Medium" pitchFamily="2" charset="77"/>
              </a:rPr>
              <a:t>Gold Award</a:t>
            </a:r>
          </a:p>
          <a:p>
            <a:pPr algn="just">
              <a:lnSpc>
                <a:spcPts val="5554"/>
              </a:lnSpc>
            </a:pPr>
            <a:r>
              <a:rPr lang="en-US" sz="3200" b="1">
                <a:solidFill>
                  <a:srgbClr val="2E2552"/>
                </a:solidFill>
                <a:latin typeface="Shoika-Bold"/>
              </a:rPr>
              <a:t>Step 3: Engineering</a:t>
            </a:r>
          </a:p>
        </p:txBody>
      </p:sp>
      <p:sp>
        <p:nvSpPr>
          <p:cNvPr id="14" name="TextBox 4">
            <a:extLst>
              <a:ext uri="{FF2B5EF4-FFF2-40B4-BE49-F238E27FC236}">
                <a16:creationId xmlns:a16="http://schemas.microsoft.com/office/drawing/2014/main" id="{7BEC2A51-F81D-A4FF-0069-080F3B4F829C}"/>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First Activity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D5736EB9-790C-0E98-2C87-4DE0053248CB}"/>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E9F4305B-80E8-3B2B-74A3-0C54FF33E7AB}"/>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a:latin typeface="+mj-lt"/>
              </a:rPr>
              <a:t>Provide evidence for the first example of how the learners investigated engineering in class or in the local area and label clearly. </a:t>
            </a:r>
            <a:endParaRPr lang="en-US"/>
          </a:p>
        </p:txBody>
      </p:sp>
      <p:sp>
        <p:nvSpPr>
          <p:cNvPr id="16" name="Text Placeholder 4">
            <a:extLst>
              <a:ext uri="{FF2B5EF4-FFF2-40B4-BE49-F238E27FC236}">
                <a16:creationId xmlns:a16="http://schemas.microsoft.com/office/drawing/2014/main" id="{FC8076DF-B532-06D3-79D8-B3AA820DD6D8}"/>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a:solidFill>
                  <a:srgbClr val="000000"/>
                </a:solidFill>
                <a:latin typeface="Calibri Light"/>
              </a:rPr>
              <a:t>Label</a:t>
            </a:r>
            <a:endParaRPr lang="en-IE" sz="2000">
              <a:solidFill>
                <a:srgbClr val="000000"/>
              </a:solidFill>
              <a:latin typeface="Calibri" panose="020F0502020204030204"/>
              <a:ea typeface="Calibri"/>
              <a:cs typeface="Calibri"/>
            </a:endParaRPr>
          </a:p>
        </p:txBody>
      </p:sp>
      <p:pic>
        <p:nvPicPr>
          <p:cNvPr id="3" name="Picture 2" descr="A group of icons in a circle">
            <a:extLst>
              <a:ext uri="{FF2B5EF4-FFF2-40B4-BE49-F238E27FC236}">
                <a16:creationId xmlns:a16="http://schemas.microsoft.com/office/drawing/2014/main" id="{D541E505-8976-F00B-CE3B-6D8DE1930711}"/>
              </a:ext>
            </a:extLst>
          </p:cNvPr>
          <p:cNvPicPr>
            <a:picLocks noChangeAspect="1"/>
          </p:cNvPicPr>
          <p:nvPr/>
        </p:nvPicPr>
        <p:blipFill>
          <a:blip r:embed="rId4"/>
          <a:srcRect l="78085" t="36550" r="4420" b="36339"/>
          <a:stretch>
            <a:fillRect/>
          </a:stretch>
        </p:blipFill>
        <p:spPr>
          <a:xfrm>
            <a:off x="11390312" y="5992111"/>
            <a:ext cx="804894" cy="863354"/>
          </a:xfrm>
          <a:prstGeom prst="rect">
            <a:avLst/>
          </a:prstGeom>
        </p:spPr>
      </p:pic>
    </p:spTree>
    <p:extLst>
      <p:ext uri="{BB962C8B-B14F-4D97-AF65-F5344CB8AC3E}">
        <p14:creationId xmlns:p14="http://schemas.microsoft.com/office/powerpoint/2010/main" val="301731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7E6C6-BB71-6FC2-D273-0E0EAB5E914A}"/>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3653945F-7AA5-CFDB-9456-1EEA026D5F92}"/>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a:solidFill>
                  <a:srgbClr val="E06F0E"/>
                </a:solidFill>
                <a:latin typeface="Shoika-Medium" pitchFamily="2" charset="77"/>
              </a:rPr>
              <a:t>Gold Award</a:t>
            </a:r>
          </a:p>
          <a:p>
            <a:pPr algn="just">
              <a:lnSpc>
                <a:spcPts val="5554"/>
              </a:lnSpc>
            </a:pPr>
            <a:r>
              <a:rPr lang="en-US" sz="3200" b="1">
                <a:solidFill>
                  <a:srgbClr val="2E2552"/>
                </a:solidFill>
                <a:latin typeface="Shoika-Bold"/>
              </a:rPr>
              <a:t>Step 3: Engineering</a:t>
            </a:r>
          </a:p>
        </p:txBody>
      </p:sp>
      <p:sp>
        <p:nvSpPr>
          <p:cNvPr id="14" name="TextBox 4">
            <a:extLst>
              <a:ext uri="{FF2B5EF4-FFF2-40B4-BE49-F238E27FC236}">
                <a16:creationId xmlns:a16="http://schemas.microsoft.com/office/drawing/2014/main" id="{1DA8BDAD-2556-C2C4-BB4E-DB24A38EFF7E}"/>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Second Activity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82C0864F-DB6E-A002-6C4A-83C25200F87F}"/>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D157904A-FE04-3734-AAA6-D31733B5F261}"/>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a:latin typeface="+mj-lt"/>
              </a:rPr>
              <a:t>Provide evidence for the second example of how the learners investigated engineering in class or in the local area and label clearly. </a:t>
            </a:r>
            <a:endParaRPr lang="en-US"/>
          </a:p>
        </p:txBody>
      </p:sp>
      <p:sp>
        <p:nvSpPr>
          <p:cNvPr id="16" name="Text Placeholder 4">
            <a:extLst>
              <a:ext uri="{FF2B5EF4-FFF2-40B4-BE49-F238E27FC236}">
                <a16:creationId xmlns:a16="http://schemas.microsoft.com/office/drawing/2014/main" id="{DDF35ABF-482D-4585-0AFA-240C45E4E18E}"/>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a:solidFill>
                  <a:srgbClr val="000000"/>
                </a:solidFill>
                <a:latin typeface="Calibri Light"/>
              </a:rPr>
              <a:t>Label</a:t>
            </a:r>
            <a:endParaRPr lang="en-IE" sz="2000">
              <a:solidFill>
                <a:srgbClr val="000000"/>
              </a:solidFill>
              <a:latin typeface="Calibri" panose="020F0502020204030204"/>
              <a:ea typeface="Calibri"/>
              <a:cs typeface="Calibri"/>
            </a:endParaRPr>
          </a:p>
        </p:txBody>
      </p:sp>
      <p:pic>
        <p:nvPicPr>
          <p:cNvPr id="3" name="Picture 2" descr="A group of icons in a circle">
            <a:extLst>
              <a:ext uri="{FF2B5EF4-FFF2-40B4-BE49-F238E27FC236}">
                <a16:creationId xmlns:a16="http://schemas.microsoft.com/office/drawing/2014/main" id="{C3EAB767-7DFA-3FA8-D9BB-51D7D2719169}"/>
              </a:ext>
            </a:extLst>
          </p:cNvPr>
          <p:cNvPicPr>
            <a:picLocks noChangeAspect="1"/>
          </p:cNvPicPr>
          <p:nvPr/>
        </p:nvPicPr>
        <p:blipFill>
          <a:blip r:embed="rId4"/>
          <a:srcRect l="78085" t="36550" r="4420" b="36339"/>
          <a:stretch>
            <a:fillRect/>
          </a:stretch>
        </p:blipFill>
        <p:spPr>
          <a:xfrm>
            <a:off x="11390312" y="5992111"/>
            <a:ext cx="804894" cy="863354"/>
          </a:xfrm>
          <a:prstGeom prst="rect">
            <a:avLst/>
          </a:prstGeom>
        </p:spPr>
      </p:pic>
    </p:spTree>
    <p:extLst>
      <p:ext uri="{BB962C8B-B14F-4D97-AF65-F5344CB8AC3E}">
        <p14:creationId xmlns:p14="http://schemas.microsoft.com/office/powerpoint/2010/main" val="33509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06F0E"/>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9365" y="5710982"/>
            <a:ext cx="1339779" cy="669889"/>
          </a:xfrm>
          <a:prstGeom prst="rect">
            <a:avLst/>
          </a:prstGeom>
        </p:spPr>
      </p:pic>
      <p:sp>
        <p:nvSpPr>
          <p:cNvPr id="14" name="TextBox 14"/>
          <p:cNvSpPr txBox="1">
            <a:spLocks noGrp="1"/>
          </p:cNvSpPr>
          <p:nvPr>
            <p:ph type="title" idx="4294967295"/>
          </p:nvPr>
        </p:nvSpPr>
        <p:spPr>
          <a:xfrm>
            <a:off x="336125" y="316113"/>
            <a:ext cx="5280904" cy="9703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E2552"/>
                </a:solidFill>
                <a:effectLst/>
                <a:uLnTx/>
                <a:uFillTx/>
                <a:latin typeface="Shoika-Bold"/>
                <a:ea typeface="+mn-ea"/>
                <a:cs typeface="+mn-cs"/>
              </a:rPr>
              <a:t>Step 4: </a:t>
            </a:r>
            <a:r>
              <a:rPr kumimoji="0" lang="en-US" sz="4800" b="1" i="0" u="none" strike="noStrike" kern="1200" cap="none" spc="0" normalizeH="0" baseline="0" noProof="0" dirty="0" err="1">
                <a:ln>
                  <a:noFill/>
                </a:ln>
                <a:solidFill>
                  <a:srgbClr val="2E2552"/>
                </a:solidFill>
                <a:effectLst/>
                <a:uLnTx/>
                <a:uFillTx/>
                <a:latin typeface="Shoika-Bold"/>
                <a:ea typeface="+mn-ea"/>
                <a:cs typeface="+mn-cs"/>
              </a:rPr>
              <a:t>Maths</a:t>
            </a:r>
            <a:endParaRPr kumimoji="0" lang="en-US" sz="4800" b="1" i="0" u="none" strike="noStrike" kern="1200" cap="none" spc="0" normalizeH="0" baseline="0" noProof="0" dirty="0">
              <a:ln>
                <a:noFill/>
              </a:ln>
              <a:solidFill>
                <a:srgbClr val="2E2552"/>
              </a:solidFill>
              <a:effectLst/>
              <a:uLnTx/>
              <a:uFillTx/>
              <a:latin typeface="Shoika-Bold" pitchFamily="2" charset="77"/>
              <a:ea typeface="+mn-ea"/>
              <a:cs typeface="+mn-cs"/>
            </a:endParaRPr>
          </a:p>
        </p:txBody>
      </p:sp>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99180" y="5376037"/>
            <a:ext cx="2546321" cy="941790"/>
          </a:xfrm>
          <a:prstGeom prst="rect">
            <a:avLst/>
          </a:prstGeom>
        </p:spPr>
      </p:pic>
      <p:pic>
        <p:nvPicPr>
          <p:cNvPr id="31" name="Picture 30" descr="student with their hand up in class">
            <a:extLst>
              <a:ext uri="{FF2B5EF4-FFF2-40B4-BE49-F238E27FC236}">
                <a16:creationId xmlns:a16="http://schemas.microsoft.com/office/drawing/2014/main" id="{7E38549C-5C6A-AA4A-BF61-64C04481C84C}"/>
              </a:ext>
            </a:extLst>
          </p:cNvPr>
          <p:cNvPicPr>
            <a:picLocks noChangeAspect="1"/>
          </p:cNvPicPr>
          <p:nvPr/>
        </p:nvPicPr>
        <p:blipFill>
          <a:blip r:embed="rId6">
            <a:extLst>
              <a:ext uri="{28A0092B-C50C-407E-A947-70E740481C1C}">
                <a14:useLocalDpi xmlns:a14="http://schemas.microsoft.com/office/drawing/2010/main" val="0"/>
              </a:ext>
            </a:extLst>
          </a:blip>
          <a:srcRect l="16608" r="16608"/>
          <a:stretch/>
        </p:blipFill>
        <p:spPr>
          <a:xfrm>
            <a:off x="3326779" y="1065077"/>
            <a:ext cx="5252750" cy="5252750"/>
          </a:xfrm>
          <a:custGeom>
            <a:avLst/>
            <a:gdLst>
              <a:gd name="connsiteX0" fmla="*/ 2225040 w 4450080"/>
              <a:gd name="connsiteY0" fmla="*/ 0 h 4450080"/>
              <a:gd name="connsiteX1" fmla="*/ 4450080 w 4450080"/>
              <a:gd name="connsiteY1" fmla="*/ 2225040 h 4450080"/>
              <a:gd name="connsiteX2" fmla="*/ 2225040 w 4450080"/>
              <a:gd name="connsiteY2" fmla="*/ 4450080 h 4450080"/>
              <a:gd name="connsiteX3" fmla="*/ 0 w 4450080"/>
              <a:gd name="connsiteY3" fmla="*/ 2225040 h 4450080"/>
              <a:gd name="connsiteX4" fmla="*/ 2225040 w 4450080"/>
              <a:gd name="connsiteY4" fmla="*/ 0 h 445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080" h="4450080">
                <a:moveTo>
                  <a:pt x="2225040" y="0"/>
                </a:moveTo>
                <a:cubicBezTo>
                  <a:pt x="3453896" y="0"/>
                  <a:pt x="4450080" y="996184"/>
                  <a:pt x="4450080" y="2225040"/>
                </a:cubicBezTo>
                <a:cubicBezTo>
                  <a:pt x="4450080" y="3453896"/>
                  <a:pt x="3453896" y="4450080"/>
                  <a:pt x="2225040" y="4450080"/>
                </a:cubicBezTo>
                <a:cubicBezTo>
                  <a:pt x="996184" y="4450080"/>
                  <a:pt x="0" y="3453896"/>
                  <a:pt x="0" y="2225040"/>
                </a:cubicBezTo>
                <a:cubicBezTo>
                  <a:pt x="0" y="996184"/>
                  <a:pt x="996184" y="0"/>
                  <a:pt x="2225040" y="0"/>
                </a:cubicBezTo>
                <a:close/>
              </a:path>
            </a:pathLst>
          </a:custGeom>
          <a:ln w="12700">
            <a:solidFill>
              <a:schemeClr val="bg1"/>
            </a:solidFill>
          </a:ln>
        </p:spPr>
      </p:pic>
      <p:pic>
        <p:nvPicPr>
          <p:cNvPr id="32" name="Picture 31">
            <a:extLst>
              <a:ext uri="{FF2B5EF4-FFF2-40B4-BE49-F238E27FC236}">
                <a16:creationId xmlns:a16="http://schemas.microsoft.com/office/drawing/2014/main" id="{E7C0B56E-2ED9-A042-9625-A2286137E23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79219" y="5376037"/>
            <a:ext cx="1239723" cy="1213895"/>
          </a:xfrm>
          <a:prstGeom prst="rect">
            <a:avLst/>
          </a:prstGeom>
        </p:spPr>
      </p:pic>
    </p:spTree>
    <p:extLst>
      <p:ext uri="{BB962C8B-B14F-4D97-AF65-F5344CB8AC3E}">
        <p14:creationId xmlns:p14="http://schemas.microsoft.com/office/powerpoint/2010/main" val="293900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FD63F-7B36-3227-001B-60585012EA03}"/>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7646A7F2-2F94-EE75-6B5C-4C4CE0274177}"/>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a:solidFill>
                  <a:srgbClr val="E06F0E"/>
                </a:solidFill>
                <a:latin typeface="Shoika-Medium"/>
              </a:rPr>
              <a:t>Platinum Award</a:t>
            </a:r>
          </a:p>
          <a:p>
            <a:pPr algn="just">
              <a:lnSpc>
                <a:spcPts val="5554"/>
              </a:lnSpc>
            </a:pPr>
            <a:r>
              <a:rPr lang="en-US" sz="3200" b="1">
                <a:solidFill>
                  <a:srgbClr val="2E2552"/>
                </a:solidFill>
                <a:latin typeface="Shoika-Bold"/>
              </a:rPr>
              <a:t>Step 4: </a:t>
            </a:r>
            <a:r>
              <a:rPr lang="en-US" sz="3200" b="1" err="1">
                <a:solidFill>
                  <a:srgbClr val="2E2552"/>
                </a:solidFill>
                <a:latin typeface="Shoika-Bold"/>
              </a:rPr>
              <a:t>Maths</a:t>
            </a:r>
            <a:endParaRPr lang="en-US" sz="3200" b="1">
              <a:solidFill>
                <a:srgbClr val="2E2552"/>
              </a:solidFill>
              <a:latin typeface="Shoika-Bold"/>
            </a:endParaRPr>
          </a:p>
        </p:txBody>
      </p:sp>
      <p:sp>
        <p:nvSpPr>
          <p:cNvPr id="14" name="TextBox 4">
            <a:extLst>
              <a:ext uri="{FF2B5EF4-FFF2-40B4-BE49-F238E27FC236}">
                <a16:creationId xmlns:a16="http://schemas.microsoft.com/office/drawing/2014/main" id="{C54C1408-D00C-18E9-29B8-A91F86CCCC78}"/>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First Activity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CF47ED59-8ECB-F6D9-F22A-0E4346A43642}"/>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81FE380C-7B28-D037-0326-913C19F1D40D}"/>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a:latin typeface="+mj-lt"/>
              </a:rPr>
              <a:t>Provide evidence for the first example of how the learners have applied their maths knowledge and skills in practical ways and label clearly.</a:t>
            </a:r>
            <a:endParaRPr lang="en-US"/>
          </a:p>
        </p:txBody>
      </p:sp>
      <p:sp>
        <p:nvSpPr>
          <p:cNvPr id="16" name="Text Placeholder 4">
            <a:extLst>
              <a:ext uri="{FF2B5EF4-FFF2-40B4-BE49-F238E27FC236}">
                <a16:creationId xmlns:a16="http://schemas.microsoft.com/office/drawing/2014/main" id="{D1A9A5A9-0F4A-4E69-DAC7-56B484AAADCA}"/>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a:solidFill>
                  <a:srgbClr val="000000"/>
                </a:solidFill>
                <a:latin typeface="Calibri Light"/>
              </a:rPr>
              <a:t>Label</a:t>
            </a:r>
            <a:endParaRPr lang="en-IE" sz="2000">
              <a:solidFill>
                <a:srgbClr val="000000"/>
              </a:solidFill>
              <a:latin typeface="Calibri" panose="020F0502020204030204"/>
              <a:ea typeface="Calibri"/>
              <a:cs typeface="Calibri"/>
            </a:endParaRPr>
          </a:p>
        </p:txBody>
      </p:sp>
      <p:pic>
        <p:nvPicPr>
          <p:cNvPr id="3" name="Picture 2" descr="A group of icons in a circle">
            <a:extLst>
              <a:ext uri="{FF2B5EF4-FFF2-40B4-BE49-F238E27FC236}">
                <a16:creationId xmlns:a16="http://schemas.microsoft.com/office/drawing/2014/main" id="{523D4055-1E3E-8F4B-3715-100CCC19B8DE}"/>
              </a:ext>
            </a:extLst>
          </p:cNvPr>
          <p:cNvPicPr>
            <a:picLocks noChangeAspect="1"/>
          </p:cNvPicPr>
          <p:nvPr/>
        </p:nvPicPr>
        <p:blipFill>
          <a:blip r:embed="rId4"/>
          <a:srcRect l="26888" t="4551" r="55110" b="66714"/>
          <a:stretch>
            <a:fillRect/>
          </a:stretch>
        </p:blipFill>
        <p:spPr>
          <a:xfrm>
            <a:off x="11331045" y="5878285"/>
            <a:ext cx="828220" cy="915092"/>
          </a:xfrm>
          <a:prstGeom prst="rect">
            <a:avLst/>
          </a:prstGeom>
        </p:spPr>
      </p:pic>
    </p:spTree>
    <p:extLst>
      <p:ext uri="{BB962C8B-B14F-4D97-AF65-F5344CB8AC3E}">
        <p14:creationId xmlns:p14="http://schemas.microsoft.com/office/powerpoint/2010/main" val="1401940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35D21-F00E-86E9-A92F-E8BB8DB426DB}"/>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1214828B-BC02-C198-4D0B-E11B43EF5A8D}"/>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a:solidFill>
                  <a:srgbClr val="E06F0E"/>
                </a:solidFill>
                <a:latin typeface="Shoika-Medium"/>
              </a:rPr>
              <a:t>Platinum Award</a:t>
            </a:r>
          </a:p>
          <a:p>
            <a:pPr algn="just">
              <a:lnSpc>
                <a:spcPts val="5554"/>
              </a:lnSpc>
            </a:pPr>
            <a:r>
              <a:rPr lang="en-US" sz="3200" b="1">
                <a:solidFill>
                  <a:srgbClr val="2E2552"/>
                </a:solidFill>
                <a:latin typeface="Shoika-Bold"/>
              </a:rPr>
              <a:t>Step 4: </a:t>
            </a:r>
            <a:r>
              <a:rPr lang="en-US" sz="3200" b="1" err="1">
                <a:solidFill>
                  <a:srgbClr val="2E2552"/>
                </a:solidFill>
                <a:latin typeface="Shoika-Bold"/>
              </a:rPr>
              <a:t>Maths</a:t>
            </a:r>
            <a:endParaRPr lang="en-US" sz="3200" b="1">
              <a:solidFill>
                <a:srgbClr val="2E2552"/>
              </a:solidFill>
              <a:latin typeface="Shoika-Bold"/>
            </a:endParaRPr>
          </a:p>
        </p:txBody>
      </p:sp>
      <p:sp>
        <p:nvSpPr>
          <p:cNvPr id="14" name="TextBox 4">
            <a:extLst>
              <a:ext uri="{FF2B5EF4-FFF2-40B4-BE49-F238E27FC236}">
                <a16:creationId xmlns:a16="http://schemas.microsoft.com/office/drawing/2014/main" id="{ECA0DABE-DF10-CF45-BAD5-D8F510EB8A08}"/>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Second Activity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263BE9D7-9CA4-BDF8-36B3-C234E5EEAD26}"/>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13361BAE-0FE3-A7D0-D437-85D0FB845392}"/>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a:latin typeface="+mj-lt"/>
              </a:rPr>
              <a:t>Provide evidence for the second example of how the learners have applied their maths knowledge and skills in practical ways and label clearly.</a:t>
            </a:r>
            <a:endParaRPr lang="en-US"/>
          </a:p>
        </p:txBody>
      </p:sp>
      <p:sp>
        <p:nvSpPr>
          <p:cNvPr id="16" name="Text Placeholder 4">
            <a:extLst>
              <a:ext uri="{FF2B5EF4-FFF2-40B4-BE49-F238E27FC236}">
                <a16:creationId xmlns:a16="http://schemas.microsoft.com/office/drawing/2014/main" id="{456CD3CA-8680-A2D7-45B7-FCEDF827591A}"/>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a:solidFill>
                  <a:srgbClr val="000000"/>
                </a:solidFill>
                <a:latin typeface="Calibri Light"/>
              </a:rPr>
              <a:t>Label</a:t>
            </a:r>
            <a:endParaRPr lang="en-IE" sz="2000">
              <a:solidFill>
                <a:srgbClr val="000000"/>
              </a:solidFill>
              <a:latin typeface="Calibri" panose="020F0502020204030204"/>
              <a:ea typeface="Calibri"/>
              <a:cs typeface="Calibri"/>
            </a:endParaRPr>
          </a:p>
        </p:txBody>
      </p:sp>
      <p:pic>
        <p:nvPicPr>
          <p:cNvPr id="3" name="Picture 2" descr="A group of icons in a circle">
            <a:extLst>
              <a:ext uri="{FF2B5EF4-FFF2-40B4-BE49-F238E27FC236}">
                <a16:creationId xmlns:a16="http://schemas.microsoft.com/office/drawing/2014/main" id="{86CC5D6E-590A-120A-F013-9FA7B6DEC4A0}"/>
              </a:ext>
            </a:extLst>
          </p:cNvPr>
          <p:cNvPicPr>
            <a:picLocks noChangeAspect="1"/>
          </p:cNvPicPr>
          <p:nvPr/>
        </p:nvPicPr>
        <p:blipFill>
          <a:blip r:embed="rId4"/>
          <a:srcRect l="26888" t="4551" r="55110" b="66714"/>
          <a:stretch>
            <a:fillRect/>
          </a:stretch>
        </p:blipFill>
        <p:spPr>
          <a:xfrm>
            <a:off x="11331045" y="5878285"/>
            <a:ext cx="828220" cy="915092"/>
          </a:xfrm>
          <a:prstGeom prst="rect">
            <a:avLst/>
          </a:prstGeom>
        </p:spPr>
      </p:pic>
    </p:spTree>
    <p:extLst>
      <p:ext uri="{BB962C8B-B14F-4D97-AF65-F5344CB8AC3E}">
        <p14:creationId xmlns:p14="http://schemas.microsoft.com/office/powerpoint/2010/main" val="4210929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7766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06F0E"/>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9365" y="5710982"/>
            <a:ext cx="1339779" cy="669889"/>
          </a:xfrm>
          <a:prstGeom prst="rect">
            <a:avLst/>
          </a:prstGeom>
        </p:spPr>
      </p:pic>
      <p:sp>
        <p:nvSpPr>
          <p:cNvPr id="14" name="TextBox 14"/>
          <p:cNvSpPr txBox="1">
            <a:spLocks noGrp="1"/>
          </p:cNvSpPr>
          <p:nvPr>
            <p:ph type="title" idx="4294967295"/>
          </p:nvPr>
        </p:nvSpPr>
        <p:spPr>
          <a:xfrm>
            <a:off x="336124" y="316113"/>
            <a:ext cx="6674276" cy="9703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a:ea typeface="+mn-ea"/>
                <a:cs typeface="+mn-cs"/>
              </a:rPr>
              <a:t>Step 5: Show and Tell</a:t>
            </a:r>
          </a:p>
        </p:txBody>
      </p:sp>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99180" y="5376037"/>
            <a:ext cx="2546321" cy="941790"/>
          </a:xfrm>
          <a:prstGeom prst="rect">
            <a:avLst/>
          </a:prstGeom>
        </p:spPr>
      </p:pic>
      <p:pic>
        <p:nvPicPr>
          <p:cNvPr id="30" name="Picture 29">
            <a:extLst>
              <a:ext uri="{FF2B5EF4-FFF2-40B4-BE49-F238E27FC236}">
                <a16:creationId xmlns:a16="http://schemas.microsoft.com/office/drawing/2014/main" id="{657B54CE-6EAD-EA43-949D-7789078D991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6933" y="5376036"/>
            <a:ext cx="1339779" cy="1339779"/>
          </a:xfrm>
          <a:prstGeom prst="rect">
            <a:avLst/>
          </a:prstGeom>
        </p:spPr>
      </p:pic>
      <p:pic>
        <p:nvPicPr>
          <p:cNvPr id="3" name="Picture 2" descr="student holding up atomic model">
            <a:extLst>
              <a:ext uri="{FF2B5EF4-FFF2-40B4-BE49-F238E27FC236}">
                <a16:creationId xmlns:a16="http://schemas.microsoft.com/office/drawing/2014/main" id="{C5090D0C-1142-AC18-6257-4E28BA43E229}"/>
              </a:ext>
            </a:extLst>
          </p:cNvPr>
          <p:cNvPicPr>
            <a:picLocks noChangeAspect="1"/>
          </p:cNvPicPr>
          <p:nvPr/>
        </p:nvPicPr>
        <p:blipFill>
          <a:blip r:embed="rId7">
            <a:extLst>
              <a:ext uri="{28A0092B-C50C-407E-A947-70E740481C1C}">
                <a14:useLocalDpi xmlns:a14="http://schemas.microsoft.com/office/drawing/2010/main" val="0"/>
              </a:ext>
            </a:extLst>
          </a:blip>
          <a:srcRect l="24478" t="22868" r="23783" b="13459"/>
          <a:stretch>
            <a:fillRect/>
          </a:stretch>
        </p:blipFill>
        <p:spPr>
          <a:xfrm>
            <a:off x="2761657" y="1567190"/>
            <a:ext cx="6307214" cy="4366151"/>
          </a:xfrm>
          <a:prstGeom prst="rect">
            <a:avLst/>
          </a:prstGeom>
        </p:spPr>
      </p:pic>
    </p:spTree>
    <p:extLst>
      <p:ext uri="{BB962C8B-B14F-4D97-AF65-F5344CB8AC3E}">
        <p14:creationId xmlns:p14="http://schemas.microsoft.com/office/powerpoint/2010/main" val="1261536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269F2670-17FE-D3F6-F8B2-B11E9F8E4ECF}"/>
              </a:ext>
            </a:extLst>
          </p:cNvPr>
          <p:cNvSpPr txBox="1">
            <a:spLocks noGrp="1"/>
          </p:cNvSpPr>
          <p:nvPr>
            <p:ph type="title" idx="4294967295"/>
          </p:nvPr>
        </p:nvSpPr>
        <p:spPr>
          <a:xfrm>
            <a:off x="231044" y="114294"/>
            <a:ext cx="5421037" cy="12881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94"/>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06F0E"/>
                </a:solidFill>
                <a:effectLst/>
                <a:uLnTx/>
                <a:uFillTx/>
                <a:latin typeface="Shoika-Medium"/>
                <a:ea typeface="+mn-ea"/>
                <a:cs typeface="+mn-cs"/>
              </a:rPr>
              <a:t>Platinum Award</a:t>
            </a:r>
          </a:p>
          <a:p>
            <a:pPr marL="0" marR="0" lvl="0" indent="0" algn="just" defTabSz="914400" rtl="0" eaLnBrk="1" fontAlgn="auto" latinLnBrk="0" hangingPunct="1">
              <a:lnSpc>
                <a:spcPts val="5554"/>
              </a:lnSpc>
              <a:spcBef>
                <a:spcPts val="0"/>
              </a:spcBef>
              <a:spcAft>
                <a:spcPts val="0"/>
              </a:spcAft>
              <a:buClrTx/>
              <a:buSzTx/>
              <a:buFontTx/>
              <a:buNone/>
              <a:tabLst/>
              <a:defRPr/>
            </a:pPr>
            <a:r>
              <a:rPr kumimoji="0" lang="en-US" sz="3200" b="1" i="0" u="none" strike="noStrike" kern="1200" cap="none" spc="0" normalizeH="0" baseline="0" noProof="0">
                <a:ln>
                  <a:noFill/>
                </a:ln>
                <a:solidFill>
                  <a:srgbClr val="2E2552"/>
                </a:solidFill>
                <a:effectLst/>
                <a:uLnTx/>
                <a:uFillTx/>
                <a:latin typeface="Shoika-Bold"/>
                <a:ea typeface="+mn-ea"/>
                <a:cs typeface="+mn-cs"/>
              </a:rPr>
              <a:t>Step 5: </a:t>
            </a:r>
            <a:r>
              <a:rPr kumimoji="0" lang="en-US" sz="3200" b="1" i="0" u="none" strike="noStrike" kern="1200" cap="none" spc="0" normalizeH="0" baseline="0" noProof="0" dirty="0">
                <a:ln>
                  <a:noFill/>
                </a:ln>
                <a:solidFill>
                  <a:srgbClr val="2E2552"/>
                </a:solidFill>
                <a:effectLst/>
                <a:uLnTx/>
                <a:uFillTx/>
                <a:latin typeface="Shoika-Bold"/>
                <a:ea typeface="+mn-ea"/>
                <a:cs typeface="+mn-cs"/>
              </a:rPr>
              <a:t>STEM Show and Tell</a:t>
            </a:r>
          </a:p>
        </p:txBody>
      </p:sp>
      <p:pic>
        <p:nvPicPr>
          <p:cNvPr id="6" name="Picture 5" descr="A close-up of a logo">
            <a:extLst>
              <a:ext uri="{FF2B5EF4-FFF2-40B4-BE49-F238E27FC236}">
                <a16:creationId xmlns:a16="http://schemas.microsoft.com/office/drawing/2014/main" id="{D6319B0A-3CA6-0822-51EF-FAC585C0E7F8}"/>
              </a:ext>
            </a:extLst>
          </p:cNvPr>
          <p:cNvPicPr>
            <a:picLocks noChangeAspect="1"/>
          </p:cNvPicPr>
          <p:nvPr/>
        </p:nvPicPr>
        <p:blipFill>
          <a:blip r:embed="rId3"/>
          <a:stretch>
            <a:fillRect/>
          </a:stretch>
        </p:blipFill>
        <p:spPr>
          <a:xfrm>
            <a:off x="9418832" y="354260"/>
            <a:ext cx="2360654" cy="873118"/>
          </a:xfrm>
          <a:prstGeom prst="rect">
            <a:avLst/>
          </a:prstGeom>
        </p:spPr>
      </p:pic>
      <p:sp>
        <p:nvSpPr>
          <p:cNvPr id="4" name="Text Placeholder 4">
            <a:extLst>
              <a:ext uri="{FF2B5EF4-FFF2-40B4-BE49-F238E27FC236}">
                <a16:creationId xmlns:a16="http://schemas.microsoft.com/office/drawing/2014/main" id="{19383141-91E1-9CA8-4CF8-F01ABDBD7F87}"/>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a:latin typeface="+mj-lt"/>
              </a:rPr>
              <a:t>Provide evidence for one or more example of how the learners have presented and explained their STEM work to others (beyond their own class) and label clearly.</a:t>
            </a:r>
            <a:endParaRPr lang="en-IE" sz="2000"/>
          </a:p>
        </p:txBody>
      </p:sp>
      <p:sp>
        <p:nvSpPr>
          <p:cNvPr id="5" name="Text Placeholder 4">
            <a:extLst>
              <a:ext uri="{FF2B5EF4-FFF2-40B4-BE49-F238E27FC236}">
                <a16:creationId xmlns:a16="http://schemas.microsoft.com/office/drawing/2014/main" id="{9729893C-67D5-59AD-F4BC-8614EF691C4E}"/>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2000" b="1" i="1">
                <a:solidFill>
                  <a:srgbClr val="000000"/>
                </a:solidFill>
                <a:latin typeface="Calibri Light" panose="020F0302020204030204"/>
              </a:rPr>
              <a:t>Label</a:t>
            </a:r>
            <a:endParaRPr lang="en-IE" sz="2000">
              <a:solidFill>
                <a:srgbClr val="000000"/>
              </a:solidFill>
              <a:latin typeface="Calibri" panose="020F0502020204030204"/>
            </a:endParaRPr>
          </a:p>
        </p:txBody>
      </p:sp>
      <p:pic>
        <p:nvPicPr>
          <p:cNvPr id="11" name="Picture 10" descr="A group of icons in a circle">
            <a:extLst>
              <a:ext uri="{FF2B5EF4-FFF2-40B4-BE49-F238E27FC236}">
                <a16:creationId xmlns:a16="http://schemas.microsoft.com/office/drawing/2014/main" id="{E941C199-3A22-FE6B-2B64-04417DA59EAC}"/>
              </a:ext>
            </a:extLst>
          </p:cNvPr>
          <p:cNvPicPr>
            <a:picLocks noChangeAspect="1"/>
          </p:cNvPicPr>
          <p:nvPr/>
        </p:nvPicPr>
        <p:blipFill>
          <a:blip r:embed="rId4"/>
          <a:srcRect l="26888" t="4551" r="55110" b="66714"/>
          <a:stretch>
            <a:fillRect/>
          </a:stretch>
        </p:blipFill>
        <p:spPr>
          <a:xfrm>
            <a:off x="11331045" y="5878285"/>
            <a:ext cx="828220" cy="91509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E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descr="child with a growing plant"/>
          <p:cNvGrpSpPr>
            <a:grpSpLocks noChangeAspect="1"/>
          </p:cNvGrpSpPr>
          <p:nvPr/>
        </p:nvGrpSpPr>
        <p:grpSpPr>
          <a:xfrm rot="-1528963">
            <a:off x="2020630" y="1632665"/>
            <a:ext cx="8116203" cy="3246481"/>
            <a:chOff x="0" y="0"/>
            <a:chExt cx="6350000" cy="2540000"/>
          </a:xfrm>
        </p:grpSpPr>
        <p:sp>
          <p:nvSpPr>
            <p:cNvPr id="3" name="Freeform 3"/>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blipFill>
              <a:blip r:embed="rId3"/>
              <a:stretch>
                <a:fillRect t="-28020" b="-28020"/>
              </a:stretch>
            </a:blipFill>
          </p:spPr>
          <p:txBody>
            <a:bodyPr/>
            <a:lstStyle/>
            <a:p>
              <a:endParaRPr lang="en-IE"/>
            </a:p>
          </p:txBody>
        </p:sp>
        <p:sp>
          <p:nvSpPr>
            <p:cNvPr id="4" name="Freeform 4"/>
            <p:cNvSpPr/>
            <p:nvPr/>
          </p:nvSpPr>
          <p:spPr>
            <a:xfrm>
              <a:off x="0" y="0"/>
              <a:ext cx="6350000" cy="2540000"/>
            </a:xfrm>
            <a:custGeom>
              <a:avLst/>
              <a:gdLst/>
              <a:ahLst/>
              <a:cxnLst/>
              <a:rect l="l" t="t" r="r" b="b"/>
              <a:pathLst>
                <a:path w="6350000" h="2540000">
                  <a:moveTo>
                    <a:pt x="5080000" y="19050"/>
                  </a:moveTo>
                  <a:cubicBezTo>
                    <a:pt x="5769610" y="19050"/>
                    <a:pt x="6330950" y="580390"/>
                    <a:pt x="6330950" y="1270000"/>
                  </a:cubicBezTo>
                  <a:cubicBezTo>
                    <a:pt x="6330950" y="1959610"/>
                    <a:pt x="5769610" y="2520950"/>
                    <a:pt x="5080000" y="2520950"/>
                  </a:cubicBezTo>
                  <a:lnTo>
                    <a:pt x="1270000" y="2520950"/>
                  </a:lnTo>
                  <a:cubicBezTo>
                    <a:pt x="580390" y="2520950"/>
                    <a:pt x="19050" y="1959610"/>
                    <a:pt x="19050" y="1270000"/>
                  </a:cubicBezTo>
                  <a:cubicBezTo>
                    <a:pt x="19050" y="580390"/>
                    <a:pt x="580390" y="19050"/>
                    <a:pt x="1270000" y="19050"/>
                  </a:cubicBezTo>
                  <a:lnTo>
                    <a:pt x="5080000" y="19050"/>
                  </a:lnTo>
                  <a:moveTo>
                    <a:pt x="5080000" y="0"/>
                  </a:moveTo>
                  <a:lnTo>
                    <a:pt x="1270000" y="0"/>
                  </a:lnTo>
                  <a:cubicBezTo>
                    <a:pt x="568960" y="0"/>
                    <a:pt x="0" y="568960"/>
                    <a:pt x="0" y="1270000"/>
                  </a:cubicBezTo>
                  <a:cubicBezTo>
                    <a:pt x="0" y="1971040"/>
                    <a:pt x="568960" y="2540000"/>
                    <a:pt x="1270000" y="2540000"/>
                  </a:cubicBezTo>
                  <a:lnTo>
                    <a:pt x="5080000" y="2540000"/>
                  </a:lnTo>
                  <a:cubicBezTo>
                    <a:pt x="5781040" y="2540000"/>
                    <a:pt x="6350000" y="1971040"/>
                    <a:pt x="6350000" y="1270000"/>
                  </a:cubicBezTo>
                  <a:cubicBezTo>
                    <a:pt x="6350000" y="568960"/>
                    <a:pt x="5781040" y="0"/>
                    <a:pt x="5080000" y="0"/>
                  </a:cubicBezTo>
                  <a:lnTo>
                    <a:pt x="5080000" y="0"/>
                  </a:lnTo>
                  <a:close/>
                </a:path>
              </a:pathLst>
            </a:custGeom>
            <a:solidFill>
              <a:srgbClr val="7766AB"/>
            </a:solidFill>
            <a:ln>
              <a:noFill/>
            </a:ln>
          </p:spPr>
          <p:txBody>
            <a:bodyPr/>
            <a:lstStyle/>
            <a:p>
              <a:endParaRPr lang="en-IE"/>
            </a:p>
          </p:txBody>
        </p:sp>
      </p:gr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06F0E"/>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766AB"/>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99365" y="5710982"/>
            <a:ext cx="1339779" cy="669889"/>
          </a:xfrm>
          <a:prstGeom prst="rect">
            <a:avLst/>
          </a:prstGeom>
        </p:spPr>
      </p:pic>
      <p:sp>
        <p:nvSpPr>
          <p:cNvPr id="14" name="TextBox 14"/>
          <p:cNvSpPr txBox="1">
            <a:spLocks noGrp="1"/>
          </p:cNvSpPr>
          <p:nvPr>
            <p:ph type="title" idx="4294967295"/>
          </p:nvPr>
        </p:nvSpPr>
        <p:spPr>
          <a:xfrm>
            <a:off x="336125" y="316113"/>
            <a:ext cx="5053608" cy="9451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pitchFamily="2" charset="77"/>
                <a:ea typeface="+mn-ea"/>
                <a:cs typeface="+mn-cs"/>
              </a:rPr>
              <a:t>Step 1: Science</a:t>
            </a:r>
          </a:p>
        </p:txBody>
      </p:sp>
      <p:pic>
        <p:nvPicPr>
          <p:cNvPr id="15" name="Picture 14">
            <a:extLst>
              <a:ext uri="{FF2B5EF4-FFF2-40B4-BE49-F238E27FC236}">
                <a16:creationId xmlns:a16="http://schemas.microsoft.com/office/drawing/2014/main" id="{0F6B8A10-1D25-EB48-9B6B-44D88281E4B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71705" y="5359456"/>
            <a:ext cx="1356360" cy="1356360"/>
          </a:xfrm>
          <a:prstGeom prst="rect">
            <a:avLst/>
          </a:prstGeom>
        </p:spPr>
      </p:pic>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99180" y="5376037"/>
            <a:ext cx="2546321" cy="941790"/>
          </a:xfrm>
          <a:prstGeom prst="rect">
            <a:avLst/>
          </a:prstGeom>
        </p:spPr>
      </p:pic>
    </p:spTree>
    <p:extLst>
      <p:ext uri="{BB962C8B-B14F-4D97-AF65-F5344CB8AC3E}">
        <p14:creationId xmlns:p14="http://schemas.microsoft.com/office/powerpoint/2010/main" val="3851982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5E788-55C4-8930-1309-A77D00FFD7E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C0C5E94-C11C-2DEA-53AA-440238355598}"/>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06F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FF2B5EF4-FFF2-40B4-BE49-F238E27FC236}">
                <a16:creationId xmlns:a16="http://schemas.microsoft.com/office/drawing/2014/main" id="{F907E3BE-DD72-5CBB-6E60-ECC33DCF4844}"/>
              </a:ex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a:extLst>
                <a:ext uri="{FF2B5EF4-FFF2-40B4-BE49-F238E27FC236}">
                  <a16:creationId xmlns:a16="http://schemas.microsoft.com/office/drawing/2014/main" id="{77B2AA61-7902-3038-2B11-E0A1D13FADB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766AB"/>
            </a:solidFill>
          </p:spPr>
          <p:txBody>
            <a:bodyPr/>
            <a:lstStyle/>
            <a:p>
              <a:endParaRPr lang="en-IE"/>
            </a:p>
          </p:txBody>
        </p:sp>
        <p:sp>
          <p:nvSpPr>
            <p:cNvPr id="7" name="TextBox 7">
              <a:extLst>
                <a:ext uri="{FF2B5EF4-FFF2-40B4-BE49-F238E27FC236}">
                  <a16:creationId xmlns:a16="http://schemas.microsoft.com/office/drawing/2014/main" id="{32D5154B-84F9-575A-B91A-B5AD62B8CFC9}"/>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FF2B5EF4-FFF2-40B4-BE49-F238E27FC236}">
                <a16:creationId xmlns:a16="http://schemas.microsoft.com/office/drawing/2014/main" id="{A32042FD-B99B-7C49-FD39-CE1AE469BE06}"/>
              </a:ex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a:extLst>
                <a:ext uri="{FF2B5EF4-FFF2-40B4-BE49-F238E27FC236}">
                  <a16:creationId xmlns:a16="http://schemas.microsoft.com/office/drawing/2014/main" id="{2B5EAF1B-6EBB-68D8-381E-9654D7722D2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a:extLst>
                <a:ext uri="{FF2B5EF4-FFF2-40B4-BE49-F238E27FC236}">
                  <a16:creationId xmlns:a16="http://schemas.microsoft.com/office/drawing/2014/main" id="{F4F37C07-74C6-C23E-85A5-59FB446F635C}"/>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4" name="TextBox 14">
            <a:extLst>
              <a:ext uri="{FF2B5EF4-FFF2-40B4-BE49-F238E27FC236}">
                <a16:creationId xmlns:a16="http://schemas.microsoft.com/office/drawing/2014/main" id="{D9ECD8EF-9A3A-9156-6F86-FBCFF072EB94}"/>
              </a:ext>
            </a:extLst>
          </p:cNvPr>
          <p:cNvSpPr txBox="1">
            <a:spLocks noGrp="1"/>
          </p:cNvSpPr>
          <p:nvPr>
            <p:ph type="title" idx="4294967295"/>
          </p:nvPr>
        </p:nvSpPr>
        <p:spPr>
          <a:xfrm>
            <a:off x="422388" y="258604"/>
            <a:ext cx="9003408" cy="9703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a:ea typeface="+mn-ea"/>
                <a:cs typeface="+mn-cs"/>
              </a:rPr>
              <a:t>Platinum Award Reflections</a:t>
            </a:r>
            <a:endParaRPr kumimoji="0" lang="en-US" sz="4800" b="1" i="0" u="none" strike="noStrike" kern="1200" cap="none" spc="0" normalizeH="0" baseline="0" noProof="0" dirty="0">
              <a:ln>
                <a:noFill/>
              </a:ln>
              <a:solidFill>
                <a:srgbClr val="FFFFFF"/>
              </a:solidFill>
              <a:effectLst/>
              <a:uLnTx/>
              <a:uFillTx/>
              <a:latin typeface="Shoika-Bold" pitchFamily="2" charset="77"/>
              <a:ea typeface="+mn-ea"/>
              <a:cs typeface="+mn-cs"/>
            </a:endParaRPr>
          </a:p>
        </p:txBody>
      </p:sp>
      <p:pic>
        <p:nvPicPr>
          <p:cNvPr id="17" name="Picture 16">
            <a:extLst>
              <a:ext uri="{FF2B5EF4-FFF2-40B4-BE49-F238E27FC236}">
                <a16:creationId xmlns:a16="http://schemas.microsoft.com/office/drawing/2014/main" id="{9FFAD920-24E4-AC4A-DC72-557814C0E6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99180" y="5376037"/>
            <a:ext cx="2546321" cy="941790"/>
          </a:xfrm>
          <a:prstGeom prst="rect">
            <a:avLst/>
          </a:prstGeom>
        </p:spPr>
      </p:pic>
      <p:pic>
        <p:nvPicPr>
          <p:cNvPr id="3" name="Picture 2" descr="A couple of children smiling in front of a chalkboard">
            <a:extLst>
              <a:ext uri="{FF2B5EF4-FFF2-40B4-BE49-F238E27FC236}">
                <a16:creationId xmlns:a16="http://schemas.microsoft.com/office/drawing/2014/main" id="{D7D5F297-17BA-6E49-56F8-5C2F1F2CF6C6}"/>
              </a:ext>
            </a:extLst>
          </p:cNvPr>
          <p:cNvPicPr>
            <a:picLocks noChangeAspect="1"/>
          </p:cNvPicPr>
          <p:nvPr/>
        </p:nvPicPr>
        <p:blipFill>
          <a:blip r:embed="rId4"/>
          <a:stretch>
            <a:fillRect/>
          </a:stretch>
        </p:blipFill>
        <p:spPr>
          <a:xfrm>
            <a:off x="1562300" y="1063923"/>
            <a:ext cx="8161628" cy="5707813"/>
          </a:xfrm>
          <a:prstGeom prst="rect">
            <a:avLst/>
          </a:prstGeom>
        </p:spPr>
      </p:pic>
    </p:spTree>
    <p:extLst>
      <p:ext uri="{BB962C8B-B14F-4D97-AF65-F5344CB8AC3E}">
        <p14:creationId xmlns:p14="http://schemas.microsoft.com/office/powerpoint/2010/main" val="345710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18024-6322-1AAE-65C8-C76DD72EBA6D}"/>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57AAA7B8-325F-708B-63BF-110503DC79CE}"/>
              </a:ext>
            </a:extLst>
          </p:cNvPr>
          <p:cNvSpPr txBox="1">
            <a:spLocks noGrp="1"/>
          </p:cNvSpPr>
          <p:nvPr>
            <p:ph type="title" idx="4294967295"/>
          </p:nvPr>
        </p:nvSpPr>
        <p:spPr>
          <a:xfrm>
            <a:off x="231044" y="56785"/>
            <a:ext cx="4630761" cy="12881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94"/>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06F0E"/>
                </a:solidFill>
                <a:effectLst/>
                <a:uLnTx/>
                <a:uFillTx/>
                <a:latin typeface="Shoika-Medium"/>
                <a:ea typeface="+mn-ea"/>
                <a:cs typeface="+mn-cs"/>
              </a:rPr>
              <a:t>Platinum Award</a:t>
            </a:r>
          </a:p>
          <a:p>
            <a:pPr marL="0" marR="0" lvl="0" indent="0" algn="just" defTabSz="914400" rtl="0" eaLnBrk="1" fontAlgn="auto" latinLnBrk="0" hangingPunct="1">
              <a:lnSpc>
                <a:spcPts val="555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2552"/>
                </a:solidFill>
                <a:effectLst/>
                <a:uLnTx/>
                <a:uFillTx/>
                <a:latin typeface="Shoika-Bold"/>
                <a:ea typeface="+mn-ea"/>
                <a:cs typeface="+mn-cs"/>
              </a:rPr>
              <a:t>Reflections - Learners</a:t>
            </a:r>
            <a:endParaRPr kumimoji="0" lang="en-US" sz="3200" b="1" i="0" u="none" strike="noStrike" kern="1200" cap="none" spc="0" normalizeH="0" baseline="0" noProof="0" dirty="0">
              <a:ln>
                <a:noFill/>
              </a:ln>
              <a:solidFill>
                <a:srgbClr val="2E2552"/>
              </a:solidFill>
              <a:effectLst/>
              <a:uLnTx/>
              <a:uFillTx/>
              <a:latin typeface="Shoika-Bold" pitchFamily="2" charset="77"/>
              <a:ea typeface="+mn-ea"/>
              <a:cs typeface="+mn-cs"/>
            </a:endParaRPr>
          </a:p>
        </p:txBody>
      </p:sp>
      <p:pic>
        <p:nvPicPr>
          <p:cNvPr id="12" name="Picture 11" descr="A close-up of a logo">
            <a:extLst>
              <a:ext uri="{FF2B5EF4-FFF2-40B4-BE49-F238E27FC236}">
                <a16:creationId xmlns:a16="http://schemas.microsoft.com/office/drawing/2014/main" id="{53FFC021-3672-0A26-91EF-71FDE8C67236}"/>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CD288EA1-D025-D091-1EB7-42DA3463174A}"/>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i="1">
                <a:latin typeface="Calibri"/>
                <a:ea typeface="Calibri"/>
                <a:cs typeface="Calibri"/>
              </a:rPr>
              <a:t>Add reflections from learners on what has changed/improved</a:t>
            </a:r>
            <a:endParaRPr lang="en-US">
              <a:ea typeface="Calibri"/>
              <a:cs typeface="Calibri"/>
            </a:endParaRPr>
          </a:p>
        </p:txBody>
      </p:sp>
      <p:pic>
        <p:nvPicPr>
          <p:cNvPr id="17" name="Picture 16" descr="A group of icons in a circle">
            <a:extLst>
              <a:ext uri="{FF2B5EF4-FFF2-40B4-BE49-F238E27FC236}">
                <a16:creationId xmlns:a16="http://schemas.microsoft.com/office/drawing/2014/main" id="{EC38E127-A052-E031-2B71-AD8BC91E9727}"/>
              </a:ext>
            </a:extLst>
          </p:cNvPr>
          <p:cNvPicPr>
            <a:picLocks noChangeAspect="1"/>
          </p:cNvPicPr>
          <p:nvPr/>
        </p:nvPicPr>
        <p:blipFill>
          <a:blip r:embed="rId4"/>
          <a:srcRect l="1599" t="67708" r="80523" b="6875"/>
          <a:stretch>
            <a:fillRect/>
          </a:stretch>
        </p:blipFill>
        <p:spPr>
          <a:xfrm>
            <a:off x="11403256" y="6033353"/>
            <a:ext cx="791708" cy="732882"/>
          </a:xfrm>
          <a:prstGeom prst="rect">
            <a:avLst/>
          </a:prstGeom>
        </p:spPr>
      </p:pic>
    </p:spTree>
    <p:extLst>
      <p:ext uri="{BB962C8B-B14F-4D97-AF65-F5344CB8AC3E}">
        <p14:creationId xmlns:p14="http://schemas.microsoft.com/office/powerpoint/2010/main" val="2263037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CD76D-7159-E33A-53BF-31D094239C77}"/>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89A0C2F9-9869-1211-7768-C7973BEE5C60}"/>
              </a:ext>
            </a:extLst>
          </p:cNvPr>
          <p:cNvSpPr txBox="1">
            <a:spLocks noGrp="1"/>
          </p:cNvSpPr>
          <p:nvPr>
            <p:ph type="title" idx="4294967295"/>
          </p:nvPr>
        </p:nvSpPr>
        <p:spPr>
          <a:xfrm>
            <a:off x="231044" y="56785"/>
            <a:ext cx="4630761" cy="12881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94"/>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06F0E"/>
                </a:solidFill>
                <a:effectLst/>
                <a:uLnTx/>
                <a:uFillTx/>
                <a:latin typeface="Shoika-Medium"/>
                <a:ea typeface="+mn-ea"/>
                <a:cs typeface="+mn-cs"/>
              </a:rPr>
              <a:t>Platinum Award</a:t>
            </a:r>
          </a:p>
          <a:p>
            <a:pPr marL="0" marR="0" lvl="0" indent="0" algn="just" defTabSz="914400" rtl="0" eaLnBrk="1" fontAlgn="auto" latinLnBrk="0" hangingPunct="1">
              <a:lnSpc>
                <a:spcPts val="555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2552"/>
                </a:solidFill>
                <a:effectLst/>
                <a:uLnTx/>
                <a:uFillTx/>
                <a:latin typeface="Shoika-Bold"/>
                <a:ea typeface="+mn-ea"/>
                <a:cs typeface="+mn-cs"/>
              </a:rPr>
              <a:t>Reflections - Teachers</a:t>
            </a:r>
            <a:endParaRPr kumimoji="0" lang="en-US" sz="3200" b="1" i="0" u="none" strike="noStrike" kern="1200" cap="none" spc="0" normalizeH="0" baseline="0" noProof="0" dirty="0">
              <a:ln>
                <a:noFill/>
              </a:ln>
              <a:solidFill>
                <a:srgbClr val="2E2552"/>
              </a:solidFill>
              <a:effectLst/>
              <a:uLnTx/>
              <a:uFillTx/>
              <a:latin typeface="Shoika-Bold" pitchFamily="2" charset="77"/>
              <a:ea typeface="+mn-ea"/>
              <a:cs typeface="+mn-cs"/>
            </a:endParaRPr>
          </a:p>
        </p:txBody>
      </p:sp>
      <p:pic>
        <p:nvPicPr>
          <p:cNvPr id="12" name="Picture 11" descr="A close-up of a logo">
            <a:extLst>
              <a:ext uri="{FF2B5EF4-FFF2-40B4-BE49-F238E27FC236}">
                <a16:creationId xmlns:a16="http://schemas.microsoft.com/office/drawing/2014/main" id="{09B96287-F916-BB90-B3C9-5898BE9632D6}"/>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1F03C617-4B6B-7F61-87EF-0FBD95CA5BCA}"/>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i="1">
                <a:latin typeface="Calibri"/>
                <a:ea typeface="Calibri"/>
                <a:cs typeface="Calibri"/>
              </a:rPr>
              <a:t>Add reflections from teachers on what has changed/improved</a:t>
            </a:r>
            <a:endParaRPr lang="en-US">
              <a:ea typeface="Calibri"/>
              <a:cs typeface="Calibri"/>
            </a:endParaRPr>
          </a:p>
        </p:txBody>
      </p:sp>
      <p:pic>
        <p:nvPicPr>
          <p:cNvPr id="17" name="Picture 16" descr="A group of icons in a circle">
            <a:extLst>
              <a:ext uri="{FF2B5EF4-FFF2-40B4-BE49-F238E27FC236}">
                <a16:creationId xmlns:a16="http://schemas.microsoft.com/office/drawing/2014/main" id="{2AD897BD-4465-E6A5-559A-3C1F866021AD}"/>
              </a:ext>
            </a:extLst>
          </p:cNvPr>
          <p:cNvPicPr>
            <a:picLocks noChangeAspect="1"/>
          </p:cNvPicPr>
          <p:nvPr/>
        </p:nvPicPr>
        <p:blipFill>
          <a:blip r:embed="rId4"/>
          <a:srcRect l="1599" t="67708" r="80523" b="6875"/>
          <a:stretch>
            <a:fillRect/>
          </a:stretch>
        </p:blipFill>
        <p:spPr>
          <a:xfrm>
            <a:off x="11403256" y="6033353"/>
            <a:ext cx="791708" cy="732882"/>
          </a:xfrm>
          <a:prstGeom prst="rect">
            <a:avLst/>
          </a:prstGeom>
        </p:spPr>
      </p:pic>
    </p:spTree>
    <p:extLst>
      <p:ext uri="{BB962C8B-B14F-4D97-AF65-F5344CB8AC3E}">
        <p14:creationId xmlns:p14="http://schemas.microsoft.com/office/powerpoint/2010/main" val="3545793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B5C04-56CC-FA7A-43C8-D224FAFF1F4B}"/>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53255015-71B5-DC25-05B3-A8B5104C1FD3}"/>
              </a:ext>
            </a:extLst>
          </p:cNvPr>
          <p:cNvSpPr txBox="1">
            <a:spLocks noGrp="1"/>
          </p:cNvSpPr>
          <p:nvPr>
            <p:ph type="title" idx="4294967295"/>
          </p:nvPr>
        </p:nvSpPr>
        <p:spPr>
          <a:xfrm>
            <a:off x="231044" y="56785"/>
            <a:ext cx="4630761" cy="12881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94"/>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06F0E"/>
                </a:solidFill>
                <a:effectLst/>
                <a:uLnTx/>
                <a:uFillTx/>
                <a:latin typeface="Shoika-Medium"/>
                <a:ea typeface="+mn-ea"/>
                <a:cs typeface="+mn-cs"/>
              </a:rPr>
              <a:t>Platinum Award</a:t>
            </a:r>
          </a:p>
          <a:p>
            <a:pPr marL="0" marR="0" lvl="0" indent="0" algn="just" defTabSz="914400" rtl="0" eaLnBrk="1" fontAlgn="auto" latinLnBrk="0" hangingPunct="1">
              <a:lnSpc>
                <a:spcPts val="555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2552"/>
                </a:solidFill>
                <a:effectLst/>
                <a:uLnTx/>
                <a:uFillTx/>
                <a:latin typeface="Shoika-Bold"/>
                <a:ea typeface="+mn-ea"/>
                <a:cs typeface="+mn-cs"/>
              </a:rPr>
              <a:t>Reflections - Parents</a:t>
            </a:r>
            <a:endParaRPr kumimoji="0" lang="en-US" sz="3200" b="1" i="0" u="none" strike="noStrike" kern="1200" cap="none" spc="0" normalizeH="0" baseline="0" noProof="0" dirty="0">
              <a:ln>
                <a:noFill/>
              </a:ln>
              <a:solidFill>
                <a:srgbClr val="2E2552"/>
              </a:solidFill>
              <a:effectLst/>
              <a:uLnTx/>
              <a:uFillTx/>
              <a:latin typeface="Shoika-Bold" pitchFamily="2" charset="77"/>
              <a:ea typeface="+mn-ea"/>
              <a:cs typeface="+mn-cs"/>
            </a:endParaRPr>
          </a:p>
        </p:txBody>
      </p:sp>
      <p:pic>
        <p:nvPicPr>
          <p:cNvPr id="12" name="Picture 11" descr="A close-up of a logo">
            <a:extLst>
              <a:ext uri="{FF2B5EF4-FFF2-40B4-BE49-F238E27FC236}">
                <a16:creationId xmlns:a16="http://schemas.microsoft.com/office/drawing/2014/main" id="{ED865B70-CA0F-FF96-2729-5E394E347DD5}"/>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FCF9666D-8C14-2EE1-D4A9-D4DC54B8155D}"/>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i="1">
                <a:latin typeface="Calibri"/>
                <a:ea typeface="Calibri"/>
                <a:cs typeface="Calibri"/>
              </a:rPr>
              <a:t>Add reflections from parents on what has changed/improved</a:t>
            </a:r>
            <a:endParaRPr lang="en-US">
              <a:ea typeface="Calibri"/>
              <a:cs typeface="Calibri"/>
            </a:endParaRPr>
          </a:p>
        </p:txBody>
      </p:sp>
      <p:pic>
        <p:nvPicPr>
          <p:cNvPr id="17" name="Picture 16" descr="A group of icons in a circle">
            <a:extLst>
              <a:ext uri="{FF2B5EF4-FFF2-40B4-BE49-F238E27FC236}">
                <a16:creationId xmlns:a16="http://schemas.microsoft.com/office/drawing/2014/main" id="{A8552862-F7F8-454E-1659-CBA3D8EDBCEB}"/>
              </a:ext>
            </a:extLst>
          </p:cNvPr>
          <p:cNvPicPr>
            <a:picLocks noChangeAspect="1"/>
          </p:cNvPicPr>
          <p:nvPr/>
        </p:nvPicPr>
        <p:blipFill>
          <a:blip r:embed="rId4"/>
          <a:srcRect l="1599" t="67708" r="80523" b="6875"/>
          <a:stretch>
            <a:fillRect/>
          </a:stretch>
        </p:blipFill>
        <p:spPr>
          <a:xfrm>
            <a:off x="11403256" y="6033353"/>
            <a:ext cx="791708" cy="732882"/>
          </a:xfrm>
          <a:prstGeom prst="rect">
            <a:avLst/>
          </a:prstGeom>
        </p:spPr>
      </p:pic>
    </p:spTree>
    <p:extLst>
      <p:ext uri="{BB962C8B-B14F-4D97-AF65-F5344CB8AC3E}">
        <p14:creationId xmlns:p14="http://schemas.microsoft.com/office/powerpoint/2010/main" val="2993915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92503-7BDA-2CE7-5345-09E1079B03E0}"/>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C6FCF78F-66BA-9032-9484-C52D60421AD6}"/>
              </a:ext>
              <a:ext uri="{C183D7F6-B498-43B3-948B-1728B52AA6E4}">
                <adec:decorative xmlns:adec="http://schemas.microsoft.com/office/drawing/2017/decorative" val="1"/>
              </a:ext>
            </a:extLst>
          </p:cNvPr>
          <p:cNvSpPr/>
          <p:nvPr/>
        </p:nvSpPr>
        <p:spPr>
          <a:xfrm>
            <a:off x="6459268" y="4482429"/>
            <a:ext cx="2386736" cy="2386736"/>
          </a:xfrm>
          <a:prstGeom prst="rect">
            <a:avLst/>
          </a:prstGeom>
          <a:solidFill>
            <a:srgbClr val="776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a:extLst>
              <a:ext uri="{FF2B5EF4-FFF2-40B4-BE49-F238E27FC236}">
                <a16:creationId xmlns:a16="http://schemas.microsoft.com/office/drawing/2014/main" id="{A5EE80C4-CDA8-DEFF-8392-CAF898B98AD7}"/>
              </a:ext>
              <a:ext uri="{C183D7F6-B498-43B3-948B-1728B52AA6E4}">
                <adec:decorative xmlns:adec="http://schemas.microsoft.com/office/drawing/2017/decorative" val="1"/>
              </a:ext>
            </a:extLst>
          </p:cNvPr>
          <p:cNvGrpSpPr/>
          <p:nvPr/>
        </p:nvGrpSpPr>
        <p:grpSpPr>
          <a:xfrm>
            <a:off x="7703341" y="2292798"/>
            <a:ext cx="2272404" cy="2272404"/>
            <a:chOff x="0" y="0"/>
            <a:chExt cx="4544808" cy="4544808"/>
          </a:xfrm>
        </p:grpSpPr>
        <p:grpSp>
          <p:nvGrpSpPr>
            <p:cNvPr id="4" name="Group 4">
              <a:extLst>
                <a:ext uri="{FF2B5EF4-FFF2-40B4-BE49-F238E27FC236}">
                  <a16:creationId xmlns:a16="http://schemas.microsoft.com/office/drawing/2014/main" id="{B82EB9F7-5072-FDFE-92DB-A479005082EE}"/>
                </a:ext>
              </a:extLst>
            </p:cNvPr>
            <p:cNvGrpSpPr/>
            <p:nvPr/>
          </p:nvGrpSpPr>
          <p:grpSpPr>
            <a:xfrm>
              <a:off x="0" y="0"/>
              <a:ext cx="4544808" cy="4544808"/>
              <a:chOff x="0" y="0"/>
              <a:chExt cx="812800" cy="812800"/>
            </a:xfrm>
          </p:grpSpPr>
          <p:sp>
            <p:nvSpPr>
              <p:cNvPr id="5" name="Freeform 5">
                <a:extLst>
                  <a:ext uri="{FF2B5EF4-FFF2-40B4-BE49-F238E27FC236}">
                    <a16:creationId xmlns:a16="http://schemas.microsoft.com/office/drawing/2014/main" id="{F3CCD21B-3CB4-D54D-BF02-D4283604045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766AB"/>
              </a:solidFill>
            </p:spPr>
            <p:txBody>
              <a:bodyPr/>
              <a:lstStyle/>
              <a:p>
                <a:endParaRPr lang="en-IE"/>
              </a:p>
            </p:txBody>
          </p:sp>
          <p:sp>
            <p:nvSpPr>
              <p:cNvPr id="6" name="TextBox 6">
                <a:extLst>
                  <a:ext uri="{FF2B5EF4-FFF2-40B4-BE49-F238E27FC236}">
                    <a16:creationId xmlns:a16="http://schemas.microsoft.com/office/drawing/2014/main" id="{F73A0A22-04BB-F132-7312-2CBB401365E6}"/>
                  </a:ext>
                </a:extLst>
              </p:cNvPr>
              <p:cNvSpPr txBox="1"/>
              <p:nvPr/>
            </p:nvSpPr>
            <p:spPr>
              <a:xfrm>
                <a:off x="76200" y="38100"/>
                <a:ext cx="660400" cy="698500"/>
              </a:xfrm>
              <a:prstGeom prst="rect">
                <a:avLst/>
              </a:prstGeom>
            </p:spPr>
            <p:txBody>
              <a:bodyPr lIns="33867" tIns="33867" rIns="33867" bIns="33867" rtlCol="0" anchor="ctr"/>
              <a:lstStyle/>
              <a:p>
                <a:pPr algn="ctr">
                  <a:lnSpc>
                    <a:spcPts val="1958"/>
                  </a:lnSpc>
                  <a:spcBef>
                    <a:spcPct val="0"/>
                  </a:spcBef>
                </a:pPr>
                <a:endParaRPr sz="1200"/>
              </a:p>
            </p:txBody>
          </p:sp>
        </p:grpSp>
        <p:grpSp>
          <p:nvGrpSpPr>
            <p:cNvPr id="7" name="Group 7">
              <a:extLst>
                <a:ext uri="{FF2B5EF4-FFF2-40B4-BE49-F238E27FC236}">
                  <a16:creationId xmlns:a16="http://schemas.microsoft.com/office/drawing/2014/main" id="{0E92C1CB-DC2F-AD2C-6A43-6E91A910EF5F}"/>
                </a:ext>
              </a:extLst>
            </p:cNvPr>
            <p:cNvGrpSpPr/>
            <p:nvPr/>
          </p:nvGrpSpPr>
          <p:grpSpPr>
            <a:xfrm>
              <a:off x="684178" y="843481"/>
              <a:ext cx="3176452" cy="3176452"/>
              <a:chOff x="0" y="0"/>
              <a:chExt cx="812800" cy="812800"/>
            </a:xfrm>
          </p:grpSpPr>
          <p:sp>
            <p:nvSpPr>
              <p:cNvPr id="8" name="Freeform 8">
                <a:extLst>
                  <a:ext uri="{FF2B5EF4-FFF2-40B4-BE49-F238E27FC236}">
                    <a16:creationId xmlns:a16="http://schemas.microsoft.com/office/drawing/2014/main" id="{AA063D02-F548-46E6-D6E2-C766934BD04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9" name="TextBox 9">
                <a:extLst>
                  <a:ext uri="{FF2B5EF4-FFF2-40B4-BE49-F238E27FC236}">
                    <a16:creationId xmlns:a16="http://schemas.microsoft.com/office/drawing/2014/main" id="{CDC5E143-FB6B-13A5-29F7-26953C7A10B1}"/>
                  </a:ext>
                </a:extLst>
              </p:cNvPr>
              <p:cNvSpPr txBox="1"/>
              <p:nvPr/>
            </p:nvSpPr>
            <p:spPr>
              <a:xfrm>
                <a:off x="76200" y="38100"/>
                <a:ext cx="660400" cy="698500"/>
              </a:xfrm>
              <a:prstGeom prst="rect">
                <a:avLst/>
              </a:prstGeom>
            </p:spPr>
            <p:txBody>
              <a:bodyPr lIns="33867" tIns="33867" rIns="33867" bIns="33867" rtlCol="0" anchor="ctr"/>
              <a:lstStyle/>
              <a:p>
                <a:pPr algn="ctr">
                  <a:lnSpc>
                    <a:spcPts val="1958"/>
                  </a:lnSpc>
                </a:pPr>
                <a:endParaRPr sz="1200"/>
              </a:p>
            </p:txBody>
          </p:sp>
        </p:grpSp>
      </p:grpSp>
      <p:grpSp>
        <p:nvGrpSpPr>
          <p:cNvPr id="19" name="Group 19">
            <a:extLst>
              <a:ext uri="{FF2B5EF4-FFF2-40B4-BE49-F238E27FC236}">
                <a16:creationId xmlns:a16="http://schemas.microsoft.com/office/drawing/2014/main" id="{0A9D5578-9E3E-DD04-4922-C2EF29CA8D2F}"/>
              </a:ext>
              <a:ext uri="{C183D7F6-B498-43B3-948B-1728B52AA6E4}">
                <adec:decorative xmlns:adec="http://schemas.microsoft.com/office/drawing/2017/decorative" val="1"/>
              </a:ext>
            </a:extLst>
          </p:cNvPr>
          <p:cNvGrpSpPr/>
          <p:nvPr/>
        </p:nvGrpSpPr>
        <p:grpSpPr>
          <a:xfrm>
            <a:off x="6827310" y="4674641"/>
            <a:ext cx="2016431" cy="1993550"/>
            <a:chOff x="0" y="0"/>
            <a:chExt cx="4032863" cy="3987100"/>
          </a:xfrm>
        </p:grpSpPr>
        <p:pic>
          <p:nvPicPr>
            <p:cNvPr id="20" name="Picture 20">
              <a:extLst>
                <a:ext uri="{FF2B5EF4-FFF2-40B4-BE49-F238E27FC236}">
                  <a16:creationId xmlns:a16="http://schemas.microsoft.com/office/drawing/2014/main" id="{2F66A6E1-3281-C2E0-2393-B611D955CC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110700"/>
              <a:ext cx="2917606" cy="729402"/>
            </a:xfrm>
            <a:prstGeom prst="rect">
              <a:avLst/>
            </a:prstGeom>
          </p:spPr>
        </p:pic>
        <p:pic>
          <p:nvPicPr>
            <p:cNvPr id="21" name="Picture 21">
              <a:extLst>
                <a:ext uri="{FF2B5EF4-FFF2-40B4-BE49-F238E27FC236}">
                  <a16:creationId xmlns:a16="http://schemas.microsoft.com/office/drawing/2014/main" id="{FA86E1A7-71F1-0194-DDC4-5797107882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183179"/>
              <a:ext cx="2917606" cy="729402"/>
            </a:xfrm>
            <a:prstGeom prst="rect">
              <a:avLst/>
            </a:prstGeom>
          </p:spPr>
        </p:pic>
        <p:pic>
          <p:nvPicPr>
            <p:cNvPr id="22" name="Picture 22">
              <a:extLst>
                <a:ext uri="{FF2B5EF4-FFF2-40B4-BE49-F238E27FC236}">
                  <a16:creationId xmlns:a16="http://schemas.microsoft.com/office/drawing/2014/main" id="{28B8FF6F-1309-020F-3DC0-1CDDBFB9B6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2917606" cy="729402"/>
            </a:xfrm>
            <a:prstGeom prst="rect">
              <a:avLst/>
            </a:prstGeom>
          </p:spPr>
        </p:pic>
        <p:pic>
          <p:nvPicPr>
            <p:cNvPr id="23" name="Picture 23">
              <a:extLst>
                <a:ext uri="{FF2B5EF4-FFF2-40B4-BE49-F238E27FC236}">
                  <a16:creationId xmlns:a16="http://schemas.microsoft.com/office/drawing/2014/main" id="{0B8AF6D8-1960-6954-5B51-CF624BB96E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57698"/>
              <a:ext cx="2917606" cy="729402"/>
            </a:xfrm>
            <a:prstGeom prst="rect">
              <a:avLst/>
            </a:prstGeom>
          </p:spPr>
        </p:pic>
        <p:pic>
          <p:nvPicPr>
            <p:cNvPr id="24" name="Picture 24">
              <a:extLst>
                <a:ext uri="{FF2B5EF4-FFF2-40B4-BE49-F238E27FC236}">
                  <a16:creationId xmlns:a16="http://schemas.microsoft.com/office/drawing/2014/main" id="{E25EB3A9-0402-6B25-2677-0E00F3C625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209359" y="1094102"/>
              <a:ext cx="2917606" cy="729402"/>
            </a:xfrm>
            <a:prstGeom prst="rect">
              <a:avLst/>
            </a:prstGeom>
          </p:spPr>
        </p:pic>
        <p:pic>
          <p:nvPicPr>
            <p:cNvPr id="25" name="Picture 25">
              <a:extLst>
                <a:ext uri="{FF2B5EF4-FFF2-40B4-BE49-F238E27FC236}">
                  <a16:creationId xmlns:a16="http://schemas.microsoft.com/office/drawing/2014/main" id="{7F5A1C07-A11F-DA72-8849-896E5F96C7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4783"/>
            <a:stretch>
              <a:fillRect/>
            </a:stretch>
          </p:blipFill>
          <p:spPr>
            <a:xfrm>
              <a:off x="3297145" y="3257698"/>
              <a:ext cx="735718" cy="729402"/>
            </a:xfrm>
            <a:prstGeom prst="rect">
              <a:avLst/>
            </a:prstGeom>
          </p:spPr>
        </p:pic>
      </p:grpSp>
      <p:pic>
        <p:nvPicPr>
          <p:cNvPr id="30" name="Picture 29">
            <a:extLst>
              <a:ext uri="{FF2B5EF4-FFF2-40B4-BE49-F238E27FC236}">
                <a16:creationId xmlns:a16="http://schemas.microsoft.com/office/drawing/2014/main" id="{DE4B405B-5787-BF20-A09B-E294C84F90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8862" y="373814"/>
            <a:ext cx="4480594" cy="1657206"/>
          </a:xfrm>
          <a:prstGeom prst="rect">
            <a:avLst/>
          </a:prstGeom>
        </p:spPr>
      </p:pic>
      <p:sp>
        <p:nvSpPr>
          <p:cNvPr id="32" name="Rectangle 31">
            <a:extLst>
              <a:ext uri="{FF2B5EF4-FFF2-40B4-BE49-F238E27FC236}">
                <a16:creationId xmlns:a16="http://schemas.microsoft.com/office/drawing/2014/main" id="{72E3C937-5594-7F95-26C9-36EDAF3A53EB}"/>
              </a:ext>
              <a:ext uri="{C183D7F6-B498-43B3-948B-1728B52AA6E4}">
                <adec:decorative xmlns:adec="http://schemas.microsoft.com/office/drawing/2017/decorative" val="1"/>
              </a:ext>
            </a:extLst>
          </p:cNvPr>
          <p:cNvSpPr/>
          <p:nvPr/>
        </p:nvSpPr>
        <p:spPr>
          <a:xfrm>
            <a:off x="9970675" y="1463041"/>
            <a:ext cx="2221326" cy="1917630"/>
          </a:xfrm>
          <a:prstGeom prst="rect">
            <a:avLst/>
          </a:prstGeom>
          <a:solidFill>
            <a:srgbClr val="2E255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6E58ADB0-4C92-36C1-613D-F83AD4B67A8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27706" y="1852379"/>
            <a:ext cx="1303076" cy="1134159"/>
          </a:xfrm>
          <a:prstGeom prst="rect">
            <a:avLst/>
          </a:prstGeom>
        </p:spPr>
      </p:pic>
      <p:sp>
        <p:nvSpPr>
          <p:cNvPr id="14" name="TextBox 3">
            <a:extLst>
              <a:ext uri="{FF2B5EF4-FFF2-40B4-BE49-F238E27FC236}">
                <a16:creationId xmlns:a16="http://schemas.microsoft.com/office/drawing/2014/main" id="{79B426ED-96BB-47EE-162A-C93E1574C444}"/>
              </a:ext>
            </a:extLst>
          </p:cNvPr>
          <p:cNvSpPr txBox="1">
            <a:spLocks noGrp="1"/>
          </p:cNvSpPr>
          <p:nvPr>
            <p:ph type="title" idx="4294967295"/>
          </p:nvPr>
        </p:nvSpPr>
        <p:spPr>
          <a:xfrm>
            <a:off x="475459" y="2299653"/>
            <a:ext cx="4630761" cy="5892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9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06F0E"/>
                </a:solidFill>
                <a:effectLst/>
                <a:uLnTx/>
                <a:uFillTx/>
                <a:latin typeface="Shoika-Medium"/>
                <a:ea typeface="+mn-ea"/>
                <a:cs typeface="+mn-cs"/>
              </a:rPr>
              <a:t>Platinum Award Checklist</a:t>
            </a:r>
          </a:p>
        </p:txBody>
      </p:sp>
      <p:sp>
        <p:nvSpPr>
          <p:cNvPr id="12" name="TextBox 11">
            <a:extLst>
              <a:ext uri="{FF2B5EF4-FFF2-40B4-BE49-F238E27FC236}">
                <a16:creationId xmlns:a16="http://schemas.microsoft.com/office/drawing/2014/main" id="{421E6C09-D7A2-A193-6759-E7D699655F53}"/>
              </a:ext>
            </a:extLst>
          </p:cNvPr>
          <p:cNvSpPr txBox="1"/>
          <p:nvPr/>
        </p:nvSpPr>
        <p:spPr>
          <a:xfrm>
            <a:off x="440266" y="3101088"/>
            <a:ext cx="801125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000000"/>
                </a:solidFill>
                <a:latin typeface="Source Sans Pro"/>
                <a:ea typeface="Source Sans Pro"/>
              </a:rPr>
              <a:t>Complete Pre-Platinum Award form by 25 October 2025</a:t>
            </a:r>
            <a:endParaRPr lang="en-US" sz="1500">
              <a:solidFill>
                <a:srgbClr val="000000"/>
              </a:solidFill>
              <a:ea typeface="Calibri"/>
              <a:cs typeface="Calibri"/>
            </a:endParaRPr>
          </a:p>
          <a:p>
            <a:endParaRPr lang="en-US" sz="1500">
              <a:solidFill>
                <a:srgbClr val="000000"/>
              </a:solidFill>
              <a:latin typeface="Source Sans Pro"/>
              <a:ea typeface="Source Sans Pro"/>
            </a:endParaRPr>
          </a:p>
          <a:p>
            <a:r>
              <a:rPr lang="en-US" sz="1500">
                <a:solidFill>
                  <a:srgbClr val="000000"/>
                </a:solidFill>
                <a:latin typeface="Source Sans Pro"/>
                <a:ea typeface="Source Sans Pro"/>
              </a:rPr>
              <a:t>Complete Steps 1 - 5 activities and log of evidence</a:t>
            </a:r>
            <a:endParaRPr lang="en-US" sz="1500">
              <a:solidFill>
                <a:srgbClr val="000000"/>
              </a:solidFill>
            </a:endParaRPr>
          </a:p>
          <a:p>
            <a:endParaRPr lang="en-US" sz="1500">
              <a:solidFill>
                <a:srgbClr val="000000"/>
              </a:solidFill>
              <a:latin typeface="Source Sans Pro"/>
              <a:ea typeface="Source Sans Pro"/>
            </a:endParaRPr>
          </a:p>
          <a:p>
            <a:r>
              <a:rPr lang="en-US" sz="1500">
                <a:solidFill>
                  <a:srgbClr val="000000"/>
                </a:solidFill>
                <a:latin typeface="Source Sans Pro"/>
                <a:ea typeface="Source Sans Pro"/>
              </a:rPr>
              <a:t>Engage with your assigned Research Ireland facilitator throughout</a:t>
            </a:r>
            <a:endParaRPr lang="en-US" sz="1500">
              <a:solidFill>
                <a:srgbClr val="000000"/>
              </a:solidFill>
            </a:endParaRPr>
          </a:p>
          <a:p>
            <a:endParaRPr lang="en-US" sz="1500">
              <a:solidFill>
                <a:srgbClr val="000000"/>
              </a:solidFill>
              <a:latin typeface="Source Sans Pro"/>
              <a:ea typeface="Source Sans Pro"/>
            </a:endParaRPr>
          </a:p>
          <a:p>
            <a:r>
              <a:rPr lang="en-US" sz="1500">
                <a:solidFill>
                  <a:srgbClr val="000000"/>
                </a:solidFill>
                <a:latin typeface="Source Sans Pro"/>
                <a:ea typeface="Source Sans Pro"/>
              </a:rPr>
              <a:t>Gather reflections from learners, teachers and parents</a:t>
            </a:r>
            <a:endParaRPr lang="en-US" sz="1500">
              <a:solidFill>
                <a:srgbClr val="000000"/>
              </a:solidFill>
            </a:endParaRPr>
          </a:p>
          <a:p>
            <a:endParaRPr lang="en-US" sz="1500">
              <a:solidFill>
                <a:srgbClr val="000000"/>
              </a:solidFill>
              <a:latin typeface="Source Sans Pro"/>
              <a:ea typeface="Source Sans Pro"/>
            </a:endParaRPr>
          </a:p>
          <a:p>
            <a:r>
              <a:rPr lang="en-US" sz="1500">
                <a:solidFill>
                  <a:srgbClr val="000000"/>
                </a:solidFill>
                <a:latin typeface="Source Sans Pro"/>
                <a:ea typeface="Source Sans Pro"/>
              </a:rPr>
              <a:t>Complete the Platinum Award Curious Minds Log of Evidence Template</a:t>
            </a:r>
            <a:endParaRPr lang="en-US" sz="1500">
              <a:solidFill>
                <a:srgbClr val="000000"/>
              </a:solidFill>
            </a:endParaRPr>
          </a:p>
          <a:p>
            <a:endParaRPr lang="en-US" sz="1500">
              <a:solidFill>
                <a:srgbClr val="000000"/>
              </a:solidFill>
              <a:latin typeface="Source Sans Pro"/>
              <a:ea typeface="Source Sans Pro"/>
            </a:endParaRPr>
          </a:p>
          <a:p>
            <a:r>
              <a:rPr lang="en-US" sz="1500">
                <a:solidFill>
                  <a:srgbClr val="000000"/>
                </a:solidFill>
                <a:latin typeface="Source Sans Pro"/>
                <a:ea typeface="Source Sans Pro"/>
              </a:rPr>
              <a:t>Complete the Full Platinum form on SESAME and submit by 1st May 2026</a:t>
            </a:r>
            <a:endParaRPr lang="en-US" sz="1500">
              <a:solidFill>
                <a:srgbClr val="000000"/>
              </a:solidFill>
            </a:endParaRPr>
          </a:p>
          <a:p>
            <a:pPr algn="l"/>
            <a:endParaRPr lang="en-US" sz="1500">
              <a:solidFill>
                <a:srgbClr val="000000"/>
              </a:solidFill>
              <a:ea typeface="Calibri"/>
              <a:cs typeface="Calibri"/>
            </a:endParaRPr>
          </a:p>
        </p:txBody>
      </p:sp>
      <p:pic>
        <p:nvPicPr>
          <p:cNvPr id="26" name="Picture 25">
            <a:extLst>
              <a:ext uri="{FF2B5EF4-FFF2-40B4-BE49-F238E27FC236}">
                <a16:creationId xmlns:a16="http://schemas.microsoft.com/office/drawing/2014/main" id="{63430F9E-0A09-1146-901B-8F949D198BD3}"/>
              </a:ext>
              <a:ext uri="{C183D7F6-B498-43B3-948B-1728B52AA6E4}">
                <adec:decorative xmlns:adec="http://schemas.microsoft.com/office/drawing/2017/decorative" val="1"/>
              </a:ext>
            </a:extLst>
          </p:cNvPr>
          <p:cNvPicPr>
            <a:picLocks noChangeAspect="1"/>
          </p:cNvPicPr>
          <p:nvPr/>
        </p:nvPicPr>
        <p:blipFill>
          <a:blip r:embed="rId7"/>
          <a:srcRect l="52141" t="33483" r="28644" b="34182"/>
          <a:stretch>
            <a:fillRect/>
          </a:stretch>
        </p:blipFill>
        <p:spPr>
          <a:xfrm>
            <a:off x="-43490" y="2889643"/>
            <a:ext cx="638065" cy="639442"/>
          </a:xfrm>
          <a:prstGeom prst="rect">
            <a:avLst/>
          </a:prstGeom>
        </p:spPr>
      </p:pic>
      <p:pic>
        <p:nvPicPr>
          <p:cNvPr id="31" name="Picture 30">
            <a:extLst>
              <a:ext uri="{FF2B5EF4-FFF2-40B4-BE49-F238E27FC236}">
                <a16:creationId xmlns:a16="http://schemas.microsoft.com/office/drawing/2014/main" id="{483F7A3F-F5CD-6AB4-BD58-C829C09D13EB}"/>
              </a:ext>
              <a:ext uri="{C183D7F6-B498-43B3-948B-1728B52AA6E4}">
                <adec:decorative xmlns:adec="http://schemas.microsoft.com/office/drawing/2017/decorative" val="1"/>
              </a:ext>
            </a:extLst>
          </p:cNvPr>
          <p:cNvPicPr>
            <a:picLocks noChangeAspect="1"/>
          </p:cNvPicPr>
          <p:nvPr/>
        </p:nvPicPr>
        <p:blipFill>
          <a:blip r:embed="rId7"/>
          <a:srcRect l="52141" t="33483" r="28644" b="34182"/>
          <a:stretch>
            <a:fillRect/>
          </a:stretch>
        </p:blipFill>
        <p:spPr>
          <a:xfrm>
            <a:off x="-39881" y="3364189"/>
            <a:ext cx="638065" cy="639442"/>
          </a:xfrm>
          <a:prstGeom prst="rect">
            <a:avLst/>
          </a:prstGeom>
        </p:spPr>
      </p:pic>
      <p:pic>
        <p:nvPicPr>
          <p:cNvPr id="39" name="Picture 38">
            <a:extLst>
              <a:ext uri="{FF2B5EF4-FFF2-40B4-BE49-F238E27FC236}">
                <a16:creationId xmlns:a16="http://schemas.microsoft.com/office/drawing/2014/main" id="{285F36C4-5A99-4628-3527-8EB05C20467D}"/>
              </a:ext>
              <a:ext uri="{C183D7F6-B498-43B3-948B-1728B52AA6E4}">
                <adec:decorative xmlns:adec="http://schemas.microsoft.com/office/drawing/2017/decorative" val="1"/>
              </a:ext>
            </a:extLst>
          </p:cNvPr>
          <p:cNvPicPr>
            <a:picLocks noChangeAspect="1"/>
          </p:cNvPicPr>
          <p:nvPr/>
        </p:nvPicPr>
        <p:blipFill>
          <a:blip r:embed="rId7"/>
          <a:srcRect l="52141" t="33483" r="28644" b="34182"/>
          <a:stretch>
            <a:fillRect/>
          </a:stretch>
        </p:blipFill>
        <p:spPr>
          <a:xfrm>
            <a:off x="-39881" y="3847108"/>
            <a:ext cx="638065" cy="639442"/>
          </a:xfrm>
          <a:prstGeom prst="rect">
            <a:avLst/>
          </a:prstGeom>
        </p:spPr>
      </p:pic>
      <p:pic>
        <p:nvPicPr>
          <p:cNvPr id="40" name="Picture 39">
            <a:extLst>
              <a:ext uri="{FF2B5EF4-FFF2-40B4-BE49-F238E27FC236}">
                <a16:creationId xmlns:a16="http://schemas.microsoft.com/office/drawing/2014/main" id="{C95752AA-B038-BCF2-0354-EA16B100F93C}"/>
              </a:ext>
              <a:ext uri="{C183D7F6-B498-43B3-948B-1728B52AA6E4}">
                <adec:decorative xmlns:adec="http://schemas.microsoft.com/office/drawing/2017/decorative" val="1"/>
              </a:ext>
            </a:extLst>
          </p:cNvPr>
          <p:cNvPicPr>
            <a:picLocks noChangeAspect="1"/>
          </p:cNvPicPr>
          <p:nvPr/>
        </p:nvPicPr>
        <p:blipFill>
          <a:blip r:embed="rId7"/>
          <a:srcRect l="52141" t="33483" r="28644" b="34182"/>
          <a:stretch>
            <a:fillRect/>
          </a:stretch>
        </p:blipFill>
        <p:spPr>
          <a:xfrm>
            <a:off x="-39882" y="4330028"/>
            <a:ext cx="638065" cy="639442"/>
          </a:xfrm>
          <a:prstGeom prst="rect">
            <a:avLst/>
          </a:prstGeom>
        </p:spPr>
      </p:pic>
      <p:pic>
        <p:nvPicPr>
          <p:cNvPr id="41" name="Picture 40">
            <a:extLst>
              <a:ext uri="{FF2B5EF4-FFF2-40B4-BE49-F238E27FC236}">
                <a16:creationId xmlns:a16="http://schemas.microsoft.com/office/drawing/2014/main" id="{7DA05A9F-3380-0230-C6C8-6AC0E5606884}"/>
              </a:ext>
              <a:ext uri="{C183D7F6-B498-43B3-948B-1728B52AA6E4}">
                <adec:decorative xmlns:adec="http://schemas.microsoft.com/office/drawing/2017/decorative" val="1"/>
              </a:ext>
            </a:extLst>
          </p:cNvPr>
          <p:cNvPicPr>
            <a:picLocks noChangeAspect="1"/>
          </p:cNvPicPr>
          <p:nvPr/>
        </p:nvPicPr>
        <p:blipFill>
          <a:blip r:embed="rId7"/>
          <a:srcRect l="52141" t="33483" r="28644" b="34182"/>
          <a:stretch>
            <a:fillRect/>
          </a:stretch>
        </p:blipFill>
        <p:spPr>
          <a:xfrm>
            <a:off x="-39882" y="4804574"/>
            <a:ext cx="638065" cy="639442"/>
          </a:xfrm>
          <a:prstGeom prst="rect">
            <a:avLst/>
          </a:prstGeom>
        </p:spPr>
      </p:pic>
      <p:pic>
        <p:nvPicPr>
          <p:cNvPr id="42" name="Picture 41">
            <a:extLst>
              <a:ext uri="{FF2B5EF4-FFF2-40B4-BE49-F238E27FC236}">
                <a16:creationId xmlns:a16="http://schemas.microsoft.com/office/drawing/2014/main" id="{C5DFB571-C34E-1635-88C6-F0698ECA64A1}"/>
              </a:ext>
              <a:ext uri="{C183D7F6-B498-43B3-948B-1728B52AA6E4}">
                <adec:decorative xmlns:adec="http://schemas.microsoft.com/office/drawing/2017/decorative" val="1"/>
              </a:ext>
            </a:extLst>
          </p:cNvPr>
          <p:cNvPicPr>
            <a:picLocks noChangeAspect="1"/>
          </p:cNvPicPr>
          <p:nvPr/>
        </p:nvPicPr>
        <p:blipFill>
          <a:blip r:embed="rId7"/>
          <a:srcRect l="52141" t="33483" r="28644" b="34182"/>
          <a:stretch>
            <a:fillRect/>
          </a:stretch>
        </p:blipFill>
        <p:spPr>
          <a:xfrm>
            <a:off x="-39881" y="5287493"/>
            <a:ext cx="638065" cy="639442"/>
          </a:xfrm>
          <a:prstGeom prst="rect">
            <a:avLst/>
          </a:prstGeom>
        </p:spPr>
      </p:pic>
      <p:pic>
        <p:nvPicPr>
          <p:cNvPr id="2" name="Picture 1" descr="A group of children sitting at a table">
            <a:extLst>
              <a:ext uri="{FF2B5EF4-FFF2-40B4-BE49-F238E27FC236}">
                <a16:creationId xmlns:a16="http://schemas.microsoft.com/office/drawing/2014/main" id="{702E6E72-BFBB-7ECD-8E09-A905022B580B}"/>
              </a:ext>
            </a:extLst>
          </p:cNvPr>
          <p:cNvPicPr>
            <a:picLocks noChangeAspect="1"/>
          </p:cNvPicPr>
          <p:nvPr/>
        </p:nvPicPr>
        <p:blipFill>
          <a:blip r:embed="rId8"/>
          <a:stretch>
            <a:fillRect/>
          </a:stretch>
        </p:blipFill>
        <p:spPr>
          <a:xfrm>
            <a:off x="7712018" y="3363068"/>
            <a:ext cx="4517313" cy="3522453"/>
          </a:xfrm>
          <a:prstGeom prst="rect">
            <a:avLst/>
          </a:prstGeom>
        </p:spPr>
      </p:pic>
    </p:spTree>
    <p:extLst>
      <p:ext uri="{BB962C8B-B14F-4D97-AF65-F5344CB8AC3E}">
        <p14:creationId xmlns:p14="http://schemas.microsoft.com/office/powerpoint/2010/main" val="4271329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a:solidFill>
                  <a:srgbClr val="E06F0E"/>
                </a:solidFill>
                <a:latin typeface="Shoika-Medium"/>
              </a:rPr>
              <a:t>Platinum Award</a:t>
            </a:r>
          </a:p>
          <a:p>
            <a:pPr algn="just">
              <a:lnSpc>
                <a:spcPts val="5554"/>
              </a:lnSpc>
            </a:pPr>
            <a:r>
              <a:rPr lang="en-US" sz="3200" b="1">
                <a:solidFill>
                  <a:srgbClr val="2E2552"/>
                </a:solidFill>
                <a:latin typeface="Shoika-Bold" pitchFamily="2" charset="77"/>
              </a:rPr>
              <a:t>Step 1: Science</a:t>
            </a:r>
          </a:p>
        </p:txBody>
      </p:sp>
      <p:sp>
        <p:nvSpPr>
          <p:cNvPr id="4" name="TextBox 4"/>
          <p:cNvSpPr txBox="1">
            <a:spLocks noGrp="1"/>
          </p:cNvSpPr>
          <p:nvPr>
            <p:ph type="title" idx="4294967295"/>
          </p:nvPr>
        </p:nvSpPr>
        <p:spPr>
          <a:xfrm>
            <a:off x="3697397" y="830565"/>
            <a:ext cx="3973403" cy="5860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0" normalizeH="0" baseline="0" noProof="0" dirty="0">
                <a:ln>
                  <a:noFill/>
                </a:ln>
                <a:solidFill>
                  <a:srgbClr val="7766AB"/>
                </a:solidFill>
                <a:effectLst/>
                <a:uLnTx/>
                <a:uFillTx/>
                <a:latin typeface="Shoika-Light" pitchFamily="2" charset="77"/>
                <a:ea typeface="+mn-ea"/>
                <a:cs typeface="+mn-cs"/>
              </a:rPr>
              <a:t>Living Things</a:t>
            </a:r>
          </a:p>
        </p:txBody>
      </p:sp>
      <p:sp>
        <p:nvSpPr>
          <p:cNvPr id="10" name="Text Placeholder 4">
            <a:extLst>
              <a:ext uri="{FF2B5EF4-FFF2-40B4-BE49-F238E27FC236}">
                <a16:creationId xmlns:a16="http://schemas.microsoft.com/office/drawing/2014/main" id="{B26040FD-AAFA-26ED-5D62-BEBD8132584A}"/>
              </a:ext>
            </a:extLst>
          </p:cNvPr>
          <p:cNvSpPr txBox="1">
            <a:spLocks/>
          </p:cNvSpPr>
          <p:nvPr/>
        </p:nvSpPr>
        <p:spPr>
          <a:xfrm>
            <a:off x="558800" y="1574188"/>
            <a:ext cx="10769600" cy="4303329"/>
          </a:xfrm>
          <a:prstGeom prst="rect">
            <a:avLst/>
          </a:prstGeom>
          <a:solidFill>
            <a:srgbClr val="7766AB">
              <a:alpha val="39000"/>
            </a:srgbClr>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lnSpc>
                <a:spcPct val="100000"/>
              </a:lnSpc>
              <a:spcBef>
                <a:spcPts val="667"/>
              </a:spcBef>
              <a:buNone/>
              <a:defRPr/>
            </a:pPr>
            <a:r>
              <a:rPr lang="en-GB" sz="2000" b="1" i="1">
                <a:solidFill>
                  <a:srgbClr val="000000"/>
                </a:solidFill>
                <a:latin typeface="Calibri Light" panose="020F0302020204030204"/>
              </a:rPr>
              <a:t>Provide evidence (e.g. photos or videos) of student’s hands-on investigation for the Living Things strand and clearly label. Add new slides where appropriate. </a:t>
            </a:r>
          </a:p>
        </p:txBody>
      </p:sp>
      <p:sp>
        <p:nvSpPr>
          <p:cNvPr id="11" name="Text Placeholder 4">
            <a:extLst>
              <a:ext uri="{FF2B5EF4-FFF2-40B4-BE49-F238E27FC236}">
                <a16:creationId xmlns:a16="http://schemas.microsoft.com/office/drawing/2014/main" id="{04547CA0-0E14-CDCE-F4EA-7CEDD8E91964}"/>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baseline="0">
                <a:solidFill>
                  <a:srgbClr val="000000"/>
                </a:solidFill>
                <a:latin typeface="Calibri Light"/>
              </a:rPr>
              <a:t>Second Class learned how water moved through plants (transpiration) in the school vegetable garden</a:t>
            </a:r>
            <a:endParaRPr lang="en-IE" sz="2000">
              <a:solidFill>
                <a:srgbClr val="000000"/>
              </a:solidFill>
              <a:latin typeface="Calibri" panose="020F0502020204030204"/>
              <a:ea typeface="Calibri"/>
              <a:cs typeface="Calibri"/>
            </a:endParaRPr>
          </a:p>
        </p:txBody>
      </p:sp>
      <p:pic>
        <p:nvPicPr>
          <p:cNvPr id="5" name="Picture 4">
            <a:extLst>
              <a:ext uri="{FF2B5EF4-FFF2-40B4-BE49-F238E27FC236}">
                <a16:creationId xmlns:a16="http://schemas.microsoft.com/office/drawing/2014/main" id="{BC39031C-6586-FE48-BDED-97865E14B66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457608" y="6090713"/>
            <a:ext cx="643757" cy="643757"/>
          </a:xfrm>
          <a:prstGeom prst="rect">
            <a:avLst/>
          </a:prstGeom>
        </p:spPr>
      </p:pic>
      <p:pic>
        <p:nvPicPr>
          <p:cNvPr id="9" name="Picture 8">
            <a:extLst>
              <a:ext uri="{FF2B5EF4-FFF2-40B4-BE49-F238E27FC236}">
                <a16:creationId xmlns:a16="http://schemas.microsoft.com/office/drawing/2014/main" id="{051C2A2B-9152-AF4D-B211-4D17A7DBFE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18832" y="354260"/>
            <a:ext cx="2360654" cy="873118"/>
          </a:xfrm>
          <a:prstGeom prst="rect">
            <a:avLst/>
          </a:prstGeom>
        </p:spPr>
      </p:pic>
      <p:pic>
        <p:nvPicPr>
          <p:cNvPr id="6" name="Picture 5" descr="A group of children in a greenhouse">
            <a:extLst>
              <a:ext uri="{FF2B5EF4-FFF2-40B4-BE49-F238E27FC236}">
                <a16:creationId xmlns:a16="http://schemas.microsoft.com/office/drawing/2014/main" id="{F25A5398-F82B-CFE6-DF1F-9B28118D1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301" y="2207786"/>
            <a:ext cx="5504597" cy="3669731"/>
          </a:xfrm>
          <a:prstGeom prst="rect">
            <a:avLst/>
          </a:prstGeom>
        </p:spPr>
      </p:pic>
    </p:spTree>
    <p:extLst>
      <p:ext uri="{BB962C8B-B14F-4D97-AF65-F5344CB8AC3E}">
        <p14:creationId xmlns:p14="http://schemas.microsoft.com/office/powerpoint/2010/main" val="1013279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0C381-512F-EDE5-90FB-A57AA1C9F10E}"/>
            </a:ext>
          </a:extLst>
        </p:cNvPr>
        <p:cNvGrpSpPr/>
        <p:nvPr/>
      </p:nvGrpSpPr>
      <p:grpSpPr>
        <a:xfrm>
          <a:off x="0" y="0"/>
          <a:ext cx="0" cy="0"/>
          <a:chOff x="0" y="0"/>
          <a:chExt cx="0" cy="0"/>
        </a:xfrm>
      </p:grpSpPr>
      <p:sp>
        <p:nvSpPr>
          <p:cNvPr id="7" name="TextBox 3">
            <a:extLst>
              <a:ext uri="{FF2B5EF4-FFF2-40B4-BE49-F238E27FC236}">
                <a16:creationId xmlns:a16="http://schemas.microsoft.com/office/drawing/2014/main" id="{D2352953-C581-6409-4941-5D6DF7AC62C9}"/>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a:solidFill>
                  <a:srgbClr val="E06F0E"/>
                </a:solidFill>
                <a:latin typeface="Shoika-Medium"/>
              </a:rPr>
              <a:t>Platinum Award</a:t>
            </a:r>
          </a:p>
          <a:p>
            <a:pPr algn="just">
              <a:lnSpc>
                <a:spcPts val="5554"/>
              </a:lnSpc>
            </a:pPr>
            <a:r>
              <a:rPr lang="en-US" sz="3200" b="1">
                <a:solidFill>
                  <a:srgbClr val="2E2552"/>
                </a:solidFill>
                <a:latin typeface="Shoika-Bold" pitchFamily="2" charset="77"/>
              </a:rPr>
              <a:t>Step 1: Science</a:t>
            </a:r>
          </a:p>
        </p:txBody>
      </p:sp>
      <p:sp>
        <p:nvSpPr>
          <p:cNvPr id="9" name="TextBox 4">
            <a:extLst>
              <a:ext uri="{FF2B5EF4-FFF2-40B4-BE49-F238E27FC236}">
                <a16:creationId xmlns:a16="http://schemas.microsoft.com/office/drawing/2014/main" id="{5DF3013C-1352-E320-63BD-C388E43E0268}"/>
              </a:ext>
            </a:extLst>
          </p:cNvPr>
          <p:cNvSpPr txBox="1">
            <a:spLocks noGrp="1"/>
          </p:cNvSpPr>
          <p:nvPr>
            <p:ph type="title" idx="4294967295"/>
          </p:nvPr>
        </p:nvSpPr>
        <p:spPr>
          <a:xfrm>
            <a:off x="3697397" y="830565"/>
            <a:ext cx="3973403" cy="5860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Energy and Forces</a:t>
            </a:r>
            <a:endParaRPr kumimoji="0" lang="en-US" sz="3466" b="0" i="0" u="none" strike="noStrike" kern="1200" cap="none" spc="0" normalizeH="0" baseline="0" noProof="0" dirty="0">
              <a:ln>
                <a:noFill/>
              </a:ln>
              <a:solidFill>
                <a:srgbClr val="7766AB"/>
              </a:solidFill>
              <a:effectLst/>
              <a:uLnTx/>
              <a:uFillTx/>
              <a:latin typeface="Shoika-Light" pitchFamily="2" charset="77"/>
              <a:ea typeface="+mn-ea"/>
              <a:cs typeface="+mn-cs"/>
            </a:endParaRPr>
          </a:p>
        </p:txBody>
      </p:sp>
      <p:pic>
        <p:nvPicPr>
          <p:cNvPr id="14" name="Picture 13" descr="A close-up of a logo">
            <a:extLst>
              <a:ext uri="{FF2B5EF4-FFF2-40B4-BE49-F238E27FC236}">
                <a16:creationId xmlns:a16="http://schemas.microsoft.com/office/drawing/2014/main" id="{BBB4700B-4C9D-B0D9-716A-F2CDFB378687}"/>
              </a:ext>
            </a:extLst>
          </p:cNvPr>
          <p:cNvPicPr>
            <a:picLocks noChangeAspect="1"/>
          </p:cNvPicPr>
          <p:nvPr/>
        </p:nvPicPr>
        <p:blipFill>
          <a:blip r:embed="rId3"/>
          <a:stretch>
            <a:fillRect/>
          </a:stretch>
        </p:blipFill>
        <p:spPr>
          <a:xfrm>
            <a:off x="9418832" y="354260"/>
            <a:ext cx="2360654" cy="873118"/>
          </a:xfrm>
          <a:prstGeom prst="rect">
            <a:avLst/>
          </a:prstGeom>
        </p:spPr>
      </p:pic>
      <p:sp>
        <p:nvSpPr>
          <p:cNvPr id="19" name="Text Placeholder 4">
            <a:extLst>
              <a:ext uri="{FF2B5EF4-FFF2-40B4-BE49-F238E27FC236}">
                <a16:creationId xmlns:a16="http://schemas.microsoft.com/office/drawing/2014/main" id="{DCC0CC42-E9A0-EFBA-3F62-4AE4683F9415}"/>
              </a:ext>
            </a:extLst>
          </p:cNvPr>
          <p:cNvSpPr txBox="1">
            <a:spLocks/>
          </p:cNvSpPr>
          <p:nvPr/>
        </p:nvSpPr>
        <p:spPr>
          <a:xfrm>
            <a:off x="557335" y="1572723"/>
            <a:ext cx="10769600" cy="4303329"/>
          </a:xfrm>
          <a:prstGeom prst="rect">
            <a:avLst/>
          </a:prstGeom>
          <a:solidFill>
            <a:srgbClr val="7766AB">
              <a:alpha val="39000"/>
            </a:srgbClr>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630">
              <a:buNone/>
              <a:defRPr/>
            </a:pPr>
            <a:r>
              <a:rPr lang="en-GB" sz="2000" b="1" i="1">
                <a:latin typeface="Calibri Light" panose="020F0302020204030204"/>
              </a:rPr>
              <a:t>Provide evidence (e.g. photos or videos) of student’s hands-on investigation for the Energy and Forces strand and clearly label. Add new slides where appropriate. </a:t>
            </a:r>
            <a:endParaRPr lang="en-GB" sz="2000">
              <a:latin typeface="Calibri Light" panose="020F0302020204030204"/>
            </a:endParaRPr>
          </a:p>
        </p:txBody>
      </p:sp>
      <p:sp>
        <p:nvSpPr>
          <p:cNvPr id="22" name="Text Placeholder 4">
            <a:extLst>
              <a:ext uri="{FF2B5EF4-FFF2-40B4-BE49-F238E27FC236}">
                <a16:creationId xmlns:a16="http://schemas.microsoft.com/office/drawing/2014/main" id="{0E9192F5-C02F-BF30-71AE-10F5A4CCF262}"/>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a:solidFill>
                  <a:srgbClr val="000000"/>
                </a:solidFill>
                <a:latin typeface="Calibri Light"/>
              </a:rPr>
              <a:t>Label</a:t>
            </a:r>
            <a:endParaRPr lang="en-IE" sz="2000">
              <a:solidFill>
                <a:srgbClr val="000000"/>
              </a:solidFill>
              <a:latin typeface="Calibri" panose="020F0502020204030204"/>
              <a:ea typeface="Calibri"/>
              <a:cs typeface="Calibri"/>
            </a:endParaRPr>
          </a:p>
        </p:txBody>
      </p:sp>
      <p:pic>
        <p:nvPicPr>
          <p:cNvPr id="24" name="Picture 23" descr="A group of icons in a circle">
            <a:extLst>
              <a:ext uri="{FF2B5EF4-FFF2-40B4-BE49-F238E27FC236}">
                <a16:creationId xmlns:a16="http://schemas.microsoft.com/office/drawing/2014/main" id="{797F5238-BFC2-1CB3-D809-C8BC5AE483A5}"/>
              </a:ext>
            </a:extLst>
          </p:cNvPr>
          <p:cNvPicPr>
            <a:picLocks noChangeAspect="1"/>
          </p:cNvPicPr>
          <p:nvPr/>
        </p:nvPicPr>
        <p:blipFill>
          <a:blip r:embed="rId4"/>
          <a:srcRect l="78516" r="4277" b="67681"/>
          <a:stretch>
            <a:fillRect/>
          </a:stretch>
        </p:blipFill>
        <p:spPr>
          <a:xfrm>
            <a:off x="11371751" y="5896340"/>
            <a:ext cx="816831" cy="949853"/>
          </a:xfrm>
          <a:prstGeom prst="rect">
            <a:avLst/>
          </a:prstGeom>
        </p:spPr>
      </p:pic>
    </p:spTree>
    <p:extLst>
      <p:ext uri="{BB962C8B-B14F-4D97-AF65-F5344CB8AC3E}">
        <p14:creationId xmlns:p14="http://schemas.microsoft.com/office/powerpoint/2010/main" val="3631519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8A6986DC-28CA-8FA3-3385-BFB8329E472E}"/>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a:solidFill>
                  <a:srgbClr val="E06F0E"/>
                </a:solidFill>
                <a:latin typeface="Shoika-Medium"/>
              </a:rPr>
              <a:t>Platinum Award</a:t>
            </a:r>
          </a:p>
          <a:p>
            <a:pPr algn="just">
              <a:lnSpc>
                <a:spcPts val="5554"/>
              </a:lnSpc>
            </a:pPr>
            <a:r>
              <a:rPr lang="en-US" sz="3200" b="1">
                <a:solidFill>
                  <a:srgbClr val="2E2552"/>
                </a:solidFill>
                <a:latin typeface="Shoika-Bold" pitchFamily="2" charset="77"/>
              </a:rPr>
              <a:t>Step 1: Science</a:t>
            </a:r>
          </a:p>
        </p:txBody>
      </p:sp>
      <p:sp>
        <p:nvSpPr>
          <p:cNvPr id="12" name="TextBox 4">
            <a:extLst>
              <a:ext uri="{FF2B5EF4-FFF2-40B4-BE49-F238E27FC236}">
                <a16:creationId xmlns:a16="http://schemas.microsoft.com/office/drawing/2014/main" id="{F5F1250D-F8C1-0617-67C6-EF663CC3EBE5}"/>
              </a:ext>
            </a:extLst>
          </p:cNvPr>
          <p:cNvSpPr txBox="1">
            <a:spLocks noGrp="1"/>
          </p:cNvSpPr>
          <p:nvPr>
            <p:ph type="title" idx="4294967295"/>
          </p:nvPr>
        </p:nvSpPr>
        <p:spPr>
          <a:xfrm>
            <a:off x="3697397" y="817197"/>
            <a:ext cx="3973403" cy="5860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Materials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4" name="Picture 13" descr="A close-up of a logo">
            <a:extLst>
              <a:ext uri="{FF2B5EF4-FFF2-40B4-BE49-F238E27FC236}">
                <a16:creationId xmlns:a16="http://schemas.microsoft.com/office/drawing/2014/main" id="{7BC7C273-EDD9-F909-3B46-F3C8A6CF1CA7}"/>
              </a:ext>
            </a:extLst>
          </p:cNvPr>
          <p:cNvPicPr>
            <a:picLocks noChangeAspect="1"/>
          </p:cNvPicPr>
          <p:nvPr/>
        </p:nvPicPr>
        <p:blipFill>
          <a:blip r:embed="rId3"/>
          <a:stretch>
            <a:fillRect/>
          </a:stretch>
        </p:blipFill>
        <p:spPr>
          <a:xfrm>
            <a:off x="9418832" y="354260"/>
            <a:ext cx="2360654" cy="873118"/>
          </a:xfrm>
          <a:prstGeom prst="rect">
            <a:avLst/>
          </a:prstGeom>
        </p:spPr>
      </p:pic>
      <p:pic>
        <p:nvPicPr>
          <p:cNvPr id="17" name="Picture 16" descr="A group of icons in a circle">
            <a:extLst>
              <a:ext uri="{FF2B5EF4-FFF2-40B4-BE49-F238E27FC236}">
                <a16:creationId xmlns:a16="http://schemas.microsoft.com/office/drawing/2014/main" id="{53AF18D9-0B5F-9EE7-9205-379968892ABD}"/>
              </a:ext>
            </a:extLst>
          </p:cNvPr>
          <p:cNvPicPr>
            <a:picLocks noChangeAspect="1"/>
          </p:cNvPicPr>
          <p:nvPr/>
        </p:nvPicPr>
        <p:blipFill>
          <a:blip r:embed="rId4"/>
          <a:srcRect l="77938" t="33642" r="3918" b="35494"/>
          <a:stretch>
            <a:fillRect/>
          </a:stretch>
        </p:blipFill>
        <p:spPr>
          <a:xfrm>
            <a:off x="11379078" y="5976935"/>
            <a:ext cx="777855" cy="870779"/>
          </a:xfrm>
          <a:prstGeom prst="rect">
            <a:avLst/>
          </a:prstGeom>
        </p:spPr>
      </p:pic>
      <p:sp>
        <p:nvSpPr>
          <p:cNvPr id="19" name="Text Placeholder 4">
            <a:extLst>
              <a:ext uri="{FF2B5EF4-FFF2-40B4-BE49-F238E27FC236}">
                <a16:creationId xmlns:a16="http://schemas.microsoft.com/office/drawing/2014/main" id="{4AD4ED7F-84A3-5684-A11B-246FF821FF2E}"/>
              </a:ext>
            </a:extLst>
          </p:cNvPr>
          <p:cNvSpPr txBox="1">
            <a:spLocks/>
          </p:cNvSpPr>
          <p:nvPr/>
        </p:nvSpPr>
        <p:spPr>
          <a:xfrm>
            <a:off x="557335" y="1572723"/>
            <a:ext cx="10769600" cy="4303329"/>
          </a:xfrm>
          <a:prstGeom prst="rect">
            <a:avLst/>
          </a:prstGeom>
          <a:solidFill>
            <a:srgbClr val="7766AB">
              <a:alpha val="39000"/>
            </a:srgbClr>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630">
              <a:buNone/>
              <a:defRPr/>
            </a:pPr>
            <a:r>
              <a:rPr lang="en-GB" sz="2000" b="1" i="1">
                <a:latin typeface="Calibri Light" panose="020F0302020204030204"/>
              </a:rPr>
              <a:t>Provide evidence (e.g. photos or videos) of student’s hands-on investigation for the Materials strand and clearly label. Add new slides where appropriate. </a:t>
            </a:r>
            <a:endParaRPr lang="en-US"/>
          </a:p>
        </p:txBody>
      </p:sp>
      <p:sp>
        <p:nvSpPr>
          <p:cNvPr id="21" name="Text Placeholder 4">
            <a:extLst>
              <a:ext uri="{FF2B5EF4-FFF2-40B4-BE49-F238E27FC236}">
                <a16:creationId xmlns:a16="http://schemas.microsoft.com/office/drawing/2014/main" id="{CD1B9C0B-B08B-0DD7-5BC1-F3D7E541C70D}"/>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a:solidFill>
                  <a:srgbClr val="000000"/>
                </a:solidFill>
                <a:latin typeface="Calibri Light"/>
              </a:rPr>
              <a:t>Label</a:t>
            </a:r>
            <a:endParaRPr lang="en-IE" sz="2000">
              <a:solidFill>
                <a:srgbClr val="000000"/>
              </a:solidFill>
              <a:latin typeface="Calibri" panose="020F0502020204030204"/>
              <a:ea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A5D13-2F7D-9808-EBE6-26E86061A15D}"/>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3DA78AEC-802D-BF62-34E0-CC274E18B2C7}"/>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a:solidFill>
                  <a:srgbClr val="E06F0E"/>
                </a:solidFill>
                <a:latin typeface="Shoika-Medium"/>
              </a:rPr>
              <a:t>Platinum Award</a:t>
            </a:r>
          </a:p>
          <a:p>
            <a:pPr algn="just">
              <a:lnSpc>
                <a:spcPts val="5554"/>
              </a:lnSpc>
            </a:pPr>
            <a:r>
              <a:rPr lang="en-US" sz="3200" b="1">
                <a:solidFill>
                  <a:srgbClr val="2E2552"/>
                </a:solidFill>
                <a:latin typeface="Shoika-Bold" pitchFamily="2" charset="77"/>
              </a:rPr>
              <a:t>Step 1: Science</a:t>
            </a:r>
          </a:p>
        </p:txBody>
      </p:sp>
      <p:sp>
        <p:nvSpPr>
          <p:cNvPr id="13" name="TextBox 4">
            <a:extLst>
              <a:ext uri="{FF2B5EF4-FFF2-40B4-BE49-F238E27FC236}">
                <a16:creationId xmlns:a16="http://schemas.microsoft.com/office/drawing/2014/main" id="{D22A7EA6-B943-2C6C-79B2-FB69DEE73FE7}"/>
              </a:ext>
            </a:extLst>
          </p:cNvPr>
          <p:cNvSpPr txBox="1">
            <a:spLocks noGrp="1"/>
          </p:cNvSpPr>
          <p:nvPr>
            <p:ph type="title" idx="4294967295"/>
          </p:nvPr>
        </p:nvSpPr>
        <p:spPr>
          <a:xfrm>
            <a:off x="2688081"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Environmental Awareness and Care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9" name="Picture 18" descr="A close-up of a logo">
            <a:extLst>
              <a:ext uri="{FF2B5EF4-FFF2-40B4-BE49-F238E27FC236}">
                <a16:creationId xmlns:a16="http://schemas.microsoft.com/office/drawing/2014/main" id="{006AD1E0-ABED-5F7E-E0AD-D66D7C837017}"/>
              </a:ext>
            </a:extLst>
          </p:cNvPr>
          <p:cNvPicPr>
            <a:picLocks noChangeAspect="1"/>
          </p:cNvPicPr>
          <p:nvPr/>
        </p:nvPicPr>
        <p:blipFill>
          <a:blip r:embed="rId3"/>
          <a:stretch>
            <a:fillRect/>
          </a:stretch>
        </p:blipFill>
        <p:spPr>
          <a:xfrm>
            <a:off x="9418832" y="354260"/>
            <a:ext cx="2360654" cy="873118"/>
          </a:xfrm>
          <a:prstGeom prst="rect">
            <a:avLst/>
          </a:prstGeom>
        </p:spPr>
      </p:pic>
      <p:sp>
        <p:nvSpPr>
          <p:cNvPr id="15" name="Text Placeholder 4">
            <a:extLst>
              <a:ext uri="{FF2B5EF4-FFF2-40B4-BE49-F238E27FC236}">
                <a16:creationId xmlns:a16="http://schemas.microsoft.com/office/drawing/2014/main" id="{0B8EDAE6-35DB-DF15-171B-6D2AAFEBFFDB}"/>
              </a:ext>
            </a:extLst>
          </p:cNvPr>
          <p:cNvSpPr txBox="1">
            <a:spLocks/>
          </p:cNvSpPr>
          <p:nvPr/>
        </p:nvSpPr>
        <p:spPr>
          <a:xfrm>
            <a:off x="557335" y="1572723"/>
            <a:ext cx="10769600" cy="4303329"/>
          </a:xfrm>
          <a:prstGeom prst="rect">
            <a:avLst/>
          </a:prstGeom>
          <a:solidFill>
            <a:srgbClr val="7766AB">
              <a:alpha val="39000"/>
            </a:srgbClr>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630">
              <a:buNone/>
              <a:defRPr/>
            </a:pPr>
            <a:r>
              <a:rPr lang="en-IE" sz="2000" b="1" i="1">
                <a:latin typeface="Calibri Light" panose="020F0302020204030204"/>
              </a:rPr>
              <a:t>Provide evidence (e.g. photos or videos) of student’s hands-on investigation for the Environmental Awareness and Care strand and clearly label. Add new slides where appropriate.</a:t>
            </a:r>
            <a:r>
              <a:rPr lang="en-IE" sz="2000" b="1" i="1">
                <a:solidFill>
                  <a:schemeClr val="bg2">
                    <a:lumMod val="50000"/>
                  </a:schemeClr>
                </a:solidFill>
                <a:latin typeface="Calibri Light" panose="020F0302020204030204"/>
              </a:rPr>
              <a:t> </a:t>
            </a:r>
            <a:endParaRPr lang="en-IE">
              <a:solidFill>
                <a:schemeClr val="bg2">
                  <a:lumMod val="50000"/>
                </a:schemeClr>
              </a:solidFill>
            </a:endParaRPr>
          </a:p>
        </p:txBody>
      </p:sp>
      <p:sp>
        <p:nvSpPr>
          <p:cNvPr id="17" name="Text Placeholder 4">
            <a:extLst>
              <a:ext uri="{FF2B5EF4-FFF2-40B4-BE49-F238E27FC236}">
                <a16:creationId xmlns:a16="http://schemas.microsoft.com/office/drawing/2014/main" id="{CEEC4098-3B71-8B30-91A0-431C46B07D73}"/>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a:solidFill>
                  <a:srgbClr val="000000"/>
                </a:solidFill>
                <a:latin typeface="Calibri Light"/>
              </a:rPr>
              <a:t>Label</a:t>
            </a:r>
            <a:endParaRPr lang="en-IE" sz="2000">
              <a:solidFill>
                <a:srgbClr val="000000"/>
              </a:solidFill>
              <a:latin typeface="Calibri" panose="020F0502020204030204"/>
              <a:ea typeface="Calibri"/>
              <a:cs typeface="Calibri"/>
            </a:endParaRPr>
          </a:p>
        </p:txBody>
      </p:sp>
      <p:pic>
        <p:nvPicPr>
          <p:cNvPr id="20" name="Picture 19" descr="A group of icons in a circle">
            <a:extLst>
              <a:ext uri="{FF2B5EF4-FFF2-40B4-BE49-F238E27FC236}">
                <a16:creationId xmlns:a16="http://schemas.microsoft.com/office/drawing/2014/main" id="{730C1957-4BB1-6F3F-AE74-111511060CF8}"/>
              </a:ext>
            </a:extLst>
          </p:cNvPr>
          <p:cNvPicPr>
            <a:picLocks noChangeAspect="1"/>
          </p:cNvPicPr>
          <p:nvPr/>
        </p:nvPicPr>
        <p:blipFill>
          <a:blip r:embed="rId4"/>
          <a:srcRect l="78093" t="67077" r="4665" b="4923"/>
          <a:stretch>
            <a:fillRect/>
          </a:stretch>
        </p:blipFill>
        <p:spPr>
          <a:xfrm>
            <a:off x="11434394" y="6029325"/>
            <a:ext cx="754421" cy="811652"/>
          </a:xfrm>
          <a:prstGeom prst="rect">
            <a:avLst/>
          </a:prstGeom>
        </p:spPr>
      </p:pic>
    </p:spTree>
    <p:extLst>
      <p:ext uri="{BB962C8B-B14F-4D97-AF65-F5344CB8AC3E}">
        <p14:creationId xmlns:p14="http://schemas.microsoft.com/office/powerpoint/2010/main" val="2502308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5A9B1509-7D82-750A-6435-CB484AF0BA76}"/>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a:solidFill>
                  <a:srgbClr val="E06F0E"/>
                </a:solidFill>
                <a:latin typeface="Shoika-Medium"/>
              </a:rPr>
              <a:t>Platinum Award</a:t>
            </a:r>
          </a:p>
          <a:p>
            <a:pPr algn="just">
              <a:lnSpc>
                <a:spcPts val="5554"/>
              </a:lnSpc>
            </a:pPr>
            <a:r>
              <a:rPr lang="en-US" sz="3200" b="1">
                <a:solidFill>
                  <a:srgbClr val="2E2552"/>
                </a:solidFill>
                <a:latin typeface="Shoika-Bold" pitchFamily="2" charset="77"/>
              </a:rPr>
              <a:t>Step 1: Science</a:t>
            </a:r>
          </a:p>
        </p:txBody>
      </p:sp>
      <p:sp>
        <p:nvSpPr>
          <p:cNvPr id="14" name="TextBox 4">
            <a:extLst>
              <a:ext uri="{FF2B5EF4-FFF2-40B4-BE49-F238E27FC236}">
                <a16:creationId xmlns:a16="http://schemas.microsoft.com/office/drawing/2014/main" id="{9E1F039B-8A71-DA05-E16D-B3C7E0B741EE}"/>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Science Activity 1</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22D12AAF-5CEC-C5F2-C966-94DE468A3411}"/>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297DD9F9-6EDC-F8A2-25A8-516AA7278EF0}"/>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a:latin typeface="+mj-lt"/>
              </a:rPr>
              <a:t>Provide evidence (e.g. photos or video) for the first of two science activities that the school participated in. Please label clearly. </a:t>
            </a:r>
            <a:endParaRPr lang="en-IE" sz="2000"/>
          </a:p>
        </p:txBody>
      </p:sp>
      <p:sp>
        <p:nvSpPr>
          <p:cNvPr id="16" name="Text Placeholder 4">
            <a:extLst>
              <a:ext uri="{FF2B5EF4-FFF2-40B4-BE49-F238E27FC236}">
                <a16:creationId xmlns:a16="http://schemas.microsoft.com/office/drawing/2014/main" id="{1283976D-4725-663B-2933-4BEE6FBD0126}"/>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a:solidFill>
                  <a:srgbClr val="000000"/>
                </a:solidFill>
                <a:latin typeface="Calibri Light"/>
              </a:rPr>
              <a:t>Label</a:t>
            </a:r>
            <a:endParaRPr lang="en-IE" sz="2000">
              <a:solidFill>
                <a:srgbClr val="000000"/>
              </a:solidFill>
              <a:latin typeface="Calibri" panose="020F0502020204030204"/>
              <a:ea typeface="Calibri"/>
              <a:cs typeface="Calibri"/>
            </a:endParaRPr>
          </a:p>
        </p:txBody>
      </p:sp>
      <p:pic>
        <p:nvPicPr>
          <p:cNvPr id="17" name="Picture 16" descr="A group of icons in a circle">
            <a:extLst>
              <a:ext uri="{FF2B5EF4-FFF2-40B4-BE49-F238E27FC236}">
                <a16:creationId xmlns:a16="http://schemas.microsoft.com/office/drawing/2014/main" id="{6E231639-B937-31EF-639F-57792B91D856}"/>
              </a:ext>
            </a:extLst>
          </p:cNvPr>
          <p:cNvPicPr>
            <a:picLocks noChangeAspect="1"/>
          </p:cNvPicPr>
          <p:nvPr/>
        </p:nvPicPr>
        <p:blipFill>
          <a:blip r:embed="rId4"/>
          <a:srcRect l="1599" t="67708" r="80523" b="6875"/>
          <a:stretch>
            <a:fillRect/>
          </a:stretch>
        </p:blipFill>
        <p:spPr>
          <a:xfrm>
            <a:off x="11403256" y="6033353"/>
            <a:ext cx="791708" cy="732882"/>
          </a:xfrm>
          <a:prstGeom prst="rect">
            <a:avLst/>
          </a:prstGeom>
        </p:spPr>
      </p:pic>
    </p:spTree>
    <p:extLst>
      <p:ext uri="{BB962C8B-B14F-4D97-AF65-F5344CB8AC3E}">
        <p14:creationId xmlns:p14="http://schemas.microsoft.com/office/powerpoint/2010/main" val="25523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6A85B-DECC-12A8-46F8-7B0BA88AC57B}"/>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7186DB4D-DB8F-B594-E27D-6669F52A1A48}"/>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a:solidFill>
                  <a:srgbClr val="E06F0E"/>
                </a:solidFill>
                <a:latin typeface="Shoika-Medium"/>
              </a:rPr>
              <a:t>Platinum Award</a:t>
            </a:r>
          </a:p>
          <a:p>
            <a:pPr algn="just">
              <a:lnSpc>
                <a:spcPts val="5554"/>
              </a:lnSpc>
            </a:pPr>
            <a:r>
              <a:rPr lang="en-US" sz="3200" b="1">
                <a:solidFill>
                  <a:srgbClr val="2E2552"/>
                </a:solidFill>
                <a:latin typeface="Shoika-Bold" pitchFamily="2" charset="77"/>
              </a:rPr>
              <a:t>Step 1: Science</a:t>
            </a:r>
          </a:p>
        </p:txBody>
      </p:sp>
      <p:sp>
        <p:nvSpPr>
          <p:cNvPr id="14" name="TextBox 4">
            <a:extLst>
              <a:ext uri="{FF2B5EF4-FFF2-40B4-BE49-F238E27FC236}">
                <a16:creationId xmlns:a16="http://schemas.microsoft.com/office/drawing/2014/main" id="{EE3431A1-49C3-A6B7-E287-E262370D182D}"/>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Science Activity 2</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AAD65C4E-2334-9201-5700-DB4BDE330017}"/>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C0F8BC62-1B93-3DB2-2390-6788710C2513}"/>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a:latin typeface="+mj-lt"/>
              </a:rPr>
              <a:t>Provide evidence (e.g. photos or video) for the second of two science activities that the school participated in. Please label clearly. </a:t>
            </a:r>
            <a:endParaRPr lang="en-IE" sz="2000"/>
          </a:p>
        </p:txBody>
      </p:sp>
      <p:sp>
        <p:nvSpPr>
          <p:cNvPr id="16" name="Text Placeholder 4">
            <a:extLst>
              <a:ext uri="{FF2B5EF4-FFF2-40B4-BE49-F238E27FC236}">
                <a16:creationId xmlns:a16="http://schemas.microsoft.com/office/drawing/2014/main" id="{90BEC545-06C0-D527-E1CF-E2B1FCE4E4E3}"/>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a:solidFill>
                  <a:srgbClr val="000000"/>
                </a:solidFill>
                <a:latin typeface="Calibri Light"/>
              </a:rPr>
              <a:t>Label</a:t>
            </a:r>
            <a:endParaRPr lang="en-IE" sz="2000">
              <a:solidFill>
                <a:srgbClr val="000000"/>
              </a:solidFill>
              <a:latin typeface="Calibri" panose="020F0502020204030204"/>
              <a:ea typeface="Calibri"/>
              <a:cs typeface="Calibri"/>
            </a:endParaRPr>
          </a:p>
        </p:txBody>
      </p:sp>
      <p:pic>
        <p:nvPicPr>
          <p:cNvPr id="17" name="Picture 16" descr="A group of icons in a circle">
            <a:extLst>
              <a:ext uri="{FF2B5EF4-FFF2-40B4-BE49-F238E27FC236}">
                <a16:creationId xmlns:a16="http://schemas.microsoft.com/office/drawing/2014/main" id="{140BC1DB-F6C4-E4E5-9DD7-945196BAADE0}"/>
              </a:ext>
            </a:extLst>
          </p:cNvPr>
          <p:cNvPicPr>
            <a:picLocks noChangeAspect="1"/>
          </p:cNvPicPr>
          <p:nvPr/>
        </p:nvPicPr>
        <p:blipFill>
          <a:blip r:embed="rId4"/>
          <a:srcRect l="1599" t="67708" r="80523" b="6875"/>
          <a:stretch>
            <a:fillRect/>
          </a:stretch>
        </p:blipFill>
        <p:spPr>
          <a:xfrm>
            <a:off x="11403256" y="6033353"/>
            <a:ext cx="791708" cy="732882"/>
          </a:xfrm>
          <a:prstGeom prst="rect">
            <a:avLst/>
          </a:prstGeom>
        </p:spPr>
      </p:pic>
    </p:spTree>
    <p:extLst>
      <p:ext uri="{BB962C8B-B14F-4D97-AF65-F5344CB8AC3E}">
        <p14:creationId xmlns:p14="http://schemas.microsoft.com/office/powerpoint/2010/main" val="250227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7766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06F0E"/>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9365" y="5710982"/>
            <a:ext cx="1339779" cy="669889"/>
          </a:xfrm>
          <a:prstGeom prst="rect">
            <a:avLst/>
          </a:prstGeom>
        </p:spPr>
      </p:pic>
      <p:sp>
        <p:nvSpPr>
          <p:cNvPr id="14" name="TextBox 14"/>
          <p:cNvSpPr txBox="1">
            <a:spLocks noGrp="1"/>
          </p:cNvSpPr>
          <p:nvPr>
            <p:ph type="title" idx="4294967295"/>
          </p:nvPr>
        </p:nvSpPr>
        <p:spPr>
          <a:xfrm>
            <a:off x="336124" y="316113"/>
            <a:ext cx="6674276" cy="9451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pitchFamily="2" charset="77"/>
                <a:ea typeface="+mn-ea"/>
                <a:cs typeface="+mn-cs"/>
              </a:rPr>
              <a:t>Step 2: Technology</a:t>
            </a:r>
          </a:p>
        </p:txBody>
      </p:sp>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99180" y="5376037"/>
            <a:ext cx="2546321" cy="941790"/>
          </a:xfrm>
          <a:prstGeom prst="rect">
            <a:avLst/>
          </a:prstGeom>
        </p:spPr>
      </p:pic>
      <p:pic>
        <p:nvPicPr>
          <p:cNvPr id="30" name="Picture 29">
            <a:extLst>
              <a:ext uri="{FF2B5EF4-FFF2-40B4-BE49-F238E27FC236}">
                <a16:creationId xmlns:a16="http://schemas.microsoft.com/office/drawing/2014/main" id="{657B54CE-6EAD-EA43-949D-7789078D991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6933" y="5376036"/>
            <a:ext cx="1339779" cy="1339779"/>
          </a:xfrm>
          <a:prstGeom prst="rect">
            <a:avLst/>
          </a:prstGeom>
        </p:spPr>
      </p:pic>
      <p:pic>
        <p:nvPicPr>
          <p:cNvPr id="36" name="Picture 35" descr="children conducting electricity experiment">
            <a:extLst>
              <a:ext uri="{FF2B5EF4-FFF2-40B4-BE49-F238E27FC236}">
                <a16:creationId xmlns:a16="http://schemas.microsoft.com/office/drawing/2014/main" id="{186B4C32-35D2-1D4C-8D3D-B05449D0676F}"/>
              </a:ext>
            </a:extLst>
          </p:cNvPr>
          <p:cNvPicPr>
            <a:picLocks noChangeAspect="1"/>
          </p:cNvPicPr>
          <p:nvPr/>
        </p:nvPicPr>
        <p:blipFill>
          <a:blip r:embed="rId7">
            <a:extLst>
              <a:ext uri="{28A0092B-C50C-407E-A947-70E740481C1C}">
                <a14:useLocalDpi xmlns:a14="http://schemas.microsoft.com/office/drawing/2010/main" val="0"/>
              </a:ext>
            </a:extLst>
          </a:blip>
          <a:srcRect l="12128" t="848" r="22195" b="694"/>
          <a:stretch>
            <a:fillRect/>
          </a:stretch>
        </p:blipFill>
        <p:spPr>
          <a:xfrm>
            <a:off x="3293036" y="1431899"/>
            <a:ext cx="5252750" cy="5252750"/>
          </a:xfrm>
          <a:custGeom>
            <a:avLst/>
            <a:gdLst>
              <a:gd name="connsiteX0" fmla="*/ 2225040 w 4450080"/>
              <a:gd name="connsiteY0" fmla="*/ 0 h 4450080"/>
              <a:gd name="connsiteX1" fmla="*/ 4450080 w 4450080"/>
              <a:gd name="connsiteY1" fmla="*/ 2225040 h 4450080"/>
              <a:gd name="connsiteX2" fmla="*/ 2225040 w 4450080"/>
              <a:gd name="connsiteY2" fmla="*/ 4450080 h 4450080"/>
              <a:gd name="connsiteX3" fmla="*/ 0 w 4450080"/>
              <a:gd name="connsiteY3" fmla="*/ 2225040 h 4450080"/>
              <a:gd name="connsiteX4" fmla="*/ 2225040 w 4450080"/>
              <a:gd name="connsiteY4" fmla="*/ 0 h 445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080" h="4450080">
                <a:moveTo>
                  <a:pt x="2225040" y="0"/>
                </a:moveTo>
                <a:cubicBezTo>
                  <a:pt x="3453896" y="0"/>
                  <a:pt x="4450080" y="996184"/>
                  <a:pt x="4450080" y="2225040"/>
                </a:cubicBezTo>
                <a:cubicBezTo>
                  <a:pt x="4450080" y="3453896"/>
                  <a:pt x="3453896" y="4450080"/>
                  <a:pt x="2225040" y="4450080"/>
                </a:cubicBezTo>
                <a:cubicBezTo>
                  <a:pt x="996184" y="4450080"/>
                  <a:pt x="0" y="3453896"/>
                  <a:pt x="0" y="2225040"/>
                </a:cubicBezTo>
                <a:cubicBezTo>
                  <a:pt x="0" y="996184"/>
                  <a:pt x="996184" y="0"/>
                  <a:pt x="2225040" y="0"/>
                </a:cubicBezTo>
                <a:close/>
              </a:path>
            </a:pathLst>
          </a:custGeom>
          <a:ln w="12700">
            <a:solidFill>
              <a:schemeClr val="bg1"/>
            </a:solidFill>
          </a:ln>
        </p:spPr>
      </p:pic>
    </p:spTree>
    <p:extLst>
      <p:ext uri="{BB962C8B-B14F-4D97-AF65-F5344CB8AC3E}">
        <p14:creationId xmlns:p14="http://schemas.microsoft.com/office/powerpoint/2010/main" val="530802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8F3C67265CDB4D8FB9FD43015941BA" ma:contentTypeVersion="19" ma:contentTypeDescription="Create a new document." ma:contentTypeScope="" ma:versionID="004273fc0e42d2c7a27a9f706c5a6e03">
  <xsd:schema xmlns:xsd="http://www.w3.org/2001/XMLSchema" xmlns:xs="http://www.w3.org/2001/XMLSchema" xmlns:p="http://schemas.microsoft.com/office/2006/metadata/properties" xmlns:ns2="3253a18e-69c5-43c5-92da-909be92c3ea3" xmlns:ns3="5498cc77-270e-4ac7-b7f8-1f9aff3b07ae" targetNamespace="http://schemas.microsoft.com/office/2006/metadata/properties" ma:root="true" ma:fieldsID="d056e618f9eefa06fd9e76d4be914f39" ns2:_="" ns3:_="">
    <xsd:import namespace="3253a18e-69c5-43c5-92da-909be92c3ea3"/>
    <xsd:import namespace="5498cc77-270e-4ac7-b7f8-1f9aff3b07a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Phone_x0020_Number" minOccurs="0"/>
                <xsd:element ref="ns2:Email" minOccurs="0"/>
                <xsd:element ref="ns2:Select_x0020_a_x0020_department_x0020_to_x0020_contact" minOccurs="0"/>
                <xsd:element ref="ns2:Message"/>
                <xsd:element ref="ns2:Full_x0020_Name"/>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53a18e-69c5-43c5-92da-909be92c3e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67b5201-1eba-4237-973b-c2bc0dc73b58" ma:termSetId="09814cd3-568e-fe90-9814-8d621ff8fb84" ma:anchorId="fba54fb3-c3e1-fe81-a776-ca4b69148c4d" ma:open="true" ma:isKeyword="false">
      <xsd:complexType>
        <xsd:sequence>
          <xsd:element ref="pc:Terms" minOccurs="0" maxOccurs="1"/>
        </xsd:sequence>
      </xsd:complexType>
    </xsd:element>
    <xsd:element name="Phone_x0020_Number" ma:index="18" nillable="true" ma:displayName="Phone Number" ma:internalName="Phone_x0020_Number">
      <xsd:simpleType>
        <xsd:restriction base="dms:Text">
          <xsd:maxLength value="255"/>
        </xsd:restriction>
      </xsd:simpleType>
    </xsd:element>
    <xsd:element name="Email" ma:index="19" nillable="true" ma:displayName="Email" ma:internalName="Email">
      <xsd:simpleType>
        <xsd:restriction base="dms:Text">
          <xsd:maxLength value="255"/>
        </xsd:restriction>
      </xsd:simpleType>
    </xsd:element>
    <xsd:element name="Select_x0020_a_x0020_department_x0020_to_x0020_contact" ma:index="20" nillable="true" ma:displayName="Select a department to contact" ma:format="Dropdown" ma:internalName="Select_x0020_a_x0020_department_x0020_to_x0020_contact">
      <xsd:simpleType>
        <xsd:restriction base="dms:Choice">
          <xsd:enumeration value="Funding Programmes"/>
          <xsd:enumeration value="HR"/>
          <xsd:enumeration value="Communications"/>
          <xsd:enumeration value="Finance / Invoices"/>
          <xsd:enumeration value="FOI"/>
          <xsd:enumeration value="Research Policy"/>
          <xsd:enumeration value="International / EU"/>
          <xsd:enumeration value="SESAME / Smart Simple"/>
          <xsd:enumeration value="Curious Minds"/>
          <xsd:enumeration value="Science Week"/>
          <xsd:enumeration value="Other / I Don't Know"/>
        </xsd:restriction>
      </xsd:simpleType>
    </xsd:element>
    <xsd:element name="Message" ma:index="22" ma:displayName="Message" ma:internalName="Message">
      <xsd:simpleType>
        <xsd:restriction base="dms:Note">
          <xsd:maxLength value="255"/>
        </xsd:restriction>
      </xsd:simpleType>
    </xsd:element>
    <xsd:element name="Full_x0020_Name" ma:index="23" ma:displayName="Full Name" ma:internalName="Full_x0020_Nam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98cc77-270e-4ac7-b7f8-1f9aff3b07a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c589a89-0e90-48cc-b1fb-465dc83e948d}" ma:internalName="TaxCatchAll" ma:showField="CatchAllData" ma:web="5498cc77-270e-4ac7-b7f8-1f9aff3b07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axOccurs="1" ma:index="21"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253a18e-69c5-43c5-92da-909be92c3ea3">
      <Terms xmlns="http://schemas.microsoft.com/office/infopath/2007/PartnerControls"/>
    </lcf76f155ced4ddcb4097134ff3c332f>
    <TaxCatchAll xmlns="5498cc77-270e-4ac7-b7f8-1f9aff3b07ae" xsi:nil="true"/>
    <Phone_x0020_Number xmlns="3253a18e-69c5-43c5-92da-909be92c3ea3" xsi:nil="true"/>
    <Message xmlns="3253a18e-69c5-43c5-92da-909be92c3ea3"/>
    <Email xmlns="3253a18e-69c5-43c5-92da-909be92c3ea3" xsi:nil="true"/>
    <Full_x0020_Name xmlns="3253a18e-69c5-43c5-92da-909be92c3ea3"/>
    <Select_x0020_a_x0020_department_x0020_to_x0020_contact xmlns="3253a18e-69c5-43c5-92da-909be92c3ea3" xsi:nil="true"/>
  </documentManagement>
</p:properties>
</file>

<file path=customXml/itemProps1.xml><?xml version="1.0" encoding="utf-8"?>
<ds:datastoreItem xmlns:ds="http://schemas.openxmlformats.org/officeDocument/2006/customXml" ds:itemID="{B5FDD307-B82A-4A3A-9827-BAAA3C2C953D}"/>
</file>

<file path=customXml/itemProps2.xml><?xml version="1.0" encoding="utf-8"?>
<ds:datastoreItem xmlns:ds="http://schemas.openxmlformats.org/officeDocument/2006/customXml" ds:itemID="{93F4DF53-1A47-4F89-993A-B82A1D8DD00C}">
  <ds:schemaRefs>
    <ds:schemaRef ds:uri="http://schemas.microsoft.com/sharepoint/v3/contenttype/forms"/>
  </ds:schemaRefs>
</ds:datastoreItem>
</file>

<file path=customXml/itemProps3.xml><?xml version="1.0" encoding="utf-8"?>
<ds:datastoreItem xmlns:ds="http://schemas.openxmlformats.org/officeDocument/2006/customXml" ds:itemID="{4249E1C8-01B3-474F-85E9-80E61B9C9E09}">
  <ds:schemaRefs>
    <ds:schemaRef ds:uri="1094a34d-5ce2-4a0a-980a-96a4a1dd556b"/>
    <ds:schemaRef ds:uri="9a61b629-3332-452e-bb9b-e284b81c50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3208</Words>
  <Application>Microsoft Office PowerPoint</Application>
  <PresentationFormat>Widescreen</PresentationFormat>
  <Paragraphs>242</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Curious minds award 2025 2026</vt:lpstr>
      <vt:lpstr>Step 1: Science</vt:lpstr>
      <vt:lpstr>Living Things</vt:lpstr>
      <vt:lpstr>Energy and Forces</vt:lpstr>
      <vt:lpstr>Materials</vt:lpstr>
      <vt:lpstr>Environmental Awareness and Care</vt:lpstr>
      <vt:lpstr>Science Activity 1</vt:lpstr>
      <vt:lpstr>Science Activity 2</vt:lpstr>
      <vt:lpstr>Step 2: Technology</vt:lpstr>
      <vt:lpstr>First Activity</vt:lpstr>
      <vt:lpstr>Second Activity</vt:lpstr>
      <vt:lpstr>Step 3: Engineering</vt:lpstr>
      <vt:lpstr>First Activity</vt:lpstr>
      <vt:lpstr>Second Activity</vt:lpstr>
      <vt:lpstr>Step 4: Maths</vt:lpstr>
      <vt:lpstr>First Activity</vt:lpstr>
      <vt:lpstr>Second Activity</vt:lpstr>
      <vt:lpstr>Step 5: Show and Tell</vt:lpstr>
      <vt:lpstr>Platinum Award Step 5: STEM Show and Tell</vt:lpstr>
      <vt:lpstr>Platinum Award Reflections</vt:lpstr>
      <vt:lpstr>Platinum Award Reflections - Learners</vt:lpstr>
      <vt:lpstr>Platinum Award Reflections - Teachers</vt:lpstr>
      <vt:lpstr>Platinum Award Reflections - Parents</vt:lpstr>
      <vt:lpstr>Platinum Award Checklist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Tanja Calis</dc:creator>
  <cp:lastModifiedBy>Jenny Lennon</cp:lastModifiedBy>
  <cp:revision>4</cp:revision>
  <dcterms:created xsi:type="dcterms:W3CDTF">2022-08-17T12:57:44Z</dcterms:created>
  <dcterms:modified xsi:type="dcterms:W3CDTF">2025-09-01T11:02:35Z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0x0101006E8F3C67265CDB4D8FB9FD43015941BA</vt:lpwstr>
  </property>
  <property fmtid="{D5CDD505-2E9C-101B-9397-08002B2CF9AE}" pid="3" name="MediaServiceImageTags">
    <vt:lpwstr/>
  </property>
</Properties>
</file>