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79" r:id="rId5"/>
    <p:sldId id="280" r:id="rId6"/>
    <p:sldId id="281" r:id="rId7"/>
    <p:sldId id="282" r:id="rId8"/>
    <p:sldId id="261" r:id="rId9"/>
    <p:sldId id="284" r:id="rId10"/>
    <p:sldId id="271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62" r:id="rId19"/>
    <p:sldId id="292" r:id="rId20"/>
    <p:sldId id="293" r:id="rId21"/>
    <p:sldId id="260" r:id="rId22"/>
    <p:sldId id="269" r:id="rId23"/>
    <p:sldId id="294" r:id="rId24"/>
    <p:sldId id="295" r:id="rId25"/>
    <p:sldId id="29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4DE"/>
    <a:srgbClr val="7766AB"/>
    <a:srgbClr val="6D5D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91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118772-7A2D-4F6A-A4A6-CEF394C35783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933FC1-6D29-45C1-9225-3AA86DF4D750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85985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None/>
              <a:tabLst/>
              <a:defRPr/>
            </a:pPr>
            <a:endParaRPr lang="en-IE" sz="1200" i="0" kern="1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69662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BBBDD-7CEF-8A42-F4C5-ADAA4E130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8C30C5-2B81-2B11-FCD7-AFB4E90CD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9A4611-AFC0-B80A-792D-7F7CAF460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8EF73-49F2-C438-339D-B7379E7864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98020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DDDB8C-7813-66A1-29A0-0B8D2E5F2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00D185C-C875-0E48-B3D6-708FE12145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32A101-E58E-A0F3-A57A-9940A9F0B8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78B386-AC2D-1776-E57F-B85EC5C537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246695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32120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3E4F0-41BE-576F-616B-21FAAA52E8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A99239-BF38-18C8-BA37-CFF57B23A3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EE784A-88E4-A45F-981F-520DA0264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932A3D-F2F7-4BDC-7F9A-A47EB67A8E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30178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899B5-289F-2ACB-1E8A-2B2F6AAEA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9B6701-524F-9DD7-B86F-74C49CA341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04C59D-8BA7-735F-485D-1606FA1240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33A3DD-60D5-D017-091D-AAA83AC8C3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2689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>
              <a:latin typeface="Shoika-Bold"/>
              <a:ea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26706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C1F9C-B2AF-B0DD-A6F2-9C18E8790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7C7ECD-B565-E74D-6664-65FE3E950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5B2DD5-8BBB-57F5-A6EF-92AE816765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B8CF05-2677-CC8B-D819-4650605EB5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76949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33000-88FD-64F3-D956-9F17909F9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E03FB-9BA4-E9F2-265F-829290515B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B26B1A-09A0-21B9-A3F2-894E05511A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E" kern="100">
                <a:solidFill>
                  <a:srgbClr val="000000"/>
                </a:solidFill>
              </a:rPr>
              <a:t>.</a:t>
            </a:r>
            <a:endParaRPr lang="en-IE" kern="100">
              <a:solidFill>
                <a:srgbClr val="444444"/>
              </a:solidFill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>
              <a:solidFill>
                <a:srgbClr val="000000"/>
              </a:solidFill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D3AFD-6E1B-2D73-6456-CB661AEAD1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966888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312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99294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189215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0AA5E-6D30-CBF7-C641-070AD01E9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B6C19A-E8C7-9528-4FDA-4E0F61B97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4FB32F-F666-48AA-3FA8-713C67CF3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i="1" kern="100"/>
              <a:t>Towards the end of the project period, participating schools are required to gather reflections or feedback from </a:t>
            </a:r>
            <a:r>
              <a:rPr lang="en-IE" b="1" i="1" kern="100"/>
              <a:t>all three</a:t>
            </a:r>
            <a:r>
              <a:rPr lang="en-IE" i="1" kern="100"/>
              <a:t> target groups (learners, teachers </a:t>
            </a:r>
            <a:r>
              <a:rPr lang="en-IE" b="1" i="1" kern="100"/>
              <a:t>and</a:t>
            </a:r>
            <a:r>
              <a:rPr lang="en-IE" i="1" kern="100"/>
              <a:t> parents) about </a:t>
            </a:r>
            <a:r>
              <a:rPr lang="en-IE" b="1" i="1" kern="100"/>
              <a:t>what has changed or improved</a:t>
            </a:r>
            <a:r>
              <a:rPr lang="en-IE" i="1" kern="100"/>
              <a:t> as a result of the work undertaken.  </a:t>
            </a:r>
            <a:endParaRPr lang="en-US"/>
          </a:p>
          <a:p>
            <a:r>
              <a:rPr lang="en-IE" i="1" kern="100"/>
              <a:t>Feedback and reflections can be gathered from learners, teachers and parents using a series of questions in surveys or interviews (written, recorded or filmed), or at open days or STEM showcases in the school. Some schools gather parent’s reflections via email. </a:t>
            </a:r>
            <a:endParaRPr lang="en-IE"/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IE" kern="10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4586D-C5AF-C4D6-518A-992960EA1F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37291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C6F85-7183-D2D9-E82B-063A53F1E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2A8318-6812-FCEC-40D4-F213043D76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149D7F-0544-86C1-B4A9-2D23DFAE81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8B278-BEA4-682C-71B1-B6AA368DA0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21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980263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0B436-1F86-85E8-089A-2CE1D5693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83C10D-9570-AB37-E22F-4FCEE071D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FDD13D-3A5C-4431-A8AB-08344BB139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IE" sz="1200" i="0" kern="1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DED38B-3EAB-6A24-CFE3-C8A36980A3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22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89044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4740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B6952-161F-4086-90AD-5F7E9EC50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B2464B-A8A7-C6EA-2D9E-6BFC36A95F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52AE72D-20C2-E0A0-A62C-F32856331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41DA9-5C34-887F-2E2A-8AD28A022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20740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81568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BC64-E9B1-E18B-FDCA-6CD253887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394D6-543A-F24A-7475-62A4F9EF14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962ABA-A3B2-2C37-C87B-623A3DBBD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074E7-8474-0E75-00F6-FFE01A786D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33760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8814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BB128-5706-E295-2C80-DF8EB2A0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C1C3B4-01FC-545B-C71B-7186792DF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4BFF2-03B7-01CB-3912-DAA46B544A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E087A9-6DEC-F495-3F51-CE51200644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85723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>
              <a:solidFill>
                <a:srgbClr val="000000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933FC1-6D29-45C1-9225-3AA86DF4D750}" type="slidenum">
              <a:rPr lang="en-IE" smtClean="0"/>
              <a:t>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8531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A51D0-D3A9-1AD5-42C1-5129212DCC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302CA3-44A1-D776-FF68-D40DECB9F4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BEEA0-FF77-7599-0D4D-F6BA011E5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773FA-060C-8124-FFB4-534F87989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05ACA-C308-B1E8-0286-8838ED8C0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1072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52798-B919-5D7A-8A95-2410B79C0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D83DC-D010-7D19-D99F-656824DB54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67B242-426D-6791-0B4D-36A345A71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C14328-46E2-5C05-FCED-E0B965A80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2F3F1-10F6-1A97-63EA-2F3115003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00140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70174F-E25B-125C-F170-C2345447D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4C325-9978-AE93-AAD4-059220D3E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82BF0E-3069-25BD-CB34-9BD88B21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C270C2-125E-CB20-75B8-FE021923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14959-24DC-3CA9-B4D7-F70FA1A7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0154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4846C-CFC4-508E-2CFC-222813712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80C64F-1489-BD7C-759C-010254EFA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B9F2F-E715-95A1-982B-4971B8DA8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E05B5-8715-08AE-D32A-4EBEE0AE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C51AA-FC5C-BED7-D1E8-54979167E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97008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C2FCD-970E-1441-2240-7195B694F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F94AA-BFE7-62D0-D3CE-7CDC87DF2E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574F7-7FBA-9AC9-A7EC-72425DD9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B8BD13-08A0-7CCE-4455-3A1295074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89CCA-157B-6A10-FA00-8EF84AF2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184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DB768-0D1E-D78F-9B22-5E2F7BA5C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4EBCC-867F-375A-9799-A6A0DA92BA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144E6C-3B0A-5D2D-1A7B-871D344A4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470708-08DD-2E99-9D2C-8E64F00C6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83B522-9B01-A5D8-25E0-F8445C51E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62EBD-93E7-FFF8-DAA2-4432B67D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0927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39B59-EB7A-48A0-4E6F-1F89835CD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0B7F49-7708-0A3F-62D2-DE3A403A0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156F9-A1CB-142D-120C-CD4EEA4DE8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2CB4A-2129-9750-BED7-C4CCE7494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426664-AE46-8101-923F-5815A958B9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2D4E83-680C-4FAA-4362-74F8DA423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ACB60-4137-6A57-18CE-D14AA7020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134E09-4DB6-F356-5859-ADB3D2687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8892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EB9-9AC2-39BF-2B48-12498EC6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AD132-5859-A7D0-B819-755B671E1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941AE-5260-1633-C8B0-E3B1B317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721CC-4C28-D109-FEDC-E6905A374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5706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B93289-E4BB-EE20-1801-DB7328550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5E2FB1-AB47-CCA0-F45B-4871AAC49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A94C7-4430-6292-1998-361560D74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09003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FEF5-D78B-6BEB-ED20-1532F8E4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C1F68-4BB1-C1A7-AD50-241AD1375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9D4784-364E-747A-7D50-E1E9288A1E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2CA75-31DA-82B9-720B-3B59CA5F7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2BC060-0609-E86C-88F8-A39E55AD0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71D4D-636C-8C4D-88E6-B8591C9EE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020016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9A64E-40B3-B978-F552-563CD2374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AF3831-F7BD-2288-79E0-B0597D7B93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0C560-80A2-9E07-4CF5-9B848D9B78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1B3547-DC43-4370-14A0-363CC71BF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4EE1B-2D0B-702A-8488-3964EFD12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5B8F70-0CA9-F796-A621-80F34F65C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7687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FE3545-928D-9610-73B9-556E36A4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6C8409-A592-E85D-5A26-EF51A7953B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3258F-73E0-7359-6CA7-F28C2513BF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CE465-BA8E-4240-801F-FBBBA1C74D4C}" type="datetimeFigureOut">
              <a:rPr lang="en-IE" smtClean="0"/>
              <a:t>01/09/2025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64DC9-9C50-F63E-ACFE-608E90599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81A03F-47F2-B7C0-E063-64D53F55D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3DD26-DD9F-437B-AAE4-0A0755C9CF3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4996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jpeg"/><Relationship Id="rId4" Type="http://schemas.openxmlformats.org/officeDocument/2006/relationships/image" Target="../media/image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9.emf"/><Relationship Id="rId4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e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emf"/><Relationship Id="rId4" Type="http://schemas.openxmlformats.org/officeDocument/2006/relationships/image" Target="../media/image1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7D3AEC1A-BD0F-034E-8A24-41A34F2000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692400" y="4482429"/>
            <a:ext cx="2386736" cy="2386736"/>
          </a:xfrm>
          <a:prstGeom prst="rect">
            <a:avLst/>
          </a:prstGeom>
          <a:solidFill>
            <a:srgbClr val="776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4C10423-4CD9-9C4C-90CB-95CC3E222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80" y="4482429"/>
            <a:ext cx="2375571" cy="2375571"/>
          </a:xfrm>
          <a:prstGeom prst="ellipse">
            <a:avLst/>
          </a:prstGeom>
          <a:solidFill>
            <a:srgbClr val="2E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03341" y="2292798"/>
            <a:ext cx="2272404" cy="2272404"/>
            <a:chOff x="0" y="0"/>
            <a:chExt cx="4544808" cy="4544808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4544808" cy="4544808"/>
              <a:chOff x="0" y="0"/>
              <a:chExt cx="8128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766AB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58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684178" y="843481"/>
              <a:ext cx="3176452" cy="3176452"/>
              <a:chOff x="0" y="0"/>
              <a:chExt cx="8128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E255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58"/>
                  </a:lnSpc>
                </a:pPr>
                <a:endParaRPr sz="1200"/>
              </a:p>
            </p:txBody>
          </p:sp>
        </p:grpSp>
      </p:grpSp>
      <p:grpSp>
        <p:nvGrpSpPr>
          <p:cNvPr id="27" name="Group 27" descr="Gradaim Intinni Fiosracha 2025 2026"/>
          <p:cNvGrpSpPr/>
          <p:nvPr/>
        </p:nvGrpSpPr>
        <p:grpSpPr>
          <a:xfrm>
            <a:off x="685800" y="2219139"/>
            <a:ext cx="7017541" cy="2054996"/>
            <a:chOff x="0" y="-123825"/>
            <a:chExt cx="13459860" cy="4109991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23825"/>
              <a:ext cx="13459860" cy="14285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299"/>
                </a:lnSpc>
              </a:pPr>
              <a:r>
                <a:rPr lang="en-US" sz="3200" b="1" err="1">
                  <a:solidFill>
                    <a:srgbClr val="2E2552"/>
                  </a:solidFill>
                  <a:latin typeface="Shoika-Bold"/>
                </a:rPr>
                <a:t>Gradaim</a:t>
              </a:r>
              <a:r>
                <a:rPr lang="en-US" sz="3200" b="1">
                  <a:solidFill>
                    <a:srgbClr val="2E2552"/>
                  </a:solidFill>
                  <a:latin typeface="Shoika-Bold"/>
                </a:rPr>
                <a:t> </a:t>
              </a:r>
              <a:r>
                <a:rPr lang="en-US" sz="3200" b="1" err="1">
                  <a:solidFill>
                    <a:srgbClr val="2E2552"/>
                  </a:solidFill>
                  <a:latin typeface="Shoika-Bold"/>
                </a:rPr>
                <a:t>Intinní</a:t>
              </a:r>
              <a:r>
                <a:rPr lang="en-US" sz="3200" b="1">
                  <a:solidFill>
                    <a:srgbClr val="2E2552"/>
                  </a:solidFill>
                  <a:latin typeface="Shoika-Bold"/>
                </a:rPr>
                <a:t> </a:t>
              </a:r>
              <a:r>
                <a:rPr lang="en-US" sz="3200" b="1" err="1">
                  <a:solidFill>
                    <a:srgbClr val="2E2552"/>
                  </a:solidFill>
                  <a:latin typeface="Shoika-Bold"/>
                </a:rPr>
                <a:t>Fiosracha</a:t>
              </a:r>
              <a:r>
                <a:rPr lang="en-US" sz="3200" b="1">
                  <a:solidFill>
                    <a:srgbClr val="2E2552"/>
                  </a:solidFill>
                  <a:latin typeface="Shoika-Bold"/>
                </a:rPr>
                <a:t> 2025/26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1295173"/>
              <a:ext cx="13459860" cy="2690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000" err="1">
                  <a:solidFill>
                    <a:srgbClr val="7766AB"/>
                  </a:solidFill>
                  <a:latin typeface="Shoika-Light" pitchFamily="2" charset="77"/>
                </a:rPr>
                <a:t>Logleabhar</a:t>
              </a:r>
              <a:r>
                <a:rPr lang="en-US" sz="2000">
                  <a:solidFill>
                    <a:srgbClr val="7766AB"/>
                  </a:solidFill>
                  <a:latin typeface="Shoika-Light" pitchFamily="2" charset="77"/>
                </a:rPr>
                <a:t> </a:t>
              </a:r>
              <a:r>
                <a:rPr lang="en-US" sz="2000" err="1">
                  <a:solidFill>
                    <a:srgbClr val="7766AB"/>
                  </a:solidFill>
                  <a:latin typeface="Shoika-Light" pitchFamily="2" charset="77"/>
                </a:rPr>
                <a:t>fianaise</a:t>
              </a:r>
              <a:endParaRPr lang="en-US" sz="2000">
                <a:solidFill>
                  <a:srgbClr val="7766AB"/>
                </a:solidFill>
                <a:latin typeface="Shoika-Light" pitchFamily="2" charset="77"/>
              </a:endParaRPr>
            </a:p>
            <a:p>
              <a:pPr>
                <a:lnSpc>
                  <a:spcPts val="3640"/>
                </a:lnSpc>
              </a:pPr>
              <a:r>
                <a:rPr lang="en-US" sz="2000" b="1" err="1">
                  <a:solidFill>
                    <a:srgbClr val="E06F0E"/>
                  </a:solidFill>
                  <a:latin typeface="Shoika-Bold"/>
                </a:rPr>
                <a:t>Gradam</a:t>
              </a:r>
              <a:r>
                <a:rPr lang="en-US" sz="2000" b="1">
                  <a:solidFill>
                    <a:srgbClr val="E06F0E"/>
                  </a:solidFill>
                  <a:latin typeface="Shoika-Bold"/>
                </a:rPr>
                <a:t> Phlatanaim </a:t>
              </a:r>
            </a:p>
            <a:p>
              <a:pPr>
                <a:lnSpc>
                  <a:spcPts val="3640"/>
                </a:lnSpc>
              </a:pPr>
              <a:r>
                <a:rPr lang="en-US" sz="2000" err="1">
                  <a:solidFill>
                    <a:srgbClr val="2E2552"/>
                  </a:solidFill>
                  <a:latin typeface="Shoika-Thin" pitchFamily="2" charset="77"/>
                </a:rPr>
                <a:t>Líon</a:t>
              </a:r>
              <a:r>
                <a:rPr lang="en-US" sz="200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err="1">
                  <a:solidFill>
                    <a:srgbClr val="2E2552"/>
                  </a:solidFill>
                  <a:latin typeface="Shoika-Thin" pitchFamily="2" charset="77"/>
                </a:rPr>
                <a:t>isteach</a:t>
              </a:r>
              <a:r>
                <a:rPr lang="en-US" sz="200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err="1">
                  <a:solidFill>
                    <a:srgbClr val="2E2552"/>
                  </a:solidFill>
                  <a:latin typeface="Shoika-Thin" pitchFamily="2" charset="77"/>
                </a:rPr>
                <a:t>ainm</a:t>
              </a:r>
              <a:r>
                <a:rPr lang="en-US" sz="200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err="1">
                  <a:solidFill>
                    <a:srgbClr val="2E2552"/>
                  </a:solidFill>
                  <a:latin typeface="Shoika-Thin" pitchFamily="2" charset="77"/>
                </a:rPr>
                <a:t>na</a:t>
              </a:r>
              <a:r>
                <a:rPr lang="en-US" sz="200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  <a:r>
                <a:rPr lang="en-US" sz="2000" err="1">
                  <a:solidFill>
                    <a:srgbClr val="2E2552"/>
                  </a:solidFill>
                  <a:latin typeface="Shoika-Thin" pitchFamily="2" charset="77"/>
                </a:rPr>
                <a:t>scoile</a:t>
              </a:r>
              <a:r>
                <a:rPr lang="en-US" sz="2000">
                  <a:solidFill>
                    <a:srgbClr val="2E2552"/>
                  </a:solidFill>
                  <a:latin typeface="Shoika-Thin" pitchFamily="2" charset="77"/>
                </a:rPr>
                <a:t> </a:t>
              </a:r>
            </a:p>
          </p:txBody>
        </p:sp>
      </p:grpSp>
      <p:pic>
        <p:nvPicPr>
          <p:cNvPr id="15" name="Picture 15" descr="Children doing a chemistry experiment"/>
          <p:cNvPicPr>
            <a:picLocks noChangeAspect="1"/>
          </p:cNvPicPr>
          <p:nvPr/>
        </p:nvPicPr>
        <p:blipFill>
          <a:blip r:embed="rId3"/>
          <a:srcRect l="6972" r="6972"/>
          <a:stretch>
            <a:fillRect/>
          </a:stretch>
        </p:blipFill>
        <p:spPr>
          <a:xfrm>
            <a:off x="7703341" y="3380671"/>
            <a:ext cx="4488659" cy="3477329"/>
          </a:xfrm>
          <a:prstGeom prst="rect">
            <a:avLst/>
          </a:prstGeom>
        </p:spPr>
      </p:pic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859159" y="4674641"/>
            <a:ext cx="2016431" cy="1993550"/>
            <a:chOff x="0" y="0"/>
            <a:chExt cx="4032863" cy="39871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110700"/>
              <a:ext cx="2917606" cy="729402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183179"/>
              <a:ext cx="2917606" cy="729402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917606" cy="72940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257698"/>
              <a:ext cx="2917606" cy="729402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209359" y="1094102"/>
              <a:ext cx="2917606" cy="729402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74783"/>
            <a:stretch>
              <a:fillRect/>
            </a:stretch>
          </p:blipFill>
          <p:spPr>
            <a:xfrm>
              <a:off x="3297145" y="3257698"/>
              <a:ext cx="735718" cy="729402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38C391F6-CF4B-E44F-804B-1EA6B2248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0675" y="1463041"/>
            <a:ext cx="2221326" cy="1917630"/>
          </a:xfrm>
          <a:prstGeom prst="rect">
            <a:avLst/>
          </a:prstGeom>
          <a:solidFill>
            <a:srgbClr val="2E255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BD11AAE-7F3D-374E-8FF4-6EBB27FA4C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9688" y="1799518"/>
            <a:ext cx="1003300" cy="11995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C866B6C-3AE8-EE40-9A64-7F517C32C4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480" y="5159171"/>
            <a:ext cx="1303076" cy="1134159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474B1226-9472-9646-ADA1-4ED719DA39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232400" y="4482429"/>
            <a:ext cx="2375571" cy="2375571"/>
          </a:xfrm>
          <a:prstGeom prst="ellipse">
            <a:avLst/>
          </a:prstGeom>
          <a:solidFill>
            <a:srgbClr val="2E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CAAB8F2-A926-4B4F-82ED-4890B3BE8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0271" y="5003954"/>
            <a:ext cx="1468419" cy="1411941"/>
          </a:xfrm>
          <a:prstGeom prst="rect">
            <a:avLst/>
          </a:prstGeom>
        </p:spPr>
      </p:pic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5CF09A4C-CCE0-32BC-D627-3665E85572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80" y="257114"/>
            <a:ext cx="5906471" cy="2102989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514FA51-9198-4F9F-838A-B885E744CC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err="1"/>
              <a:t>Intinni</a:t>
            </a:r>
            <a:r>
              <a:rPr lang="en-US" dirty="0"/>
              <a:t> </a:t>
            </a:r>
            <a:r>
              <a:rPr lang="en-US" dirty="0" err="1"/>
              <a:t>fiosracha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7258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15CA6D-0E2F-A7E3-272B-EA4804EC3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230D05CE-CCB7-1A9E-EE17-3F77DC2158FA}"/>
              </a:ext>
            </a:extLst>
          </p:cNvPr>
          <p:cNvSpPr txBox="1"/>
          <p:nvPr/>
        </p:nvSpPr>
        <p:spPr>
          <a:xfrm>
            <a:off x="231044" y="114294"/>
            <a:ext cx="3978776" cy="1223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>
              <a:lnSpc>
                <a:spcPts val="499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/>
              </a:rPr>
              <a:t> 2: </a:t>
            </a:r>
            <a:r>
              <a:rPr lang="en-US" sz="3200" b="1" err="1">
                <a:solidFill>
                  <a:srgbClr val="2E2552"/>
                </a:solidFill>
                <a:latin typeface="Shoika-Bold"/>
              </a:rPr>
              <a:t>Teicneolaíocht</a:t>
            </a:r>
            <a:endParaRPr lang="en-US" sz="3200" b="1">
              <a:solidFill>
                <a:srgbClr val="2E2552"/>
              </a:solidFill>
              <a:latin typeface="Shoika-Bold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452136DE-CCC8-3C4E-FE0B-91A63422B87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020953" y="750245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An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Chéad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737AEB-5B4F-09DC-D229-FA751A8CC5A6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err="1">
                <a:latin typeface="+mj-lt"/>
              </a:rPr>
              <a:t>Tabhair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fianaise</a:t>
            </a:r>
            <a:r>
              <a:rPr lang="en-GB" sz="2000" b="1" i="1">
                <a:latin typeface="+mj-lt"/>
              </a:rPr>
              <a:t> den </a:t>
            </a:r>
            <a:r>
              <a:rPr lang="en-GB" sz="2000" b="1" i="1" err="1">
                <a:latin typeface="+mj-lt"/>
              </a:rPr>
              <a:t>chéad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eiseamláir</a:t>
            </a:r>
            <a:r>
              <a:rPr lang="en-GB" sz="2000" b="1" i="1">
                <a:latin typeface="+mj-lt"/>
              </a:rPr>
              <a:t> ag </a:t>
            </a:r>
            <a:r>
              <a:rPr lang="en-GB" sz="2000" b="1" i="1" err="1">
                <a:latin typeface="+mj-lt"/>
              </a:rPr>
              <a:t>leiriú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bhfoghlaimeoirí</a:t>
            </a:r>
            <a:r>
              <a:rPr lang="en-GB" sz="2000" b="1" i="1">
                <a:latin typeface="+mj-lt"/>
              </a:rPr>
              <a:t> ag </a:t>
            </a:r>
            <a:r>
              <a:rPr lang="en-GB" sz="2000" b="1" i="1" err="1">
                <a:latin typeface="+mj-lt"/>
              </a:rPr>
              <a:t>úsáid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teicneolaíochta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d’aon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ábhar</a:t>
            </a:r>
            <a:r>
              <a:rPr lang="en-GB" sz="2000" b="1" i="1">
                <a:latin typeface="+mj-lt"/>
              </a:rPr>
              <a:t>,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cuir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lipéad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soiléir</a:t>
            </a:r>
            <a:r>
              <a:rPr lang="en-GB" sz="2000" b="1" i="1">
                <a:latin typeface="+mj-lt"/>
              </a:rPr>
              <a:t> air. Is í an ‘</a:t>
            </a:r>
            <a:r>
              <a:rPr lang="en-GB" sz="2000" b="1" i="1" err="1">
                <a:latin typeface="+mj-lt"/>
              </a:rPr>
              <a:t>teicneolaíocht</a:t>
            </a:r>
            <a:r>
              <a:rPr lang="en-GB" sz="2000" b="1" i="1">
                <a:latin typeface="+mj-lt"/>
              </a:rPr>
              <a:t>’ </a:t>
            </a:r>
            <a:r>
              <a:rPr lang="en-GB" sz="2000" b="1" i="1" err="1">
                <a:latin typeface="+mj-lt"/>
              </a:rPr>
              <a:t>anseo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ná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teicneolaíocht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faisnéise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chumarsáide</a:t>
            </a:r>
            <a:r>
              <a:rPr lang="en-GB" sz="2000" b="1" i="1">
                <a:latin typeface="+mj-lt"/>
              </a:rPr>
              <a:t> (TFC), </a:t>
            </a:r>
            <a:r>
              <a:rPr lang="en-GB" sz="2000" b="1" i="1" err="1">
                <a:latin typeface="+mj-lt"/>
              </a:rPr>
              <a:t>códú</a:t>
            </a:r>
            <a:r>
              <a:rPr lang="en-GB" sz="2000" b="1" i="1">
                <a:latin typeface="+mj-lt"/>
              </a:rPr>
              <a:t>, </a:t>
            </a:r>
            <a:r>
              <a:rPr lang="en-GB" sz="2000" b="1" i="1" err="1">
                <a:latin typeface="+mj-lt"/>
              </a:rPr>
              <a:t>nó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róbataic</a:t>
            </a:r>
            <a:r>
              <a:rPr lang="en-GB" sz="2000" b="1" i="1">
                <a:latin typeface="+mj-lt"/>
              </a:rPr>
              <a:t>. </a:t>
            </a:r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DFDE5184-FF96-2357-EEC2-EDDDC7DC55C6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" name="Picture 1" descr="A group of icons in a circle">
            <a:extLst>
              <a:ext uri="{FF2B5EF4-FFF2-40B4-BE49-F238E27FC236}">
                <a16:creationId xmlns:a16="http://schemas.microsoft.com/office/drawing/2014/main" id="{B9ED192E-8B08-6B1A-0CF4-62652D474D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4" t="1901" r="79286" b="65399"/>
          <a:stretch>
            <a:fillRect/>
          </a:stretch>
        </p:blipFill>
        <p:spPr>
          <a:xfrm>
            <a:off x="11276431" y="5874753"/>
            <a:ext cx="1010590" cy="1067727"/>
          </a:xfrm>
          <a:prstGeom prst="rect">
            <a:avLst/>
          </a:prstGeom>
        </p:spPr>
      </p:pic>
      <p:pic>
        <p:nvPicPr>
          <p:cNvPr id="3" name="Picture 2" descr="A close up of a logo">
            <a:extLst>
              <a:ext uri="{FF2B5EF4-FFF2-40B4-BE49-F238E27FC236}">
                <a16:creationId xmlns:a16="http://schemas.microsoft.com/office/drawing/2014/main" id="{DF0728B0-787C-B2AA-B85D-3238CEB1D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11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AC291-4EA9-6A77-941F-7F8FE1375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D1D21454-AC11-AC67-3F30-67BB1F5E178F}"/>
              </a:ext>
            </a:extLst>
          </p:cNvPr>
          <p:cNvSpPr txBox="1"/>
          <p:nvPr/>
        </p:nvSpPr>
        <p:spPr>
          <a:xfrm>
            <a:off x="231044" y="114294"/>
            <a:ext cx="4025565" cy="12304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>
              <a:lnSpc>
                <a:spcPts val="499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/>
              </a:rPr>
              <a:t> 2: </a:t>
            </a:r>
            <a:r>
              <a:rPr lang="en-US" sz="3200" b="1" err="1">
                <a:solidFill>
                  <a:srgbClr val="2E2552"/>
                </a:solidFill>
                <a:latin typeface="Shoika-Bold"/>
              </a:rPr>
              <a:t>Teicneolaíocht</a:t>
            </a:r>
            <a:endParaRPr lang="en-US" sz="3200" b="1">
              <a:solidFill>
                <a:srgbClr val="2E2552"/>
              </a:solidFill>
              <a:latin typeface="Shoika-Bold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03ACAB19-C11F-D097-D5BA-FD53EC38D80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885781" y="756649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Dara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3C665147-CA60-ACFC-65AE-EC0907348B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8CD124-0405-01F7-6865-3C8368EB9123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err="1">
                <a:latin typeface="+mj-lt"/>
              </a:rPr>
              <a:t>Tabhair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fianaise</a:t>
            </a:r>
            <a:r>
              <a:rPr lang="en-GB" sz="2000" b="1" i="1">
                <a:latin typeface="+mj-lt"/>
              </a:rPr>
              <a:t> den </a:t>
            </a:r>
            <a:r>
              <a:rPr lang="en-GB" sz="2000" b="1" i="1" err="1">
                <a:latin typeface="+mj-lt"/>
              </a:rPr>
              <a:t>dara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eiseamláir</a:t>
            </a:r>
            <a:r>
              <a:rPr lang="en-GB" sz="2000" b="1" i="1">
                <a:latin typeface="+mj-lt"/>
              </a:rPr>
              <a:t> ag </a:t>
            </a:r>
            <a:r>
              <a:rPr lang="en-GB" sz="2000" b="1" i="1" err="1">
                <a:latin typeface="+mj-lt"/>
              </a:rPr>
              <a:t>leiriú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bhfoghlaimeoirí</a:t>
            </a:r>
            <a:r>
              <a:rPr lang="en-GB" sz="2000" b="1" i="1">
                <a:latin typeface="+mj-lt"/>
              </a:rPr>
              <a:t> ag </a:t>
            </a:r>
            <a:r>
              <a:rPr lang="en-GB" sz="2000" b="1" i="1" err="1">
                <a:latin typeface="+mj-lt"/>
              </a:rPr>
              <a:t>úsáid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teicneolaíochta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d’aon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ábhar</a:t>
            </a:r>
            <a:r>
              <a:rPr lang="en-GB" sz="2000" b="1" i="1">
                <a:latin typeface="+mj-lt"/>
              </a:rPr>
              <a:t>,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cuir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lipéad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soiléir</a:t>
            </a:r>
            <a:r>
              <a:rPr lang="en-GB" sz="2000" b="1" i="1">
                <a:latin typeface="+mj-lt"/>
              </a:rPr>
              <a:t> air. Is í an ‘</a:t>
            </a:r>
            <a:r>
              <a:rPr lang="en-GB" sz="2000" b="1" i="1" err="1">
                <a:latin typeface="+mj-lt"/>
              </a:rPr>
              <a:t>teicneolaíocht</a:t>
            </a:r>
            <a:r>
              <a:rPr lang="en-GB" sz="2000" b="1" i="1">
                <a:latin typeface="+mj-lt"/>
              </a:rPr>
              <a:t>’ </a:t>
            </a:r>
            <a:r>
              <a:rPr lang="en-GB" sz="2000" b="1" i="1" err="1">
                <a:latin typeface="+mj-lt"/>
              </a:rPr>
              <a:t>anseo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ná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teicneolaíocht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faisnéise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chumarsáide</a:t>
            </a:r>
            <a:r>
              <a:rPr lang="en-GB" sz="2000" b="1" i="1">
                <a:latin typeface="+mj-lt"/>
              </a:rPr>
              <a:t> (TFC), </a:t>
            </a:r>
            <a:r>
              <a:rPr lang="en-GB" sz="2000" b="1" i="1" err="1">
                <a:latin typeface="+mj-lt"/>
              </a:rPr>
              <a:t>códú</a:t>
            </a:r>
            <a:r>
              <a:rPr lang="en-GB" sz="2000" b="1" i="1">
                <a:latin typeface="+mj-lt"/>
              </a:rPr>
              <a:t>, </a:t>
            </a:r>
            <a:r>
              <a:rPr lang="en-GB" sz="2000" b="1" i="1" err="1">
                <a:latin typeface="+mj-lt"/>
              </a:rPr>
              <a:t>nó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róbataic</a:t>
            </a:r>
            <a:r>
              <a:rPr lang="en-GB" sz="2000" b="1" i="1">
                <a:latin typeface="+mj-lt"/>
              </a:rPr>
              <a:t>. </a:t>
            </a:r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F582E096-452E-135C-9FB0-327468A47898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" name="Picture 1" descr="A group of icons in a circle">
            <a:extLst>
              <a:ext uri="{FF2B5EF4-FFF2-40B4-BE49-F238E27FC236}">
                <a16:creationId xmlns:a16="http://schemas.microsoft.com/office/drawing/2014/main" id="{B719EEA9-50D3-D3D8-0B89-F00BC6E1FA9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14" t="1901" r="79286" b="65399"/>
          <a:stretch>
            <a:fillRect/>
          </a:stretch>
        </p:blipFill>
        <p:spPr>
          <a:xfrm>
            <a:off x="11276431" y="5874753"/>
            <a:ext cx="1010590" cy="106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91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766A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4" y="316113"/>
            <a:ext cx="6674276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 3: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Innealtóireacht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A3F59-BF3A-3E4E-99E2-CF1611582F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73" y="5049129"/>
            <a:ext cx="1427285" cy="1268698"/>
          </a:xfrm>
          <a:prstGeom prst="rect">
            <a:avLst/>
          </a:prstGeom>
        </p:spPr>
      </p:pic>
      <p:pic>
        <p:nvPicPr>
          <p:cNvPr id="4" name="Picture 3" descr="children doing electrical experiment">
            <a:extLst>
              <a:ext uri="{FF2B5EF4-FFF2-40B4-BE49-F238E27FC236}">
                <a16:creationId xmlns:a16="http://schemas.microsoft.com/office/drawing/2014/main" id="{67C907FA-7BB8-1346-B56A-3E56344815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893" y="1794982"/>
            <a:ext cx="6784268" cy="4522845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12" name="Picture 11" descr="A close up of a logo">
            <a:extLst>
              <a:ext uri="{FF2B5EF4-FFF2-40B4-BE49-F238E27FC236}">
                <a16:creationId xmlns:a16="http://schemas.microsoft.com/office/drawing/2014/main" id="{58AFE16D-A615-7BD0-8499-91AC75F142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35" y="5499139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54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B4FAF-48D2-F5C9-6CFF-1D042027D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EF457231-3920-0E37-E581-8C766DB2C31A}"/>
              </a:ext>
            </a:extLst>
          </p:cNvPr>
          <p:cNvSpPr txBox="1"/>
          <p:nvPr/>
        </p:nvSpPr>
        <p:spPr>
          <a:xfrm>
            <a:off x="231044" y="114294"/>
            <a:ext cx="4181930" cy="1288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/>
              </a:rPr>
              <a:t> 3: </a:t>
            </a:r>
            <a:r>
              <a:rPr lang="en-US" sz="3200" b="1" err="1">
                <a:solidFill>
                  <a:srgbClr val="2E2552"/>
                </a:solidFill>
                <a:latin typeface="Shoika-Bold"/>
              </a:rPr>
              <a:t>Innealtóireacht</a:t>
            </a:r>
            <a:endParaRPr lang="en-US" sz="3200" b="1">
              <a:solidFill>
                <a:srgbClr val="2E2552"/>
              </a:solidFill>
              <a:latin typeface="Shoika-Bold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7BEC2A51-F81D-A4FF-0069-080F3B4F829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227687" y="814357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An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Chéad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ECBF0CEB-EDB7-8496-1BDF-32F809175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F4305B-80E8-3B2B-74A3-0C54FF33E7AB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err="1">
                <a:latin typeface="+mj-lt"/>
              </a:rPr>
              <a:t>Tabhair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fianaise</a:t>
            </a:r>
            <a:r>
              <a:rPr lang="en-GB" sz="2000" b="1" i="1">
                <a:latin typeface="+mj-lt"/>
              </a:rPr>
              <a:t> den </a:t>
            </a:r>
            <a:r>
              <a:rPr lang="en-GB" sz="2000" b="1" i="1" err="1">
                <a:latin typeface="+mj-lt"/>
              </a:rPr>
              <a:t>chéad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eiseamláir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rinne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foghlaimeoirí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imscrúdú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innealtóireacht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sa</a:t>
            </a:r>
            <a:r>
              <a:rPr lang="en-GB" sz="2000" b="1" i="1">
                <a:latin typeface="+mj-lt"/>
              </a:rPr>
              <a:t> rang </a:t>
            </a:r>
            <a:r>
              <a:rPr lang="en-GB" sz="2000" b="1" i="1" err="1">
                <a:latin typeface="+mj-lt"/>
              </a:rPr>
              <a:t>nó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cheantar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áitiúil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cuir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lipéad</a:t>
            </a:r>
            <a:r>
              <a:rPr lang="en-GB" sz="2000" b="1" i="1">
                <a:latin typeface="+mj-lt"/>
              </a:rPr>
              <a:t> air.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9F38D541-FCB9-5FB9-3B35-FCBDD3EEBB73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group of icons in a circle">
            <a:extLst>
              <a:ext uri="{FF2B5EF4-FFF2-40B4-BE49-F238E27FC236}">
                <a16:creationId xmlns:a16="http://schemas.microsoft.com/office/drawing/2014/main" id="{D541E505-8976-F00B-CE3B-6D8DE193071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085" t="36550" r="4420" b="36339"/>
          <a:stretch>
            <a:fillRect/>
          </a:stretch>
        </p:blipFill>
        <p:spPr>
          <a:xfrm>
            <a:off x="11390312" y="5992111"/>
            <a:ext cx="804894" cy="86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19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37E6C6-BB71-6FC2-D273-0E0EAB5E9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0AA87D4-C006-6E6D-7BEB-404084BD12C2}"/>
              </a:ext>
            </a:extLst>
          </p:cNvPr>
          <p:cNvSpPr txBox="1"/>
          <p:nvPr/>
        </p:nvSpPr>
        <p:spPr>
          <a:xfrm>
            <a:off x="231044" y="114294"/>
            <a:ext cx="4181930" cy="1288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/>
              </a:rPr>
              <a:t> 3: </a:t>
            </a:r>
            <a:r>
              <a:rPr lang="en-US" sz="3200" b="1" err="1">
                <a:solidFill>
                  <a:srgbClr val="2E2552"/>
                </a:solidFill>
                <a:latin typeface="Shoika-Bold"/>
              </a:rPr>
              <a:t>Innealtóireacht</a:t>
            </a:r>
            <a:endParaRPr lang="en-US" sz="3200" b="1">
              <a:solidFill>
                <a:srgbClr val="2E2552"/>
              </a:solidFill>
              <a:latin typeface="Shoika-Bold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1DA8BDAD-2556-C2C4-BB4E-DB24A38EFF7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48174" y="814357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Dara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157904A-FE04-3734-AAA6-D31733B5F261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err="1">
                <a:latin typeface="+mj-lt"/>
              </a:rPr>
              <a:t>Tabhair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fianaise</a:t>
            </a:r>
            <a:r>
              <a:rPr lang="en-GB" sz="2000" b="1" i="1">
                <a:latin typeface="+mj-lt"/>
              </a:rPr>
              <a:t> den </a:t>
            </a:r>
            <a:r>
              <a:rPr lang="en-GB" sz="2000" b="1" i="1" err="1">
                <a:latin typeface="+mj-lt"/>
              </a:rPr>
              <a:t>dara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eiseamláir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rinne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foghlaimeoirí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imscrúdú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innealtóireacht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sa</a:t>
            </a:r>
            <a:r>
              <a:rPr lang="en-GB" sz="2000" b="1" i="1">
                <a:latin typeface="+mj-lt"/>
              </a:rPr>
              <a:t> rang </a:t>
            </a:r>
            <a:r>
              <a:rPr lang="en-GB" sz="2000" b="1" i="1" err="1">
                <a:latin typeface="+mj-lt"/>
              </a:rPr>
              <a:t>nó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cheantar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áitiúil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cuir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lipéad</a:t>
            </a:r>
            <a:r>
              <a:rPr lang="en-GB" sz="2000" b="1" i="1">
                <a:latin typeface="+mj-lt"/>
              </a:rPr>
              <a:t> air.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E1049C4-E1D2-AF91-1EB0-67C8DE923882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group of icons in a circle">
            <a:extLst>
              <a:ext uri="{FF2B5EF4-FFF2-40B4-BE49-F238E27FC236}">
                <a16:creationId xmlns:a16="http://schemas.microsoft.com/office/drawing/2014/main" id="{C3EAB767-7DFA-3FA8-D9BB-51D7D27191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085" t="36550" r="4420" b="36339"/>
          <a:stretch>
            <a:fillRect/>
          </a:stretch>
        </p:blipFill>
        <p:spPr>
          <a:xfrm>
            <a:off x="11390312" y="5992111"/>
            <a:ext cx="804894" cy="863354"/>
          </a:xfrm>
          <a:prstGeom prst="rect">
            <a:avLst/>
          </a:prstGeom>
        </p:spPr>
      </p:pic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2F70E8F3-421D-60BF-D7D6-77D399EC2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7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5" y="316113"/>
            <a:ext cx="5280904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4: Mata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E2552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31" name="Picture 30" descr="student with his hand up in class">
            <a:extLst>
              <a:ext uri="{FF2B5EF4-FFF2-40B4-BE49-F238E27FC236}">
                <a16:creationId xmlns:a16="http://schemas.microsoft.com/office/drawing/2014/main" id="{7E38549C-5C6A-AA4A-BF61-64C04481C8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16608"/>
          <a:stretch/>
        </p:blipFill>
        <p:spPr>
          <a:xfrm>
            <a:off x="3326779" y="1065077"/>
            <a:ext cx="5252750" cy="5252750"/>
          </a:xfrm>
          <a:custGeom>
            <a:avLst/>
            <a:gdLst>
              <a:gd name="connsiteX0" fmla="*/ 2225040 w 4450080"/>
              <a:gd name="connsiteY0" fmla="*/ 0 h 4450080"/>
              <a:gd name="connsiteX1" fmla="*/ 4450080 w 4450080"/>
              <a:gd name="connsiteY1" fmla="*/ 2225040 h 4450080"/>
              <a:gd name="connsiteX2" fmla="*/ 2225040 w 4450080"/>
              <a:gd name="connsiteY2" fmla="*/ 4450080 h 4450080"/>
              <a:gd name="connsiteX3" fmla="*/ 0 w 4450080"/>
              <a:gd name="connsiteY3" fmla="*/ 2225040 h 4450080"/>
              <a:gd name="connsiteX4" fmla="*/ 2225040 w 4450080"/>
              <a:gd name="connsiteY4" fmla="*/ 0 h 445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80" h="4450080">
                <a:moveTo>
                  <a:pt x="2225040" y="0"/>
                </a:moveTo>
                <a:cubicBezTo>
                  <a:pt x="3453896" y="0"/>
                  <a:pt x="4450080" y="996184"/>
                  <a:pt x="4450080" y="2225040"/>
                </a:cubicBezTo>
                <a:cubicBezTo>
                  <a:pt x="4450080" y="3453896"/>
                  <a:pt x="3453896" y="4450080"/>
                  <a:pt x="2225040" y="4450080"/>
                </a:cubicBezTo>
                <a:cubicBezTo>
                  <a:pt x="996184" y="4450080"/>
                  <a:pt x="0" y="3453896"/>
                  <a:pt x="0" y="2225040"/>
                </a:cubicBezTo>
                <a:cubicBezTo>
                  <a:pt x="0" y="996184"/>
                  <a:pt x="996184" y="0"/>
                  <a:pt x="2225040" y="0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7C0B56E-2ED9-A042-9625-A2286137E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219" y="5376037"/>
            <a:ext cx="1239723" cy="1213895"/>
          </a:xfrm>
          <a:prstGeom prst="rect">
            <a:avLst/>
          </a:prstGeom>
        </p:spPr>
      </p:pic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314C05AA-A298-7328-BD3F-86509E4058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635" y="5499139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0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FD63F-7B36-3227-001B-60585012EA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id="{7646A7F2-2F94-EE75-6B5C-4C4CE0274177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/>
              </a:rPr>
              <a:t> 4: Mata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C54C1408-D00C-18E9-29B8-A91F86CCCC7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7485" y="750355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An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Chéad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FE380C-7B28-D037-0326-913C19F1D40D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err="1">
                <a:latin typeface="+mj-lt"/>
              </a:rPr>
              <a:t>Tabhair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fianaise</a:t>
            </a:r>
            <a:r>
              <a:rPr lang="en-GB" sz="2000" b="1" i="1">
                <a:latin typeface="+mj-lt"/>
              </a:rPr>
              <a:t> den </a:t>
            </a:r>
            <a:r>
              <a:rPr lang="en-GB" sz="2000" b="1" i="1" err="1">
                <a:latin typeface="+mj-lt"/>
              </a:rPr>
              <a:t>chéad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eiseamláir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inar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úsáid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foghlaimeoirí</a:t>
            </a:r>
            <a:r>
              <a:rPr lang="en-GB" sz="2000" b="1" i="1">
                <a:latin typeface="+mj-lt"/>
              </a:rPr>
              <a:t> a </a:t>
            </a:r>
            <a:r>
              <a:rPr lang="en-GB" sz="2000" b="1" i="1" err="1">
                <a:latin typeface="+mj-lt"/>
              </a:rPr>
              <a:t>gcuid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eolais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ar</a:t>
            </a:r>
            <a:r>
              <a:rPr lang="en-GB" sz="2000" b="1" i="1">
                <a:latin typeface="+mj-lt"/>
              </a:rPr>
              <a:t> an Mata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a </a:t>
            </a:r>
            <a:r>
              <a:rPr lang="en-GB" sz="2000" b="1" i="1" err="1">
                <a:latin typeface="+mj-lt"/>
              </a:rPr>
              <a:t>gcuid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scileanna</a:t>
            </a:r>
            <a:r>
              <a:rPr lang="en-GB" sz="2000" b="1" i="1">
                <a:latin typeface="+mj-lt"/>
              </a:rPr>
              <a:t> inti </a:t>
            </a:r>
            <a:r>
              <a:rPr lang="en-GB" sz="2000" b="1" i="1" err="1">
                <a:latin typeface="+mj-lt"/>
              </a:rPr>
              <a:t>i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slite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praiticiúla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cuir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lipéad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soiléir</a:t>
            </a:r>
            <a:r>
              <a:rPr lang="en-GB" sz="2000" b="1" i="1">
                <a:latin typeface="+mj-lt"/>
              </a:rPr>
              <a:t> air.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4142C1F8-3A24-8824-FF5F-9BF7D11A5757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3" name="Picture 2" descr="A group of icons in a circle">
            <a:extLst>
              <a:ext uri="{FF2B5EF4-FFF2-40B4-BE49-F238E27FC236}">
                <a16:creationId xmlns:a16="http://schemas.microsoft.com/office/drawing/2014/main" id="{523D4055-1E3E-8F4B-3715-100CCC19B8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88" t="4551" r="55110" b="66714"/>
          <a:stretch>
            <a:fillRect/>
          </a:stretch>
        </p:blipFill>
        <p:spPr>
          <a:xfrm>
            <a:off x="11331045" y="5878285"/>
            <a:ext cx="828220" cy="915092"/>
          </a:xfrm>
          <a:prstGeom prst="rect">
            <a:avLst/>
          </a:prstGeom>
        </p:spPr>
      </p:pic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67DAA457-11DB-3A6C-8BA2-CD0FE5DAB3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400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35D21-F00E-86E9-A92F-E8BB8DB42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8F4B0D24-1479-6DB8-D735-9076A3AF2E39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/>
              </a:rPr>
              <a:t> 4: Mata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ECA0DABE-DF10-CF45-BAD5-D8F510EB8A0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7485" y="750355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Dara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3" name="Picture 2" descr="A group of icons in a circle">
            <a:extLst>
              <a:ext uri="{FF2B5EF4-FFF2-40B4-BE49-F238E27FC236}">
                <a16:creationId xmlns:a16="http://schemas.microsoft.com/office/drawing/2014/main" id="{86CC5D6E-590A-120A-F013-9FA7B6DEC4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88" t="4551" r="55110" b="66714"/>
          <a:stretch>
            <a:fillRect/>
          </a:stretch>
        </p:blipFill>
        <p:spPr>
          <a:xfrm>
            <a:off x="11331045" y="5878285"/>
            <a:ext cx="828220" cy="91509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361BAE-0FE3-A7D0-D437-85D0FB845392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err="1">
                <a:latin typeface="+mj-lt"/>
              </a:rPr>
              <a:t>Tabhair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fianaise</a:t>
            </a:r>
            <a:r>
              <a:rPr lang="en-GB" sz="2000" b="1" i="1">
                <a:latin typeface="+mj-lt"/>
              </a:rPr>
              <a:t> den </a:t>
            </a:r>
            <a:r>
              <a:rPr lang="en-GB" sz="2000" b="1" i="1" err="1">
                <a:latin typeface="+mj-lt"/>
              </a:rPr>
              <a:t>dara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eiseamláir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inar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úsáid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foghlaimeoirí</a:t>
            </a:r>
            <a:r>
              <a:rPr lang="en-GB" sz="2000" b="1" i="1">
                <a:latin typeface="+mj-lt"/>
              </a:rPr>
              <a:t> a </a:t>
            </a:r>
            <a:r>
              <a:rPr lang="en-GB" sz="2000" b="1" i="1" err="1">
                <a:latin typeface="+mj-lt"/>
              </a:rPr>
              <a:t>gcuid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eolais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ar</a:t>
            </a:r>
            <a:r>
              <a:rPr lang="en-GB" sz="2000" b="1" i="1">
                <a:latin typeface="+mj-lt"/>
              </a:rPr>
              <a:t> an Mata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a </a:t>
            </a:r>
            <a:r>
              <a:rPr lang="en-GB" sz="2000" b="1" i="1" err="1">
                <a:latin typeface="+mj-lt"/>
              </a:rPr>
              <a:t>gcuid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scileanna</a:t>
            </a:r>
            <a:r>
              <a:rPr lang="en-GB" sz="2000" b="1" i="1">
                <a:latin typeface="+mj-lt"/>
              </a:rPr>
              <a:t> inti </a:t>
            </a:r>
            <a:r>
              <a:rPr lang="en-GB" sz="2000" b="1" i="1" err="1">
                <a:latin typeface="+mj-lt"/>
              </a:rPr>
              <a:t>i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slite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praiticiúla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cuir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lipéad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soiléir</a:t>
            </a:r>
            <a:r>
              <a:rPr lang="en-GB" sz="2000" b="1" i="1">
                <a:latin typeface="+mj-lt"/>
              </a:rPr>
              <a:t> air. 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A676AA7-4F21-B142-7BFA-2362FD87008E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E982EFBE-7B85-C915-C93B-90ADCC2BA3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29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66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3" y="316113"/>
            <a:ext cx="8365996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5: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Taispeáin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is Inis ETIM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57B54CE-6EAD-EA43-949D-7789078D9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33" y="5376036"/>
            <a:ext cx="1339779" cy="1339779"/>
          </a:xfrm>
          <a:prstGeom prst="rect">
            <a:avLst/>
          </a:prstGeom>
        </p:spPr>
      </p:pic>
      <p:pic>
        <p:nvPicPr>
          <p:cNvPr id="3" name="Picture 2" descr="student with model of atomic structure">
            <a:extLst>
              <a:ext uri="{FF2B5EF4-FFF2-40B4-BE49-F238E27FC236}">
                <a16:creationId xmlns:a16="http://schemas.microsoft.com/office/drawing/2014/main" id="{C5090D0C-1142-AC18-6257-4E28BA43E2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8" t="22868" r="23783" b="13459"/>
          <a:stretch>
            <a:fillRect/>
          </a:stretch>
        </p:blipFill>
        <p:spPr>
          <a:xfrm>
            <a:off x="2761657" y="1567190"/>
            <a:ext cx="6307214" cy="4366151"/>
          </a:xfrm>
          <a:prstGeom prst="rect">
            <a:avLst/>
          </a:prstGeom>
        </p:spPr>
      </p:pic>
      <p:pic>
        <p:nvPicPr>
          <p:cNvPr id="2" name="Picture 1" descr="A logo with text on it">
            <a:extLst>
              <a:ext uri="{FF2B5EF4-FFF2-40B4-BE49-F238E27FC236}">
                <a16:creationId xmlns:a16="http://schemas.microsoft.com/office/drawing/2014/main" id="{4432190D-9512-C527-B51F-BEC3EB0AA1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87" y="5701084"/>
            <a:ext cx="2328051" cy="8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36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269F2670-17FE-D3F6-F8B2-B11E9F8E4ECF}"/>
              </a:ext>
            </a:extLst>
          </p:cNvPr>
          <p:cNvSpPr txBox="1"/>
          <p:nvPr/>
        </p:nvSpPr>
        <p:spPr>
          <a:xfrm>
            <a:off x="231044" y="114294"/>
            <a:ext cx="5935721" cy="12881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 pitchFamily="2" charset="77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 pitchFamily="2" charset="77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 pitchFamily="2" charset="77"/>
              </a:rPr>
              <a:t>Óir</a:t>
            </a:r>
            <a:endParaRPr lang="en-US" sz="320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/>
              </a:rPr>
              <a:t> 5: </a:t>
            </a:r>
            <a:r>
              <a:rPr lang="en-US" sz="3200" b="1" err="1">
                <a:solidFill>
                  <a:srgbClr val="2E2552"/>
                </a:solidFill>
                <a:latin typeface="Shoika-Bold"/>
              </a:rPr>
              <a:t>Taispeáin</a:t>
            </a:r>
            <a:r>
              <a:rPr lang="en-US" sz="3200" b="1">
                <a:solidFill>
                  <a:srgbClr val="2E2552"/>
                </a:solidFill>
                <a:latin typeface="Shoika-Bold"/>
              </a:rPr>
              <a:t> is Inis ETIM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9383141-91E1-9CA8-4CF8-F01ABDBD7F87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err="1">
                <a:latin typeface="+mj-lt"/>
              </a:rPr>
              <a:t>Tabhair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fianaise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eiseamláir</a:t>
            </a:r>
            <a:r>
              <a:rPr lang="en-GB" sz="2000" b="1" i="1">
                <a:latin typeface="+mj-lt"/>
              </a:rPr>
              <a:t>(í) </a:t>
            </a:r>
            <a:r>
              <a:rPr lang="en-GB" sz="2000" b="1" i="1" err="1">
                <a:latin typeface="+mj-lt"/>
              </a:rPr>
              <a:t>inar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thaispeáin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mhínigh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foghlaimeoirí</a:t>
            </a:r>
            <a:r>
              <a:rPr lang="en-GB" sz="2000" b="1" i="1">
                <a:latin typeface="+mj-lt"/>
              </a:rPr>
              <a:t> a </a:t>
            </a:r>
            <a:r>
              <a:rPr lang="en-GB" sz="2000" b="1" i="1" err="1">
                <a:latin typeface="+mj-lt"/>
              </a:rPr>
              <a:t>gcuid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oibre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san</a:t>
            </a:r>
            <a:r>
              <a:rPr lang="en-GB" sz="2000" b="1" i="1">
                <a:latin typeface="+mj-lt"/>
              </a:rPr>
              <a:t> ETIM do </a:t>
            </a:r>
            <a:r>
              <a:rPr lang="en-GB" sz="2000" b="1" i="1" err="1">
                <a:latin typeface="+mj-lt"/>
              </a:rPr>
              <a:t>dhaoine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eile</a:t>
            </a:r>
            <a:r>
              <a:rPr lang="en-GB" sz="2000" b="1" i="1">
                <a:latin typeface="+mj-lt"/>
              </a:rPr>
              <a:t> (</a:t>
            </a:r>
            <a:r>
              <a:rPr lang="en-GB" sz="2000" b="1" i="1" err="1">
                <a:latin typeface="+mj-lt"/>
              </a:rPr>
              <a:t>taobh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amuigh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dá</a:t>
            </a:r>
            <a:r>
              <a:rPr lang="en-GB" sz="2000" b="1" i="1">
                <a:latin typeface="+mj-lt"/>
              </a:rPr>
              <a:t> rang </a:t>
            </a:r>
            <a:r>
              <a:rPr lang="en-GB" sz="2000" b="1" i="1" err="1">
                <a:latin typeface="+mj-lt"/>
              </a:rPr>
              <a:t>féin</a:t>
            </a:r>
            <a:r>
              <a:rPr lang="en-GB" sz="2000" b="1" i="1">
                <a:latin typeface="+mj-lt"/>
              </a:rPr>
              <a:t>) </a:t>
            </a:r>
            <a:r>
              <a:rPr lang="en-GB" sz="2000" b="1" i="1" err="1">
                <a:latin typeface="+mj-lt"/>
              </a:rPr>
              <a:t>agus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cuir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lipéad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soiléir</a:t>
            </a:r>
            <a:r>
              <a:rPr lang="en-GB" sz="2000" b="1" i="1">
                <a:latin typeface="+mj-lt"/>
              </a:rPr>
              <a:t> air</a:t>
            </a:r>
            <a:endParaRPr lang="en-IE" sz="200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07C16F62-001A-703B-035C-17EDC724603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  <a:prstDash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630" rtl="0" eaLnBrk="1" fontAlgn="auto" latinLnBrk="0" hangingPunct="1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I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Lipéad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1" name="Picture 10" descr="A group of icons in a circle">
            <a:extLst>
              <a:ext uri="{FF2B5EF4-FFF2-40B4-BE49-F238E27FC236}">
                <a16:creationId xmlns:a16="http://schemas.microsoft.com/office/drawing/2014/main" id="{E941C199-3A22-FE6B-2B64-04417DA59E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88" t="4551" r="55110" b="66714"/>
          <a:stretch>
            <a:fillRect/>
          </a:stretch>
        </p:blipFill>
        <p:spPr>
          <a:xfrm>
            <a:off x="11331045" y="5878285"/>
            <a:ext cx="828220" cy="915092"/>
          </a:xfrm>
          <a:prstGeom prst="rect">
            <a:avLst/>
          </a:prstGeom>
        </p:spPr>
      </p:pic>
      <p:pic>
        <p:nvPicPr>
          <p:cNvPr id="6" name="Picture 5" descr="A close up of a logo">
            <a:extLst>
              <a:ext uri="{FF2B5EF4-FFF2-40B4-BE49-F238E27FC236}">
                <a16:creationId xmlns:a16="http://schemas.microsoft.com/office/drawing/2014/main" id="{5C043394-375E-3D10-6389-769F1184A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9089" y="0"/>
            <a:ext cx="12192000" cy="6858000"/>
          </a:xfrm>
          <a:prstGeom prst="rect">
            <a:avLst/>
          </a:prstGeom>
          <a:solidFill>
            <a:srgbClr val="2E255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 descr="Child with growing plant"/>
          <p:cNvGrpSpPr>
            <a:grpSpLocks noChangeAspect="1"/>
          </p:cNvGrpSpPr>
          <p:nvPr/>
        </p:nvGrpSpPr>
        <p:grpSpPr>
          <a:xfrm rot="-1528963">
            <a:off x="2020630" y="1632665"/>
            <a:ext cx="8116203" cy="3246481"/>
            <a:chOff x="0" y="0"/>
            <a:chExt cx="6350000" cy="25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1270000"/>
                  </a:moveTo>
                  <a:lnTo>
                    <a:pt x="0" y="1270000"/>
                  </a:ln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lnTo>
                    <a:pt x="6350000" y="1270000"/>
                  </a:ln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3"/>
              <a:stretch>
                <a:fillRect t="-28020" b="-28020"/>
              </a:stretch>
            </a:blipFill>
          </p:spPr>
          <p:txBody>
            <a:bodyPr/>
            <a:lstStyle/>
            <a:p>
              <a:endParaRPr lang="en-IE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5080000" y="19050"/>
                  </a:moveTo>
                  <a:cubicBezTo>
                    <a:pt x="5769610" y="19050"/>
                    <a:pt x="6330950" y="580390"/>
                    <a:pt x="6330950" y="1270000"/>
                  </a:cubicBezTo>
                  <a:cubicBezTo>
                    <a:pt x="6330950" y="1959610"/>
                    <a:pt x="5769610" y="2520950"/>
                    <a:pt x="5080000" y="2520950"/>
                  </a:cubicBezTo>
                  <a:lnTo>
                    <a:pt x="1270000" y="2520950"/>
                  </a:lnTo>
                  <a:cubicBezTo>
                    <a:pt x="580390" y="2520950"/>
                    <a:pt x="19050" y="1959610"/>
                    <a:pt x="19050" y="1270000"/>
                  </a:cubicBezTo>
                  <a:cubicBezTo>
                    <a:pt x="19050" y="580390"/>
                    <a:pt x="580390" y="19050"/>
                    <a:pt x="1270000" y="19050"/>
                  </a:cubicBezTo>
                  <a:lnTo>
                    <a:pt x="5080000" y="19050"/>
                  </a:lnTo>
                  <a:moveTo>
                    <a:pt x="5080000" y="0"/>
                  </a:move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cubicBezTo>
                    <a:pt x="0" y="1971040"/>
                    <a:pt x="568960" y="2540000"/>
                    <a:pt x="1270000" y="2540000"/>
                  </a:cubicBezTo>
                  <a:lnTo>
                    <a:pt x="5080000" y="2540000"/>
                  </a:lnTo>
                  <a:cubicBezTo>
                    <a:pt x="5781040" y="2540000"/>
                    <a:pt x="6350000" y="1971040"/>
                    <a:pt x="6350000" y="1270000"/>
                  </a:cubicBezTo>
                  <a:cubicBezTo>
                    <a:pt x="6350000" y="568960"/>
                    <a:pt x="5781040" y="0"/>
                    <a:pt x="5080000" y="0"/>
                  </a:cubicBezTo>
                  <a:lnTo>
                    <a:pt x="5080000" y="0"/>
                  </a:lnTo>
                  <a:close/>
                </a:path>
              </a:pathLst>
            </a:custGeom>
            <a:solidFill>
              <a:srgbClr val="7766AB"/>
            </a:solidFill>
            <a:ln>
              <a:noFill/>
            </a:ln>
          </p:spPr>
          <p:txBody>
            <a:bodyPr/>
            <a:lstStyle/>
            <a:p>
              <a:endParaRPr lang="en-IE"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766A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5" y="316113"/>
            <a:ext cx="5053608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 1: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Eolaíocht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F6B8A10-1D25-EB48-9B6B-44D88281E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05" y="5359456"/>
            <a:ext cx="1356360" cy="1356360"/>
          </a:xfrm>
          <a:prstGeom prst="rect">
            <a:avLst/>
          </a:prstGeom>
        </p:spPr>
      </p:pic>
      <p:pic>
        <p:nvPicPr>
          <p:cNvPr id="18" name="Picture 17" descr="A logo with text on it">
            <a:extLst>
              <a:ext uri="{FF2B5EF4-FFF2-40B4-BE49-F238E27FC236}">
                <a16:creationId xmlns:a16="http://schemas.microsoft.com/office/drawing/2014/main" id="{F56A2C92-E8AD-F81F-D4F8-551293AAAE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29" y="5305886"/>
            <a:ext cx="3438009" cy="12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982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5E788-55C4-8930-1309-A77D00FFD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C0C5E94-C11C-2DEA-53AA-44023835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06F0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F907E3BE-DD72-5CBB-6E60-ECC33DCF4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7B2AA61-7902-3038-2B11-E0A1D13FADBF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7766AB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2D5154B-84F9-575A-B91A-B5AD62B8CFC9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A32042FD-B99B-7C49-FD39-CE1AE469B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B5EAF1B-6EBB-68D8-381E-9654D7722D2A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F4F37C07-74C6-C23E-85A5-59FB446F635C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sp>
        <p:nvSpPr>
          <p:cNvPr id="14" name="TextBox 14">
            <a:extLst>
              <a:ext uri="{FF2B5EF4-FFF2-40B4-BE49-F238E27FC236}">
                <a16:creationId xmlns:a16="http://schemas.microsoft.com/office/drawing/2014/main" id="{D9ECD8EF-9A3A-9156-6F86-FBCFF072EB9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22388" y="258604"/>
            <a:ext cx="9003408" cy="20476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Gradam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Phlatanaim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Athmhachnaimh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3" name="Picture 2" descr="A couple of children smiling in front of a chalkboard">
            <a:extLst>
              <a:ext uri="{FF2B5EF4-FFF2-40B4-BE49-F238E27FC236}">
                <a16:creationId xmlns:a16="http://schemas.microsoft.com/office/drawing/2014/main" id="{D7D5F297-17BA-6E49-56F8-5C2F1F2CF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300" y="1063923"/>
            <a:ext cx="8161628" cy="5707813"/>
          </a:xfrm>
          <a:prstGeom prst="rect">
            <a:avLst/>
          </a:prstGeom>
        </p:spPr>
      </p:pic>
      <p:pic>
        <p:nvPicPr>
          <p:cNvPr id="4" name="Picture 3" descr="A logo with text on it">
            <a:extLst>
              <a:ext uri="{FF2B5EF4-FFF2-40B4-BE49-F238E27FC236}">
                <a16:creationId xmlns:a16="http://schemas.microsoft.com/office/drawing/2014/main" id="{006761C9-26E5-25AA-ED50-87D5F5E7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3287" y="5701084"/>
            <a:ext cx="2328051" cy="82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1034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69F84-EBD3-22EF-902A-B6B533192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>
            <a:extLst>
              <a:ext uri="{FF2B5EF4-FFF2-40B4-BE49-F238E27FC236}">
                <a16:creationId xmlns:a16="http://schemas.microsoft.com/office/drawing/2014/main" id="{3D8C4D94-2241-600C-9211-D62635685C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1044" y="114294"/>
            <a:ext cx="5935721" cy="128817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 pitchFamily="2" charset="77"/>
                <a:ea typeface="+mn-ea"/>
                <a:cs typeface="+mn-cs"/>
              </a:rPr>
              <a:t>Gradam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 pitchFamily="2" charset="77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 pitchFamily="2" charset="77"/>
                <a:ea typeface="+mn-ea"/>
                <a:cs typeface="+mn-cs"/>
              </a:rPr>
              <a:t>Óir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06F0E"/>
              </a:solidFill>
              <a:effectLst/>
              <a:uLnTx/>
              <a:uFillTx/>
              <a:latin typeface="Shoika-Medium" pitchFamily="2" charset="77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555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2E2552"/>
                </a:solidFill>
                <a:effectLst/>
                <a:uLnTx/>
                <a:uFillTx/>
                <a:latin typeface="Shoika-Bold"/>
                <a:ea typeface="+mn-ea"/>
                <a:cs typeface="+mn-cs"/>
              </a:rPr>
              <a:t>Athmhachnaimh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2E2552"/>
              </a:solidFill>
              <a:effectLst/>
              <a:uLnTx/>
              <a:uFillTx/>
              <a:latin typeface="Shoika-Bold"/>
              <a:ea typeface="+mn-ea"/>
              <a:cs typeface="+mn-cs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B5990A2-AC6D-2079-CCEE-EA2DFA25881D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Líon isteach smaointe na ndaltaí, na múinteoirí agus na dtuismitheoirí ar a bhfuil athraithe/feabhsaithe</a:t>
            </a:r>
            <a:endParaRPr lang="en-IE" sz="2000">
              <a:ea typeface="Calibri"/>
              <a:cs typeface="Calibri"/>
            </a:endParaRPr>
          </a:p>
        </p:txBody>
      </p:sp>
      <p:pic>
        <p:nvPicPr>
          <p:cNvPr id="11" name="Picture 10" descr="A group of icons in a circle">
            <a:extLst>
              <a:ext uri="{FF2B5EF4-FFF2-40B4-BE49-F238E27FC236}">
                <a16:creationId xmlns:a16="http://schemas.microsoft.com/office/drawing/2014/main" id="{D1D01D27-22E8-3080-6D8C-9186E8EA6A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888" t="4551" r="55110" b="66714"/>
          <a:stretch>
            <a:fillRect/>
          </a:stretch>
        </p:blipFill>
        <p:spPr>
          <a:xfrm>
            <a:off x="11331045" y="5878285"/>
            <a:ext cx="828220" cy="915092"/>
          </a:xfrm>
          <a:prstGeom prst="rect">
            <a:avLst/>
          </a:prstGeom>
        </p:spPr>
      </p:pic>
      <p:pic>
        <p:nvPicPr>
          <p:cNvPr id="6" name="Picture 5" descr="A close up of a logo">
            <a:extLst>
              <a:ext uri="{FF2B5EF4-FFF2-40B4-BE49-F238E27FC236}">
                <a16:creationId xmlns:a16="http://schemas.microsoft.com/office/drawing/2014/main" id="{3505A283-FF16-834A-2921-1FA91FD2EA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301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92503-7BDA-2CE7-5345-09E1079B0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C6FCF78F-66BA-9032-9484-C52D60421A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59268" y="4482429"/>
            <a:ext cx="2386736" cy="2386736"/>
          </a:xfrm>
          <a:prstGeom prst="rect">
            <a:avLst/>
          </a:prstGeom>
          <a:solidFill>
            <a:srgbClr val="7766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A5EE80C4-CDA8-DEFF-8392-CAF898B98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703341" y="2292798"/>
            <a:ext cx="2272404" cy="2272404"/>
            <a:chOff x="0" y="0"/>
            <a:chExt cx="4544808" cy="4544808"/>
          </a:xfrm>
        </p:grpSpPr>
        <p:grpSp>
          <p:nvGrpSpPr>
            <p:cNvPr id="4" name="Group 4">
              <a:extLst>
                <a:ext uri="{FF2B5EF4-FFF2-40B4-BE49-F238E27FC236}">
                  <a16:creationId xmlns:a16="http://schemas.microsoft.com/office/drawing/2014/main" id="{B82EB9F7-5072-FDFE-92DB-A479005082EE}"/>
                </a:ext>
              </a:extLst>
            </p:cNvPr>
            <p:cNvGrpSpPr/>
            <p:nvPr/>
          </p:nvGrpSpPr>
          <p:grpSpPr>
            <a:xfrm>
              <a:off x="0" y="0"/>
              <a:ext cx="4544808" cy="4544808"/>
              <a:chOff x="0" y="0"/>
              <a:chExt cx="812800" cy="812800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F3CCD21B-3CB4-D54D-BF02-D4283604045B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7766AB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6" name="TextBox 6">
                <a:extLst>
                  <a:ext uri="{FF2B5EF4-FFF2-40B4-BE49-F238E27FC236}">
                    <a16:creationId xmlns:a16="http://schemas.microsoft.com/office/drawing/2014/main" id="{F73A0A22-04BB-F132-7312-2CBB401365E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58"/>
                  </a:lnSpc>
                  <a:spcBef>
                    <a:spcPct val="0"/>
                  </a:spcBef>
                </a:pPr>
                <a:endParaRPr sz="1200"/>
              </a:p>
            </p:txBody>
          </p:sp>
        </p:grpSp>
        <p:grpSp>
          <p:nvGrpSpPr>
            <p:cNvPr id="7" name="Group 7">
              <a:extLst>
                <a:ext uri="{FF2B5EF4-FFF2-40B4-BE49-F238E27FC236}">
                  <a16:creationId xmlns:a16="http://schemas.microsoft.com/office/drawing/2014/main" id="{0E92C1CB-DC2F-AD2C-6A43-6E91A910EF5F}"/>
                </a:ext>
              </a:extLst>
            </p:cNvPr>
            <p:cNvGrpSpPr/>
            <p:nvPr/>
          </p:nvGrpSpPr>
          <p:grpSpPr>
            <a:xfrm>
              <a:off x="684178" y="843481"/>
              <a:ext cx="3176452" cy="3176452"/>
              <a:chOff x="0" y="0"/>
              <a:chExt cx="812800" cy="812800"/>
            </a:xfrm>
          </p:grpSpPr>
          <p:sp>
            <p:nvSpPr>
              <p:cNvPr id="8" name="Freeform 8">
                <a:extLst>
                  <a:ext uri="{FF2B5EF4-FFF2-40B4-BE49-F238E27FC236}">
                    <a16:creationId xmlns:a16="http://schemas.microsoft.com/office/drawing/2014/main" id="{AA063D02-F548-46E6-D6E2-C766934BD046}"/>
                  </a:ext>
                </a:extLst>
              </p:cNvPr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2E2552"/>
              </a:solidFill>
            </p:spPr>
            <p:txBody>
              <a:bodyPr/>
              <a:lstStyle/>
              <a:p>
                <a:endParaRPr lang="en-IE"/>
              </a:p>
            </p:txBody>
          </p:sp>
          <p:sp>
            <p:nvSpPr>
              <p:cNvPr id="9" name="TextBox 9">
                <a:extLst>
                  <a:ext uri="{FF2B5EF4-FFF2-40B4-BE49-F238E27FC236}">
                    <a16:creationId xmlns:a16="http://schemas.microsoft.com/office/drawing/2014/main" id="{CDC5E143-FB6B-13A5-29F7-26953C7A10B1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958"/>
                  </a:lnSpc>
                </a:pPr>
                <a:endParaRPr sz="1200"/>
              </a:p>
            </p:txBody>
          </p:sp>
        </p:grpSp>
      </p:grpSp>
      <p:grpSp>
        <p:nvGrpSpPr>
          <p:cNvPr id="19" name="Group 19">
            <a:extLst>
              <a:ext uri="{FF2B5EF4-FFF2-40B4-BE49-F238E27FC236}">
                <a16:creationId xmlns:a16="http://schemas.microsoft.com/office/drawing/2014/main" id="{0A9D5578-9E3E-DD04-4922-C2EF29CA8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827310" y="4674641"/>
            <a:ext cx="2016431" cy="1993550"/>
            <a:chOff x="0" y="0"/>
            <a:chExt cx="4032863" cy="3987100"/>
          </a:xfrm>
        </p:grpSpPr>
        <p:pic>
          <p:nvPicPr>
            <p:cNvPr id="20" name="Picture 20">
              <a:extLst>
                <a:ext uri="{FF2B5EF4-FFF2-40B4-BE49-F238E27FC236}">
                  <a16:creationId xmlns:a16="http://schemas.microsoft.com/office/drawing/2014/main" id="{2F66A6E1-3281-C2E0-2393-B611D955C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110700"/>
              <a:ext cx="2917606" cy="729402"/>
            </a:xfrm>
            <a:prstGeom prst="rect">
              <a:avLst/>
            </a:prstGeom>
          </p:spPr>
        </p:pic>
        <p:pic>
          <p:nvPicPr>
            <p:cNvPr id="21" name="Picture 21">
              <a:extLst>
                <a:ext uri="{FF2B5EF4-FFF2-40B4-BE49-F238E27FC236}">
                  <a16:creationId xmlns:a16="http://schemas.microsoft.com/office/drawing/2014/main" id="{FA86E1A7-71F1-0194-DDC4-579710788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2183179"/>
              <a:ext cx="2917606" cy="729402"/>
            </a:xfrm>
            <a:prstGeom prst="rect">
              <a:avLst/>
            </a:prstGeom>
          </p:spPr>
        </p:pic>
        <p:pic>
          <p:nvPicPr>
            <p:cNvPr id="22" name="Picture 22">
              <a:extLst>
                <a:ext uri="{FF2B5EF4-FFF2-40B4-BE49-F238E27FC236}">
                  <a16:creationId xmlns:a16="http://schemas.microsoft.com/office/drawing/2014/main" id="{28B8FF6F-1309-020F-3DC0-1CDDBFB9B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2917606" cy="729402"/>
            </a:xfrm>
            <a:prstGeom prst="rect">
              <a:avLst/>
            </a:prstGeom>
          </p:spPr>
        </p:pic>
        <p:pic>
          <p:nvPicPr>
            <p:cNvPr id="23" name="Picture 23">
              <a:extLst>
                <a:ext uri="{FF2B5EF4-FFF2-40B4-BE49-F238E27FC236}">
                  <a16:creationId xmlns:a16="http://schemas.microsoft.com/office/drawing/2014/main" id="{0B8AF6D8-1960-6954-5B51-CF624BB96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3257698"/>
              <a:ext cx="2917606" cy="729402"/>
            </a:xfrm>
            <a:prstGeom prst="rect">
              <a:avLst/>
            </a:prstGeom>
          </p:spPr>
        </p:pic>
        <p:pic>
          <p:nvPicPr>
            <p:cNvPr id="24" name="Picture 24">
              <a:extLst>
                <a:ext uri="{FF2B5EF4-FFF2-40B4-BE49-F238E27FC236}">
                  <a16:creationId xmlns:a16="http://schemas.microsoft.com/office/drawing/2014/main" id="{E25EB3A9-0402-6B25-2677-0E00F3C62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2209359" y="1094102"/>
              <a:ext cx="2917606" cy="729402"/>
            </a:xfrm>
            <a:prstGeom prst="rect">
              <a:avLst/>
            </a:prstGeom>
          </p:spPr>
        </p:pic>
        <p:pic>
          <p:nvPicPr>
            <p:cNvPr id="25" name="Picture 25">
              <a:extLst>
                <a:ext uri="{FF2B5EF4-FFF2-40B4-BE49-F238E27FC236}">
                  <a16:creationId xmlns:a16="http://schemas.microsoft.com/office/drawing/2014/main" id="{7F5A1C07-A11F-DA72-8849-896E5F96C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74783"/>
            <a:stretch>
              <a:fillRect/>
            </a:stretch>
          </p:blipFill>
          <p:spPr>
            <a:xfrm>
              <a:off x="3297145" y="3257698"/>
              <a:ext cx="735718" cy="729402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2E3C937-5594-7F95-26C9-36EDAF3A5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0675" y="1463041"/>
            <a:ext cx="2221326" cy="1917630"/>
          </a:xfrm>
          <a:prstGeom prst="rect">
            <a:avLst/>
          </a:prstGeom>
          <a:solidFill>
            <a:srgbClr val="2E2552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E58ADB0-4C92-36C1-613D-F83AD4B67A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7706" y="1852379"/>
            <a:ext cx="1303076" cy="1134159"/>
          </a:xfrm>
          <a:prstGeom prst="rect">
            <a:avLst/>
          </a:prstGeom>
        </p:spPr>
      </p:pic>
      <p:pic>
        <p:nvPicPr>
          <p:cNvPr id="11" name="Picture 10" descr="A close up of a logo">
            <a:extLst>
              <a:ext uri="{FF2B5EF4-FFF2-40B4-BE49-F238E27FC236}">
                <a16:creationId xmlns:a16="http://schemas.microsoft.com/office/drawing/2014/main" id="{E68038B5-70BE-74B3-D4D7-3FDFB0DF1C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80" y="267138"/>
            <a:ext cx="5561934" cy="201412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79B426ED-96BB-47EE-162A-C93E1574C4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8723" y="2292969"/>
            <a:ext cx="6101286" cy="58926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9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/>
                <a:ea typeface="+mn-ea"/>
                <a:cs typeface="+mn-cs"/>
              </a:rPr>
              <a:t>Seicliosta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/>
                <a:ea typeface="+mn-ea"/>
                <a:cs typeface="+mn-cs"/>
              </a:rPr>
              <a:t>Ghradaim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06F0E"/>
                </a:solidFill>
                <a:effectLst/>
                <a:uLnTx/>
                <a:uFillTx/>
                <a:latin typeface="Shoika-Medium"/>
                <a:ea typeface="+mn-ea"/>
                <a:cs typeface="+mn-cs"/>
              </a:rPr>
              <a:t>Phlatanaim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06F0E"/>
              </a:solidFill>
              <a:effectLst/>
              <a:uLnTx/>
              <a:uFillTx/>
              <a:latin typeface="Shoika-Medium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1E6C09-D7A2-A193-6759-E7D699655F53}"/>
              </a:ext>
            </a:extLst>
          </p:cNvPr>
          <p:cNvSpPr txBox="1"/>
          <p:nvPr/>
        </p:nvSpPr>
        <p:spPr>
          <a:xfrm>
            <a:off x="446950" y="3081035"/>
            <a:ext cx="8011258" cy="21698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Líon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isteach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foirm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réamh-Ghradam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Phatanaim</a:t>
            </a:r>
            <a:endParaRPr lang="en-US" sz="1500" err="1">
              <a:solidFill>
                <a:srgbClr val="000000"/>
              </a:solidFill>
              <a:ea typeface="Calibri"/>
              <a:cs typeface="Calibri"/>
            </a:endParaRPr>
          </a:p>
          <a:p>
            <a:endParaRPr lang="en-US" sz="150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Críochnaigh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gníomhaíochtaí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Chéimeanna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1-5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agus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logleabhar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fianaise</a:t>
            </a:r>
            <a:endParaRPr lang="en-US" sz="1500" err="1">
              <a:solidFill>
                <a:srgbClr val="000000"/>
              </a:solidFill>
            </a:endParaRPr>
          </a:p>
          <a:p>
            <a:endParaRPr lang="en-US" sz="150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Bí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i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 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dteagmháil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i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 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gcónaí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leis an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éascaitheoir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sannta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ag FEÉ</a:t>
            </a:r>
            <a:endParaRPr lang="en-US" sz="1500">
              <a:solidFill>
                <a:srgbClr val="000000"/>
              </a:solidFill>
            </a:endParaRPr>
          </a:p>
          <a:p>
            <a:endParaRPr lang="en-US" sz="150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Líon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isteach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an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fhoirm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Phlatanaim</a:t>
            </a:r>
            <a:r>
              <a:rPr lang="en-US" sz="1500">
                <a:solidFill>
                  <a:srgbClr val="000000"/>
                </a:solidFill>
                <a:latin typeface="Source Sans Pro"/>
                <a:ea typeface="Source Sans Pro"/>
              </a:rPr>
              <a:t> </a:t>
            </a:r>
            <a:r>
              <a:rPr lang="en-US" sz="1500" err="1">
                <a:solidFill>
                  <a:srgbClr val="000000"/>
                </a:solidFill>
                <a:latin typeface="Source Sans Pro"/>
                <a:ea typeface="Source Sans Pro"/>
              </a:rPr>
              <a:t>Iomláin</a:t>
            </a:r>
          </a:p>
          <a:p>
            <a:endParaRPr lang="en-US" sz="1500">
              <a:solidFill>
                <a:srgbClr val="000000"/>
              </a:solidFill>
              <a:latin typeface="Source Sans Pro"/>
              <a:ea typeface="Source Sans Pro"/>
            </a:endParaRPr>
          </a:p>
          <a:p>
            <a:endParaRPr lang="en-US" sz="1500">
              <a:solidFill>
                <a:srgbClr val="000000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group of children sitting at a table">
            <a:extLst>
              <a:ext uri="{FF2B5EF4-FFF2-40B4-BE49-F238E27FC236}">
                <a16:creationId xmlns:a16="http://schemas.microsoft.com/office/drawing/2014/main" id="{702E6E72-BFBB-7ECD-8E09-A905022B5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2040" y="3332406"/>
            <a:ext cx="4517313" cy="35224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3430F9E-0A09-1146-901B-8F949D198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141" t="33483" r="28644" b="34182"/>
          <a:stretch>
            <a:fillRect/>
          </a:stretch>
        </p:blipFill>
        <p:spPr>
          <a:xfrm>
            <a:off x="-43490" y="2889643"/>
            <a:ext cx="638065" cy="63944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83F7A3F-F5CD-6AB4-BD58-C829C09D1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141" t="33483" r="28644" b="34182"/>
          <a:stretch>
            <a:fillRect/>
          </a:stretch>
        </p:blipFill>
        <p:spPr>
          <a:xfrm>
            <a:off x="-39881" y="3364189"/>
            <a:ext cx="638065" cy="6394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85F36C4-5A99-4628-3527-8EB05C2046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141" t="33483" r="28644" b="34182"/>
          <a:stretch>
            <a:fillRect/>
          </a:stretch>
        </p:blipFill>
        <p:spPr>
          <a:xfrm>
            <a:off x="-39881" y="3847108"/>
            <a:ext cx="638065" cy="63944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95752AA-B038-BCF2-0354-EA16B100F9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141" t="33483" r="28644" b="34182"/>
          <a:stretch>
            <a:fillRect/>
          </a:stretch>
        </p:blipFill>
        <p:spPr>
          <a:xfrm>
            <a:off x="-39882" y="4330028"/>
            <a:ext cx="638065" cy="6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29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3697397" y="830565"/>
            <a:ext cx="3973403" cy="586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6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 pitchFamily="2" charset="77"/>
                <a:ea typeface="+mn-ea"/>
                <a:cs typeface="+mn-cs"/>
              </a:rPr>
              <a:t>Nithe Beo</a:t>
            </a:r>
          </a:p>
        </p:txBody>
      </p:sp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6CF0985C-1A74-8EE1-6858-AE0CA5E1E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46" y="210781"/>
            <a:ext cx="3028619" cy="1078335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B26040FD-AAFA-26ED-5D62-BEBD8132584A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lnSpc>
                <a:spcPct val="100000"/>
              </a:lnSpc>
              <a:spcBef>
                <a:spcPts val="667"/>
              </a:spcBef>
              <a:buNone/>
              <a:defRPr/>
            </a:pP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Tabhair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fianaise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(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m.s.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griangrafanna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nó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físeanna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)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ar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imscrúdú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praiticiúil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a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rinne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an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dalta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don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snáithe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Nithe Beo,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agus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cuir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lipéad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soiléir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air. Is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féidir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sleamhnáin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bhreise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a chur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isteach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más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 </a:t>
            </a:r>
            <a:r>
              <a:rPr lang="en-GB" sz="2000" b="1" i="1" err="1">
                <a:solidFill>
                  <a:srgbClr val="000000"/>
                </a:solidFill>
                <a:latin typeface="Calibri Light" panose="020F0302020204030204"/>
              </a:rPr>
              <a:t>gá</a:t>
            </a:r>
            <a:r>
              <a:rPr lang="en-GB" sz="2000" b="1" i="1">
                <a:solidFill>
                  <a:srgbClr val="000000"/>
                </a:solidFill>
                <a:latin typeface="Calibri Light" panose="020F0302020204030204"/>
              </a:rPr>
              <a:t>.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04547CA0-0E14-CDCE-F4EA-7CEDD8E91964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GB" sz="1900" b="1" i="1" baseline="0" err="1">
                <a:solidFill>
                  <a:srgbClr val="000000"/>
                </a:solidFill>
                <a:latin typeface="Calibri Light"/>
              </a:rPr>
              <a:t>Lipéad</a:t>
            </a:r>
            <a:endParaRPr lang="en-GB" sz="1900" b="1" i="1" baseline="0">
              <a:solidFill>
                <a:srgbClr val="000000"/>
              </a:solidFill>
              <a:latin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39031C-6586-FE48-BDED-97865E14B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7608" y="6090713"/>
            <a:ext cx="643757" cy="64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279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0C381-512F-EDE5-90FB-A57AA1C9F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E30AD4AB-8E35-7331-76E4-A382DA9955D9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DF3013C-1352-E320-63BD-C388E43E02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97397" y="830565"/>
            <a:ext cx="4007417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Fuinneamh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agus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fórsaí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2" name="Picture 1" descr="A close up of a logo">
            <a:extLst>
              <a:ext uri="{FF2B5EF4-FFF2-40B4-BE49-F238E27FC236}">
                <a16:creationId xmlns:a16="http://schemas.microsoft.com/office/drawing/2014/main" id="{7315AA80-4CC4-5F0C-0E40-192447CD2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46" y="210781"/>
            <a:ext cx="3028619" cy="1078335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DCC0CC42-E9A0-EFBA-3F62-4AE4683F9415}"/>
              </a:ext>
            </a:extLst>
          </p:cNvPr>
          <p:cNvSpPr txBox="1">
            <a:spLocks/>
          </p:cNvSpPr>
          <p:nvPr/>
        </p:nvSpPr>
        <p:spPr>
          <a:xfrm>
            <a:off x="557335" y="1572723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buNone/>
              <a:defRPr/>
            </a:pPr>
            <a:r>
              <a:rPr lang="en-GB" sz="2000" b="1" i="1" err="1">
                <a:latin typeface="Calibri Light" panose="020F0302020204030204"/>
              </a:rPr>
              <a:t>Tabhair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fianaise</a:t>
            </a:r>
            <a:r>
              <a:rPr lang="en-GB" sz="2000" b="1" i="1">
                <a:latin typeface="Calibri Light" panose="020F0302020204030204"/>
              </a:rPr>
              <a:t> (</a:t>
            </a:r>
            <a:r>
              <a:rPr lang="en-GB" sz="2000" b="1" i="1" err="1">
                <a:latin typeface="Calibri Light" panose="020F0302020204030204"/>
              </a:rPr>
              <a:t>m.s.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griangrafanna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nó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físeanna</a:t>
            </a:r>
            <a:r>
              <a:rPr lang="en-GB" sz="2000" b="1" i="1">
                <a:latin typeface="Calibri Light" panose="020F0302020204030204"/>
              </a:rPr>
              <a:t>) </a:t>
            </a:r>
            <a:r>
              <a:rPr lang="en-GB" sz="2000" b="1" i="1" err="1">
                <a:latin typeface="Calibri Light" panose="020F0302020204030204"/>
              </a:rPr>
              <a:t>ar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imscrúdú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praiticiúil</a:t>
            </a:r>
            <a:r>
              <a:rPr lang="en-GB" sz="2000" b="1" i="1">
                <a:latin typeface="Calibri Light" panose="020F0302020204030204"/>
              </a:rPr>
              <a:t> a </a:t>
            </a:r>
            <a:r>
              <a:rPr lang="en-GB" sz="2000" b="1" i="1" err="1">
                <a:latin typeface="Calibri Light" panose="020F0302020204030204"/>
              </a:rPr>
              <a:t>rinne</a:t>
            </a:r>
            <a:r>
              <a:rPr lang="en-GB" sz="2000" b="1" i="1">
                <a:latin typeface="Calibri Light" panose="020F0302020204030204"/>
              </a:rPr>
              <a:t> an </a:t>
            </a:r>
            <a:r>
              <a:rPr lang="en-GB" sz="2000" b="1" i="1" err="1">
                <a:latin typeface="Calibri Light" panose="020F0302020204030204"/>
              </a:rPr>
              <a:t>dalta</a:t>
            </a:r>
            <a:r>
              <a:rPr lang="en-GB" sz="2000" b="1" i="1">
                <a:latin typeface="Calibri Light" panose="020F0302020204030204"/>
              </a:rPr>
              <a:t> don </a:t>
            </a:r>
            <a:r>
              <a:rPr lang="en-GB" sz="2000" b="1" i="1" err="1">
                <a:latin typeface="Calibri Light" panose="020F0302020204030204"/>
              </a:rPr>
              <a:t>snáithe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Fuinneamh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agus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fórsaí</a:t>
            </a:r>
            <a:r>
              <a:rPr lang="en-GB" sz="2000" b="1" i="1">
                <a:latin typeface="Calibri Light" panose="020F0302020204030204"/>
              </a:rPr>
              <a:t>, </a:t>
            </a:r>
            <a:r>
              <a:rPr lang="en-GB" sz="2000" b="1" i="1" err="1">
                <a:latin typeface="Calibri Light" panose="020F0302020204030204"/>
              </a:rPr>
              <a:t>agus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cuir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lipéad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soiléir</a:t>
            </a:r>
            <a:r>
              <a:rPr lang="en-GB" sz="2000" b="1" i="1">
                <a:latin typeface="Calibri Light" panose="020F0302020204030204"/>
              </a:rPr>
              <a:t> air. Is </a:t>
            </a:r>
            <a:r>
              <a:rPr lang="en-GB" sz="2000" b="1" i="1" err="1">
                <a:latin typeface="Calibri Light" panose="020F0302020204030204"/>
              </a:rPr>
              <a:t>féidir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sleamhnáin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bhreise</a:t>
            </a:r>
            <a:r>
              <a:rPr lang="en-GB" sz="2000" b="1" i="1">
                <a:latin typeface="Calibri Light" panose="020F0302020204030204"/>
              </a:rPr>
              <a:t> a chur </a:t>
            </a:r>
            <a:r>
              <a:rPr lang="en-GB" sz="2000" b="1" i="1" err="1">
                <a:latin typeface="Calibri Light" panose="020F0302020204030204"/>
              </a:rPr>
              <a:t>isteach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más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gá</a:t>
            </a:r>
            <a:r>
              <a:rPr lang="en-GB" sz="2000" b="1" i="1">
                <a:latin typeface="Calibri Light" panose="020F0302020204030204"/>
              </a:rPr>
              <a:t>. </a:t>
            </a:r>
            <a:endParaRPr lang="en-GB" sz="2000">
              <a:latin typeface="Calibri Light" panose="020F0302020204030204"/>
            </a:endParaRP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0E9192F5-C02F-BF30-71AE-10F5A4CCF262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4" name="Picture 23" descr="A group of icons in a circle">
            <a:extLst>
              <a:ext uri="{FF2B5EF4-FFF2-40B4-BE49-F238E27FC236}">
                <a16:creationId xmlns:a16="http://schemas.microsoft.com/office/drawing/2014/main" id="{797F5238-BFC2-1CB3-D809-C8BC5AE483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516" r="4277" b="67681"/>
          <a:stretch>
            <a:fillRect/>
          </a:stretch>
        </p:blipFill>
        <p:spPr>
          <a:xfrm>
            <a:off x="11371751" y="5896340"/>
            <a:ext cx="816831" cy="94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19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1775FE4-65B5-B5B4-39C5-2E477AF2EBF7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F5F1250D-F8C1-0617-67C6-EF663CC3EBE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97397" y="817197"/>
            <a:ext cx="3973403" cy="5860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Ábhair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5" name="Picture 4" descr="A close up of a logo">
            <a:extLst>
              <a:ext uri="{FF2B5EF4-FFF2-40B4-BE49-F238E27FC236}">
                <a16:creationId xmlns:a16="http://schemas.microsoft.com/office/drawing/2014/main" id="{5512C7E3-3373-1AB7-38A0-B082EDB24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46" y="210781"/>
            <a:ext cx="3028619" cy="1078335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AD4ED7F-84A3-5684-A11B-246FF821FF2E}"/>
              </a:ext>
            </a:extLst>
          </p:cNvPr>
          <p:cNvSpPr txBox="1">
            <a:spLocks/>
          </p:cNvSpPr>
          <p:nvPr/>
        </p:nvSpPr>
        <p:spPr>
          <a:xfrm>
            <a:off x="557335" y="1572723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buNone/>
              <a:defRPr/>
            </a:pPr>
            <a:r>
              <a:rPr lang="en-GB" sz="2000" b="1" i="1" err="1">
                <a:latin typeface="Calibri Light" panose="020F0302020204030204"/>
              </a:rPr>
              <a:t>Tabhair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fianaise</a:t>
            </a:r>
            <a:r>
              <a:rPr lang="en-GB" sz="2000" b="1" i="1">
                <a:latin typeface="Calibri Light" panose="020F0302020204030204"/>
              </a:rPr>
              <a:t> (</a:t>
            </a:r>
            <a:r>
              <a:rPr lang="en-GB" sz="2000" b="1" i="1" err="1">
                <a:latin typeface="Calibri Light" panose="020F0302020204030204"/>
              </a:rPr>
              <a:t>m.s.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griangrafanna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nó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físeanna</a:t>
            </a:r>
            <a:r>
              <a:rPr lang="en-GB" sz="2000" b="1" i="1">
                <a:latin typeface="Calibri Light" panose="020F0302020204030204"/>
              </a:rPr>
              <a:t>) </a:t>
            </a:r>
            <a:r>
              <a:rPr lang="en-GB" sz="2000" b="1" i="1" err="1">
                <a:latin typeface="Calibri Light" panose="020F0302020204030204"/>
              </a:rPr>
              <a:t>ar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imscrúdú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praiticiúil</a:t>
            </a:r>
            <a:r>
              <a:rPr lang="en-GB" sz="2000" b="1" i="1">
                <a:latin typeface="Calibri Light" panose="020F0302020204030204"/>
              </a:rPr>
              <a:t> a </a:t>
            </a:r>
            <a:r>
              <a:rPr lang="en-GB" sz="2000" b="1" i="1" err="1">
                <a:latin typeface="Calibri Light" panose="020F0302020204030204"/>
              </a:rPr>
              <a:t>rinne</a:t>
            </a:r>
            <a:r>
              <a:rPr lang="en-GB" sz="2000" b="1" i="1">
                <a:latin typeface="Calibri Light" panose="020F0302020204030204"/>
              </a:rPr>
              <a:t> an </a:t>
            </a:r>
            <a:r>
              <a:rPr lang="en-GB" sz="2000" b="1" i="1" err="1">
                <a:latin typeface="Calibri Light" panose="020F0302020204030204"/>
              </a:rPr>
              <a:t>dalta</a:t>
            </a:r>
            <a:r>
              <a:rPr lang="en-GB" sz="2000" b="1" i="1">
                <a:latin typeface="Calibri Light" panose="020F0302020204030204"/>
              </a:rPr>
              <a:t> don </a:t>
            </a:r>
            <a:r>
              <a:rPr lang="en-GB" sz="2000" b="1" i="1" err="1">
                <a:latin typeface="Calibri Light" panose="020F0302020204030204"/>
              </a:rPr>
              <a:t>snáithe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Ábhair</a:t>
            </a:r>
            <a:r>
              <a:rPr lang="en-GB" sz="2000" b="1" i="1">
                <a:latin typeface="Calibri Light" panose="020F0302020204030204"/>
              </a:rPr>
              <a:t>, </a:t>
            </a:r>
            <a:r>
              <a:rPr lang="en-GB" sz="2000" b="1" i="1" err="1">
                <a:latin typeface="Calibri Light" panose="020F0302020204030204"/>
              </a:rPr>
              <a:t>agus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cuir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lipéad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soiléir</a:t>
            </a:r>
            <a:r>
              <a:rPr lang="en-GB" sz="2000" b="1" i="1">
                <a:latin typeface="Calibri Light" panose="020F0302020204030204"/>
              </a:rPr>
              <a:t> air. Is </a:t>
            </a:r>
            <a:r>
              <a:rPr lang="en-GB" sz="2000" b="1" i="1" err="1">
                <a:latin typeface="Calibri Light" panose="020F0302020204030204"/>
              </a:rPr>
              <a:t>féidir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sleamhnáin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bhreise</a:t>
            </a:r>
            <a:r>
              <a:rPr lang="en-GB" sz="2000" b="1" i="1">
                <a:latin typeface="Calibri Light" panose="020F0302020204030204"/>
              </a:rPr>
              <a:t> a chur </a:t>
            </a:r>
            <a:r>
              <a:rPr lang="en-GB" sz="2000" b="1" i="1" err="1">
                <a:latin typeface="Calibri Light" panose="020F0302020204030204"/>
              </a:rPr>
              <a:t>isteach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más</a:t>
            </a:r>
            <a:r>
              <a:rPr lang="en-GB" sz="2000" b="1" i="1">
                <a:latin typeface="Calibri Light" panose="020F0302020204030204"/>
              </a:rPr>
              <a:t> </a:t>
            </a:r>
            <a:r>
              <a:rPr lang="en-GB" sz="2000" b="1" i="1" err="1">
                <a:latin typeface="Calibri Light" panose="020F0302020204030204"/>
              </a:rPr>
              <a:t>gá</a:t>
            </a:r>
            <a:r>
              <a:rPr lang="en-GB" sz="2000" b="1" i="1">
                <a:latin typeface="Calibri Light" panose="020F0302020204030204"/>
              </a:rPr>
              <a:t>. 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08A78BF0-A3A4-0B85-149E-592DB15E03B7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7" name="Picture 16" descr="A group of icons in a circle">
            <a:extLst>
              <a:ext uri="{FF2B5EF4-FFF2-40B4-BE49-F238E27FC236}">
                <a16:creationId xmlns:a16="http://schemas.microsoft.com/office/drawing/2014/main" id="{53AF18D9-0B5F-9EE7-9205-379968892AB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938" t="33642" r="3918" b="35494"/>
          <a:stretch>
            <a:fillRect/>
          </a:stretch>
        </p:blipFill>
        <p:spPr>
          <a:xfrm>
            <a:off x="11379078" y="5976935"/>
            <a:ext cx="777855" cy="8707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A5D13-2F7D-9808-EBE6-26E86061A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7C8634-C2D7-23FD-B76B-613D6B054D90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Phlatanaim</a:t>
            </a:r>
            <a:endParaRPr lang="en-US" sz="3200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D22A7EA6-B943-2C6C-79B2-FB69DEE73FE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80129" y="262826"/>
            <a:ext cx="6288942" cy="121648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Feasacht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agus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cúram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an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chomhshaoil</a:t>
            </a:r>
            <a:endParaRPr kumimoji="0" lang="en-US" sz="3450" b="0" i="0" u="none" strike="noStrike" kern="1200" cap="none" spc="0" normalizeH="0" baseline="0" noProof="0" dirty="0">
              <a:ln>
                <a:noFill/>
              </a:ln>
              <a:solidFill>
                <a:srgbClr val="7766AB"/>
              </a:solidFill>
              <a:effectLst/>
              <a:uLnTx/>
              <a:uFillTx/>
              <a:latin typeface="Shoika-Light"/>
              <a:ea typeface="+mn-ea"/>
              <a:cs typeface="+mn-cs"/>
            </a:endParaRPr>
          </a:p>
        </p:txBody>
      </p:sp>
      <p:pic>
        <p:nvPicPr>
          <p:cNvPr id="6" name="Picture 5" descr="A close up of a logo">
            <a:extLst>
              <a:ext uri="{FF2B5EF4-FFF2-40B4-BE49-F238E27FC236}">
                <a16:creationId xmlns:a16="http://schemas.microsoft.com/office/drawing/2014/main" id="{6B05A701-7B22-93F3-63CB-60734F6E6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294" y="186927"/>
            <a:ext cx="3028619" cy="1078335"/>
          </a:xfrm>
          <a:prstGeom prst="rect">
            <a:avLst/>
          </a:prstGeom>
        </p:spPr>
      </p:pic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0B8EDAE6-35DB-DF15-171B-6D2AAFEBFFDB}"/>
              </a:ext>
            </a:extLst>
          </p:cNvPr>
          <p:cNvSpPr txBox="1">
            <a:spLocks/>
          </p:cNvSpPr>
          <p:nvPr/>
        </p:nvSpPr>
        <p:spPr>
          <a:xfrm>
            <a:off x="557335" y="1572723"/>
            <a:ext cx="10769600" cy="4303329"/>
          </a:xfrm>
          <a:prstGeom prst="rect">
            <a:avLst/>
          </a:prstGeom>
          <a:solidFill>
            <a:srgbClr val="7766AB">
              <a:alpha val="39000"/>
            </a:srgbClr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630">
              <a:buNone/>
              <a:defRPr/>
            </a:pPr>
            <a:r>
              <a:rPr lang="en-IE" sz="2000" b="1" i="1" err="1">
                <a:latin typeface="Calibri Light" panose="020F0302020204030204"/>
              </a:rPr>
              <a:t>Tabhair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fianaise</a:t>
            </a:r>
            <a:r>
              <a:rPr lang="en-IE" sz="2000" b="1" i="1">
                <a:latin typeface="Calibri Light" panose="020F0302020204030204"/>
              </a:rPr>
              <a:t> (</a:t>
            </a:r>
            <a:r>
              <a:rPr lang="en-IE" sz="2000" b="1" i="1" err="1">
                <a:latin typeface="Calibri Light" panose="020F0302020204030204"/>
              </a:rPr>
              <a:t>m.s.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griangrafanna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nó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físeanna</a:t>
            </a:r>
            <a:r>
              <a:rPr lang="en-IE" sz="2000" b="1" i="1">
                <a:latin typeface="Calibri Light" panose="020F0302020204030204"/>
              </a:rPr>
              <a:t>) </a:t>
            </a:r>
            <a:r>
              <a:rPr lang="en-IE" sz="2000" b="1" i="1" err="1">
                <a:latin typeface="Calibri Light" panose="020F0302020204030204"/>
              </a:rPr>
              <a:t>ar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imscrúdú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praiticiúil</a:t>
            </a:r>
            <a:r>
              <a:rPr lang="en-IE" sz="2000" b="1" i="1">
                <a:latin typeface="Calibri Light" panose="020F0302020204030204"/>
              </a:rPr>
              <a:t> a </a:t>
            </a:r>
            <a:r>
              <a:rPr lang="en-IE" sz="2000" b="1" i="1" err="1">
                <a:latin typeface="Calibri Light" panose="020F0302020204030204"/>
              </a:rPr>
              <a:t>rinne</a:t>
            </a:r>
            <a:r>
              <a:rPr lang="en-IE" sz="2000" b="1" i="1">
                <a:latin typeface="Calibri Light" panose="020F0302020204030204"/>
              </a:rPr>
              <a:t> an </a:t>
            </a:r>
            <a:r>
              <a:rPr lang="en-IE" sz="2000" b="1" i="1" err="1">
                <a:latin typeface="Calibri Light" panose="020F0302020204030204"/>
              </a:rPr>
              <a:t>dalta</a:t>
            </a:r>
            <a:r>
              <a:rPr lang="en-IE" sz="2000" b="1" i="1">
                <a:latin typeface="Calibri Light" panose="020F0302020204030204"/>
              </a:rPr>
              <a:t> don </a:t>
            </a:r>
            <a:r>
              <a:rPr lang="en-IE" sz="2000" b="1" i="1" err="1">
                <a:latin typeface="Calibri Light" panose="020F0302020204030204"/>
              </a:rPr>
              <a:t>snáithe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Feasacht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agus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cúram</a:t>
            </a:r>
            <a:r>
              <a:rPr lang="en-IE" sz="2000" b="1" i="1">
                <a:latin typeface="Calibri Light" panose="020F0302020204030204"/>
              </a:rPr>
              <a:t> an </a:t>
            </a:r>
            <a:r>
              <a:rPr lang="en-IE" sz="2000" b="1" i="1" err="1">
                <a:latin typeface="Calibri Light" panose="020F0302020204030204"/>
              </a:rPr>
              <a:t>chomhshaoil</a:t>
            </a:r>
            <a:r>
              <a:rPr lang="en-IE" sz="2000" b="1" i="1">
                <a:latin typeface="Calibri Light" panose="020F0302020204030204"/>
              </a:rPr>
              <a:t>, </a:t>
            </a:r>
            <a:r>
              <a:rPr lang="en-IE" sz="2000" b="1" i="1" err="1">
                <a:latin typeface="Calibri Light" panose="020F0302020204030204"/>
              </a:rPr>
              <a:t>agus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cuir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lipéad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soiléir</a:t>
            </a:r>
            <a:r>
              <a:rPr lang="en-IE" sz="2000" b="1" i="1">
                <a:latin typeface="Calibri Light" panose="020F0302020204030204"/>
              </a:rPr>
              <a:t> air. Is </a:t>
            </a:r>
            <a:r>
              <a:rPr lang="en-IE" sz="2000" b="1" i="1" err="1">
                <a:latin typeface="Calibri Light" panose="020F0302020204030204"/>
              </a:rPr>
              <a:t>féidir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sleamhnáin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bhreise</a:t>
            </a:r>
            <a:r>
              <a:rPr lang="en-IE" sz="2000" b="1" i="1">
                <a:latin typeface="Calibri Light" panose="020F0302020204030204"/>
              </a:rPr>
              <a:t> a chur </a:t>
            </a:r>
            <a:r>
              <a:rPr lang="en-IE" sz="2000" b="1" i="1" err="1">
                <a:latin typeface="Calibri Light" panose="020F0302020204030204"/>
              </a:rPr>
              <a:t>isteach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más</a:t>
            </a:r>
            <a:r>
              <a:rPr lang="en-IE" sz="2000" b="1" i="1">
                <a:latin typeface="Calibri Light" panose="020F0302020204030204"/>
              </a:rPr>
              <a:t> </a:t>
            </a:r>
            <a:r>
              <a:rPr lang="en-IE" sz="2000" b="1" i="1" err="1">
                <a:latin typeface="Calibri Light" panose="020F0302020204030204"/>
              </a:rPr>
              <a:t>gá</a:t>
            </a:r>
            <a:r>
              <a:rPr lang="en-IE" sz="2000" b="1" i="1">
                <a:latin typeface="Calibri Light" panose="020F0302020204030204"/>
              </a:rPr>
              <a:t>. </a:t>
            </a:r>
            <a:endParaRPr lang="en-IE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759D9C05-940F-9054-C493-D0F47CDB2261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20" name="Picture 19" descr="A group of icons in a circle">
            <a:extLst>
              <a:ext uri="{FF2B5EF4-FFF2-40B4-BE49-F238E27FC236}">
                <a16:creationId xmlns:a16="http://schemas.microsoft.com/office/drawing/2014/main" id="{730C1957-4BB1-6F3F-AE74-111511060C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093" t="67077" r="4665" b="4923"/>
          <a:stretch>
            <a:fillRect/>
          </a:stretch>
        </p:blipFill>
        <p:spPr>
          <a:xfrm>
            <a:off x="11434394" y="6029325"/>
            <a:ext cx="754421" cy="81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08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B364D-66FD-600D-6A74-4337BE571E58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9E1F039B-8A71-DA05-E16D-B3C7E0B741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7485" y="750355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eolaíochta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1</a:t>
            </a:r>
          </a:p>
        </p:txBody>
      </p:sp>
      <p:pic>
        <p:nvPicPr>
          <p:cNvPr id="3" name="Picture 2" descr="A close up of a logo">
            <a:extLst>
              <a:ext uri="{FF2B5EF4-FFF2-40B4-BE49-F238E27FC236}">
                <a16:creationId xmlns:a16="http://schemas.microsoft.com/office/drawing/2014/main" id="{3F830FE8-236B-C2CF-031F-CDD78582F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7DD9F9-6EDC-F8A2-25A8-516AA7278EF0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err="1">
                <a:latin typeface="+mj-lt"/>
              </a:rPr>
              <a:t>Tabhair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fianaise</a:t>
            </a:r>
            <a:r>
              <a:rPr lang="en-GB" sz="2000" b="1" i="1">
                <a:latin typeface="+mj-lt"/>
              </a:rPr>
              <a:t> (</a:t>
            </a:r>
            <a:r>
              <a:rPr lang="en-GB" sz="2000" b="1" i="1" err="1">
                <a:latin typeface="+mj-lt"/>
              </a:rPr>
              <a:t>m.s.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griangrafanna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nó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físeanna</a:t>
            </a:r>
            <a:r>
              <a:rPr lang="en-GB" sz="2000" b="1" i="1">
                <a:latin typeface="+mj-lt"/>
              </a:rPr>
              <a:t>) </a:t>
            </a:r>
            <a:r>
              <a:rPr lang="en-GB" sz="2000" b="1" i="1" err="1">
                <a:latin typeface="+mj-lt"/>
              </a:rPr>
              <a:t>ar</a:t>
            </a:r>
            <a:r>
              <a:rPr lang="en-GB" sz="2000" b="1" i="1">
                <a:latin typeface="+mj-lt"/>
              </a:rPr>
              <a:t> an </a:t>
            </a:r>
            <a:r>
              <a:rPr lang="en-GB" sz="2000" b="1" i="1" err="1">
                <a:latin typeface="+mj-lt"/>
              </a:rPr>
              <a:t>chéad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cheann</a:t>
            </a:r>
            <a:r>
              <a:rPr lang="en-GB" sz="2000" b="1" i="1">
                <a:latin typeface="+mj-lt"/>
              </a:rPr>
              <a:t> de </a:t>
            </a:r>
            <a:r>
              <a:rPr lang="en-GB" sz="2000" b="1" i="1" err="1">
                <a:latin typeface="+mj-lt"/>
              </a:rPr>
              <a:t>dhá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ghníomhaíocht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inar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ghlac</a:t>
            </a:r>
            <a:r>
              <a:rPr lang="en-GB" sz="2000" b="1" i="1">
                <a:latin typeface="+mj-lt"/>
              </a:rPr>
              <a:t> an </a:t>
            </a:r>
            <a:r>
              <a:rPr lang="en-GB" sz="2000" b="1" i="1" err="1">
                <a:latin typeface="+mj-lt"/>
              </a:rPr>
              <a:t>scoil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páirt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iontu</a:t>
            </a:r>
            <a:r>
              <a:rPr lang="en-GB" sz="2000" b="1" i="1">
                <a:latin typeface="+mj-lt"/>
              </a:rPr>
              <a:t>. </a:t>
            </a:r>
            <a:r>
              <a:rPr lang="en-GB" sz="2000" b="1" i="1" err="1">
                <a:latin typeface="+mj-lt"/>
              </a:rPr>
              <a:t>Cuir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lipéad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soiléir</a:t>
            </a:r>
            <a:r>
              <a:rPr lang="en-GB" sz="2000" b="1" i="1">
                <a:latin typeface="+mj-lt"/>
              </a:rPr>
              <a:t> air mas é do </a:t>
            </a:r>
            <a:r>
              <a:rPr lang="en-GB" sz="2000" b="1" i="1" err="1">
                <a:latin typeface="+mj-lt"/>
              </a:rPr>
              <a:t>thoil</a:t>
            </a:r>
            <a:r>
              <a:rPr lang="en-GB" sz="2000" b="1" i="1">
                <a:latin typeface="+mj-lt"/>
              </a:rPr>
              <a:t> é. 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504CE5DD-CE53-DBE5-2CB2-BAD8F91FD3D2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17" name="Picture 16" descr="A group of icons in a circle">
            <a:extLst>
              <a:ext uri="{FF2B5EF4-FFF2-40B4-BE49-F238E27FC236}">
                <a16:creationId xmlns:a16="http://schemas.microsoft.com/office/drawing/2014/main" id="{6E231639-B937-31EF-639F-57792B91D8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99" t="67708" r="80523" b="6875"/>
          <a:stretch>
            <a:fillRect/>
          </a:stretch>
        </p:blipFill>
        <p:spPr>
          <a:xfrm>
            <a:off x="11403256" y="6033353"/>
            <a:ext cx="791708" cy="73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6A85B-DECC-12A8-46F8-7B0BA88AC5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278622-44A0-6188-A48F-C2515F459B83}"/>
              </a:ext>
            </a:extLst>
          </p:cNvPr>
          <p:cNvSpPr txBox="1"/>
          <p:nvPr/>
        </p:nvSpPr>
        <p:spPr>
          <a:xfrm>
            <a:off x="231044" y="114294"/>
            <a:ext cx="3566837" cy="1288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94"/>
              </a:lnSpc>
            </a:pPr>
            <a:r>
              <a:rPr lang="en-US" sz="3200" err="1">
                <a:solidFill>
                  <a:srgbClr val="E06F0E"/>
                </a:solidFill>
                <a:latin typeface="Shoika-Medium"/>
              </a:rPr>
              <a:t>Gradam</a:t>
            </a:r>
            <a:r>
              <a:rPr lang="en-US" sz="3200">
                <a:solidFill>
                  <a:srgbClr val="E06F0E"/>
                </a:solidFill>
                <a:latin typeface="Shoika-Medium"/>
              </a:rPr>
              <a:t> </a:t>
            </a:r>
            <a:r>
              <a:rPr lang="en-US" sz="3200" err="1">
                <a:solidFill>
                  <a:srgbClr val="E06F0E"/>
                </a:solidFill>
                <a:latin typeface="Shoika-Medium"/>
              </a:rPr>
              <a:t>Phlatanaim</a:t>
            </a:r>
            <a:endParaRPr lang="en-US" sz="3200" err="1">
              <a:solidFill>
                <a:srgbClr val="E06F0E"/>
              </a:solidFill>
              <a:latin typeface="Shoika-Medium" pitchFamily="2" charset="77"/>
            </a:endParaRPr>
          </a:p>
          <a:p>
            <a:pPr algn="just">
              <a:lnSpc>
                <a:spcPts val="5554"/>
              </a:lnSpc>
            </a:pP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Céim</a:t>
            </a:r>
            <a:r>
              <a:rPr lang="en-US" sz="3200" b="1">
                <a:solidFill>
                  <a:srgbClr val="2E2552"/>
                </a:solidFill>
                <a:latin typeface="Shoika-Bold" pitchFamily="2" charset="77"/>
              </a:rPr>
              <a:t> 1: </a:t>
            </a:r>
            <a:r>
              <a:rPr lang="en-US" sz="3200" b="1" err="1">
                <a:solidFill>
                  <a:srgbClr val="2E2552"/>
                </a:solidFill>
                <a:latin typeface="Shoika-Bold" pitchFamily="2" charset="77"/>
              </a:rPr>
              <a:t>Eolaíocht</a:t>
            </a:r>
            <a:endParaRPr lang="en-US" sz="3200" b="1">
              <a:solidFill>
                <a:srgbClr val="2E2552"/>
              </a:solidFill>
              <a:latin typeface="Shoika-Bold" pitchFamily="2" charset="77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BFB9B29-5744-DC06-71C5-5DEE98CCC34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607485" y="750355"/>
            <a:ext cx="6814192" cy="58811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85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Gníomhaíocht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</a:t>
            </a:r>
            <a:r>
              <a:rPr kumimoji="0" lang="en-US" sz="3450" b="0" i="0" u="none" strike="noStrike" kern="1200" cap="none" spc="0" normalizeH="0" baseline="0" noProof="0" dirty="0" err="1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eolaíochta</a:t>
            </a:r>
            <a:r>
              <a:rPr kumimoji="0" lang="en-US" sz="3450" b="0" i="0" u="none" strike="noStrike" kern="1200" cap="none" spc="0" normalizeH="0" baseline="0" noProof="0" dirty="0">
                <a:ln>
                  <a:noFill/>
                </a:ln>
                <a:solidFill>
                  <a:srgbClr val="7766AB"/>
                </a:solidFill>
                <a:effectLst/>
                <a:uLnTx/>
                <a:uFillTx/>
                <a:latin typeface="Shoika-Light"/>
                <a:ea typeface="+mn-ea"/>
                <a:cs typeface="+mn-cs"/>
              </a:rPr>
              <a:t> 2</a:t>
            </a:r>
          </a:p>
        </p:txBody>
      </p:sp>
      <p:pic>
        <p:nvPicPr>
          <p:cNvPr id="17" name="Picture 16" descr="A group of icons in a circle">
            <a:extLst>
              <a:ext uri="{FF2B5EF4-FFF2-40B4-BE49-F238E27FC236}">
                <a16:creationId xmlns:a16="http://schemas.microsoft.com/office/drawing/2014/main" id="{140BC1DB-F6C4-E4E5-9DD7-945196BAAD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99" t="67708" r="80523" b="6875"/>
          <a:stretch>
            <a:fillRect/>
          </a:stretch>
        </p:blipFill>
        <p:spPr>
          <a:xfrm>
            <a:off x="11403256" y="6033353"/>
            <a:ext cx="791708" cy="732882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F8BC62-1B93-3DB2-2390-6788710C2513}"/>
              </a:ext>
            </a:extLst>
          </p:cNvPr>
          <p:cNvSpPr txBox="1">
            <a:spLocks/>
          </p:cNvSpPr>
          <p:nvPr/>
        </p:nvSpPr>
        <p:spPr>
          <a:xfrm>
            <a:off x="558800" y="1574188"/>
            <a:ext cx="10769600" cy="4303329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i="1" err="1">
                <a:latin typeface="+mj-lt"/>
              </a:rPr>
              <a:t>Tabhair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fianaise</a:t>
            </a:r>
            <a:r>
              <a:rPr lang="en-GB" sz="2000" b="1" i="1">
                <a:latin typeface="+mj-lt"/>
              </a:rPr>
              <a:t> (</a:t>
            </a:r>
            <a:r>
              <a:rPr lang="en-GB" sz="2000" b="1" i="1" err="1">
                <a:latin typeface="+mj-lt"/>
              </a:rPr>
              <a:t>m.s.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griangrafanna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nó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físeanna</a:t>
            </a:r>
            <a:r>
              <a:rPr lang="en-GB" sz="2000" b="1" i="1">
                <a:latin typeface="+mj-lt"/>
              </a:rPr>
              <a:t>) </a:t>
            </a:r>
            <a:r>
              <a:rPr lang="en-GB" sz="2000" b="1" i="1" err="1">
                <a:latin typeface="+mj-lt"/>
              </a:rPr>
              <a:t>ar</a:t>
            </a:r>
            <a:r>
              <a:rPr lang="en-GB" sz="2000" b="1" i="1">
                <a:latin typeface="+mj-lt"/>
              </a:rPr>
              <a:t> an </a:t>
            </a:r>
            <a:r>
              <a:rPr lang="en-GB" sz="2000" b="1" i="1" err="1">
                <a:latin typeface="+mj-lt"/>
              </a:rPr>
              <a:t>dara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cheann</a:t>
            </a:r>
            <a:r>
              <a:rPr lang="en-GB" sz="2000" b="1" i="1">
                <a:latin typeface="+mj-lt"/>
              </a:rPr>
              <a:t> den </a:t>
            </a:r>
            <a:r>
              <a:rPr lang="en-GB" sz="2000" b="1" i="1" err="1">
                <a:latin typeface="+mj-lt"/>
              </a:rPr>
              <a:t>dá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ghníomhaíocht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inar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ghlac</a:t>
            </a:r>
            <a:r>
              <a:rPr lang="en-GB" sz="2000" b="1" i="1">
                <a:latin typeface="+mj-lt"/>
              </a:rPr>
              <a:t> an </a:t>
            </a:r>
            <a:r>
              <a:rPr lang="en-GB" sz="2000" b="1" i="1" err="1">
                <a:latin typeface="+mj-lt"/>
              </a:rPr>
              <a:t>scoil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páirt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iontu</a:t>
            </a:r>
            <a:r>
              <a:rPr lang="en-GB" sz="2000" b="1" i="1">
                <a:latin typeface="+mj-lt"/>
              </a:rPr>
              <a:t>. </a:t>
            </a:r>
            <a:r>
              <a:rPr lang="en-GB" sz="2000" b="1" i="1" err="1">
                <a:latin typeface="+mj-lt"/>
              </a:rPr>
              <a:t>Cuir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lipéad</a:t>
            </a:r>
            <a:r>
              <a:rPr lang="en-GB" sz="2000" b="1" i="1">
                <a:latin typeface="+mj-lt"/>
              </a:rPr>
              <a:t> </a:t>
            </a:r>
            <a:r>
              <a:rPr lang="en-GB" sz="2000" b="1" i="1" err="1">
                <a:latin typeface="+mj-lt"/>
              </a:rPr>
              <a:t>soiléir</a:t>
            </a:r>
            <a:r>
              <a:rPr lang="en-GB" sz="2000" b="1" i="1">
                <a:latin typeface="+mj-lt"/>
              </a:rPr>
              <a:t> air mas é do </a:t>
            </a:r>
            <a:r>
              <a:rPr lang="en-GB" sz="2000" b="1" i="1" err="1">
                <a:latin typeface="+mj-lt"/>
              </a:rPr>
              <a:t>thoil</a:t>
            </a:r>
            <a:r>
              <a:rPr lang="en-GB" sz="2000" b="1" i="1">
                <a:latin typeface="+mj-lt"/>
              </a:rPr>
              <a:t> é. 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E5D04F28-A2FC-E85F-893C-D4132DDA6872}"/>
              </a:ext>
            </a:extLst>
          </p:cNvPr>
          <p:cNvSpPr txBox="1">
            <a:spLocks/>
          </p:cNvSpPr>
          <p:nvPr/>
        </p:nvSpPr>
        <p:spPr>
          <a:xfrm>
            <a:off x="558800" y="6029745"/>
            <a:ext cx="10769600" cy="382847"/>
          </a:xfrm>
          <a:prstGeom prst="rect">
            <a:avLst/>
          </a:prstGeom>
          <a:solidFill>
            <a:srgbClr val="CAC4DE"/>
          </a:solidFill>
          <a:ln>
            <a:solidFill>
              <a:sysClr val="windowText" lastClr="000000"/>
            </a:solidFill>
          </a:ln>
        </p:spPr>
        <p:txBody>
          <a:bodyPr vert="horz" lIns="60960" tIns="30480" rIns="60960" bIns="3048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630">
              <a:spcBef>
                <a:spcPts val="667"/>
              </a:spcBef>
              <a:buNone/>
              <a:defRPr/>
            </a:pPr>
            <a:r>
              <a:rPr lang="en-IE" sz="2000" err="1">
                <a:solidFill>
                  <a:srgbClr val="000000"/>
                </a:solidFill>
                <a:latin typeface="Calibri" panose="020F0502020204030204"/>
                <a:ea typeface="Calibri"/>
                <a:cs typeface="Calibri"/>
              </a:rPr>
              <a:t>Lipéad</a:t>
            </a:r>
            <a:endParaRPr lang="en-IE" sz="2000">
              <a:solidFill>
                <a:srgbClr val="000000"/>
              </a:solidFill>
              <a:latin typeface="Calibri" panose="020F0502020204030204"/>
              <a:ea typeface="Calibri"/>
              <a:cs typeface="Calibri"/>
            </a:endParaRPr>
          </a:p>
        </p:txBody>
      </p:sp>
      <p:pic>
        <p:nvPicPr>
          <p:cNvPr id="4" name="Picture 3" descr="A close up of a logo">
            <a:extLst>
              <a:ext uri="{FF2B5EF4-FFF2-40B4-BE49-F238E27FC236}">
                <a16:creationId xmlns:a16="http://schemas.microsoft.com/office/drawing/2014/main" id="{419E7902-4439-B86E-BCF2-2EEF7EC32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196" y="186927"/>
            <a:ext cx="3028619" cy="107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72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897F992-FD8C-FD45-A8D7-9282A2C4F9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766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104239" y="217724"/>
            <a:ext cx="1339779" cy="1339779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06F0E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grpSp>
        <p:nvGrpSpPr>
          <p:cNvPr id="8" name="Group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649735" y="217724"/>
            <a:ext cx="1339779" cy="133977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E2552"/>
            </a:solidFill>
          </p:spPr>
          <p:txBody>
            <a:bodyPr/>
            <a:lstStyle/>
            <a:p>
              <a:endParaRPr lang="en-IE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</p:txBody>
        </p:sp>
      </p:grpSp>
      <p:pic>
        <p:nvPicPr>
          <p:cNvPr id="12" name="Pictur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400000">
            <a:off x="1399365" y="5710982"/>
            <a:ext cx="1339779" cy="669889"/>
          </a:xfrm>
          <a:prstGeom prst="rect">
            <a:avLst/>
          </a:prstGeom>
        </p:spPr>
      </p:pic>
      <p:sp>
        <p:nvSpPr>
          <p:cNvPr id="14" name="TextBox 14"/>
          <p:cNvSpPr txBox="1">
            <a:spLocks noGrp="1"/>
          </p:cNvSpPr>
          <p:nvPr>
            <p:ph type="title" idx="4294967295"/>
          </p:nvPr>
        </p:nvSpPr>
        <p:spPr>
          <a:xfrm>
            <a:off x="336124" y="316113"/>
            <a:ext cx="6674276" cy="97039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Céim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 2: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hoika-Bold" pitchFamily="2" charset="77"/>
                <a:ea typeface="+mn-ea"/>
                <a:cs typeface="+mn-cs"/>
              </a:rPr>
              <a:t>Teicneolaíocht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hoika-Bold" pitchFamily="2" charset="77"/>
              <a:ea typeface="+mn-ea"/>
              <a:cs typeface="+mn-cs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57B54CE-6EAD-EA43-949D-7789078D9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933" y="5376036"/>
            <a:ext cx="1339779" cy="1339779"/>
          </a:xfrm>
          <a:prstGeom prst="rect">
            <a:avLst/>
          </a:prstGeom>
        </p:spPr>
      </p:pic>
      <p:pic>
        <p:nvPicPr>
          <p:cNvPr id="36" name="Picture 35" descr="children doing electrical experiment">
            <a:extLst>
              <a:ext uri="{FF2B5EF4-FFF2-40B4-BE49-F238E27FC236}">
                <a16:creationId xmlns:a16="http://schemas.microsoft.com/office/drawing/2014/main" id="{186B4C32-35D2-1D4C-8D3D-B05449D067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848" r="22195" b="694"/>
          <a:stretch>
            <a:fillRect/>
          </a:stretch>
        </p:blipFill>
        <p:spPr>
          <a:xfrm>
            <a:off x="3293036" y="1431899"/>
            <a:ext cx="5252750" cy="5252750"/>
          </a:xfrm>
          <a:custGeom>
            <a:avLst/>
            <a:gdLst>
              <a:gd name="connsiteX0" fmla="*/ 2225040 w 4450080"/>
              <a:gd name="connsiteY0" fmla="*/ 0 h 4450080"/>
              <a:gd name="connsiteX1" fmla="*/ 4450080 w 4450080"/>
              <a:gd name="connsiteY1" fmla="*/ 2225040 h 4450080"/>
              <a:gd name="connsiteX2" fmla="*/ 2225040 w 4450080"/>
              <a:gd name="connsiteY2" fmla="*/ 4450080 h 4450080"/>
              <a:gd name="connsiteX3" fmla="*/ 0 w 4450080"/>
              <a:gd name="connsiteY3" fmla="*/ 2225040 h 4450080"/>
              <a:gd name="connsiteX4" fmla="*/ 2225040 w 4450080"/>
              <a:gd name="connsiteY4" fmla="*/ 0 h 445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0080" h="4450080">
                <a:moveTo>
                  <a:pt x="2225040" y="0"/>
                </a:moveTo>
                <a:cubicBezTo>
                  <a:pt x="3453896" y="0"/>
                  <a:pt x="4450080" y="996184"/>
                  <a:pt x="4450080" y="2225040"/>
                </a:cubicBezTo>
                <a:cubicBezTo>
                  <a:pt x="4450080" y="3453896"/>
                  <a:pt x="3453896" y="4450080"/>
                  <a:pt x="2225040" y="4450080"/>
                </a:cubicBezTo>
                <a:cubicBezTo>
                  <a:pt x="996184" y="4450080"/>
                  <a:pt x="0" y="3453896"/>
                  <a:pt x="0" y="2225040"/>
                </a:cubicBezTo>
                <a:cubicBezTo>
                  <a:pt x="0" y="996184"/>
                  <a:pt x="996184" y="0"/>
                  <a:pt x="2225040" y="0"/>
                </a:cubicBezTo>
                <a:close/>
              </a:path>
            </a:pathLst>
          </a:custGeom>
          <a:ln w="12700">
            <a:solidFill>
              <a:schemeClr val="bg1"/>
            </a:solidFill>
          </a:ln>
        </p:spPr>
      </p:pic>
      <p:pic>
        <p:nvPicPr>
          <p:cNvPr id="2" name="Picture 1" descr="A logo with text on it">
            <a:extLst>
              <a:ext uri="{FF2B5EF4-FFF2-40B4-BE49-F238E27FC236}">
                <a16:creationId xmlns:a16="http://schemas.microsoft.com/office/drawing/2014/main" id="{4A58CBE0-F4B2-B1C3-7FF4-BB2204C16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329" y="5305886"/>
            <a:ext cx="3438009" cy="122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02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253a18e-69c5-43c5-92da-909be92c3ea3">
      <Terms xmlns="http://schemas.microsoft.com/office/infopath/2007/PartnerControls"/>
    </lcf76f155ced4ddcb4097134ff3c332f>
    <TaxCatchAll xmlns="5498cc77-270e-4ac7-b7f8-1f9aff3b07ae" xsi:nil="true"/>
    <Phone_x0020_Number xmlns="3253a18e-69c5-43c5-92da-909be92c3ea3" xsi:nil="true"/>
    <Message xmlns="3253a18e-69c5-43c5-92da-909be92c3ea3"/>
    <Email xmlns="3253a18e-69c5-43c5-92da-909be92c3ea3" xsi:nil="true"/>
    <Full_x0020_Name xmlns="3253a18e-69c5-43c5-92da-909be92c3ea3"/>
    <Select_x0020_a_x0020_department_x0020_to_x0020_contact xmlns="3253a18e-69c5-43c5-92da-909be92c3ea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E8F3C67265CDB4D8FB9FD43015941BA" ma:contentTypeVersion="19" ma:contentTypeDescription="Create a new document." ma:contentTypeScope="" ma:versionID="004273fc0e42d2c7a27a9f706c5a6e03">
  <xsd:schema xmlns:xsd="http://www.w3.org/2001/XMLSchema" xmlns:xs="http://www.w3.org/2001/XMLSchema" xmlns:p="http://schemas.microsoft.com/office/2006/metadata/properties" xmlns:ns2="3253a18e-69c5-43c5-92da-909be92c3ea3" xmlns:ns3="5498cc77-270e-4ac7-b7f8-1f9aff3b07ae" targetNamespace="http://schemas.microsoft.com/office/2006/metadata/properties" ma:root="true" ma:fieldsID="d056e618f9eefa06fd9e76d4be914f39" ns2:_="" ns3:_="">
    <xsd:import namespace="3253a18e-69c5-43c5-92da-909be92c3ea3"/>
    <xsd:import namespace="5498cc77-270e-4ac7-b7f8-1f9aff3b07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Phone_x0020_Number" minOccurs="0"/>
                <xsd:element ref="ns2:Email" minOccurs="0"/>
                <xsd:element ref="ns2:Select_x0020_a_x0020_department_x0020_to_x0020_contact" minOccurs="0"/>
                <xsd:element ref="ns2:Message"/>
                <xsd:element ref="ns2:Full_x0020_Name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53a18e-69c5-43c5-92da-909be92c3e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67b5201-1eba-4237-973b-c2bc0dc73b5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Phone_x0020_Number" ma:index="18" nillable="true" ma:displayName="Phone Number" ma:internalName="Phone_x0020_Number">
      <xsd:simpleType>
        <xsd:restriction base="dms:Text">
          <xsd:maxLength value="255"/>
        </xsd:restriction>
      </xsd:simpleType>
    </xsd:element>
    <xsd:element name="Email" ma:index="19" nillable="true" ma:displayName="Email" ma:internalName="Email">
      <xsd:simpleType>
        <xsd:restriction base="dms:Text">
          <xsd:maxLength value="255"/>
        </xsd:restriction>
      </xsd:simpleType>
    </xsd:element>
    <xsd:element name="Select_x0020_a_x0020_department_x0020_to_x0020_contact" ma:index="20" nillable="true" ma:displayName="Select a department to contact" ma:format="Dropdown" ma:internalName="Select_x0020_a_x0020_department_x0020_to_x0020_contact">
      <xsd:simpleType>
        <xsd:restriction base="dms:Choice">
          <xsd:enumeration value="Funding Programmes"/>
          <xsd:enumeration value="HR"/>
          <xsd:enumeration value="Communications"/>
          <xsd:enumeration value="Finance / Invoices"/>
          <xsd:enumeration value="FOI"/>
          <xsd:enumeration value="Research Policy"/>
          <xsd:enumeration value="International / EU"/>
          <xsd:enumeration value="SESAME / Smart Simple"/>
          <xsd:enumeration value="Curious Minds"/>
          <xsd:enumeration value="Science Week"/>
          <xsd:enumeration value="Other / I Don't Know"/>
        </xsd:restriction>
      </xsd:simpleType>
    </xsd:element>
    <xsd:element name="Message" ma:index="22" ma:displayName="Message" ma:internalName="Message">
      <xsd:simpleType>
        <xsd:restriction base="dms:Note">
          <xsd:maxLength value="255"/>
        </xsd:restriction>
      </xsd:simpleType>
    </xsd:element>
    <xsd:element name="Full_x0020_Name" ma:index="23" ma:displayName="Full Name" ma:internalName="Full_x0020_Nam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98cc77-270e-4ac7-b7f8-1f9aff3b07a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c589a89-0e90-48cc-b1fb-465dc83e948d}" ma:internalName="TaxCatchAll" ma:showField="CatchAllData" ma:web="5498cc77-270e-4ac7-b7f8-1f9aff3b07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axOccurs="1" ma:index="21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249E1C8-01B3-474F-85E9-80E61B9C9E09}">
  <ds:schemaRefs>
    <ds:schemaRef ds:uri="1094a34d-5ce2-4a0a-980a-96a4a1dd556b"/>
    <ds:schemaRef ds:uri="9a61b629-3332-452e-bb9b-e284b81c509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A5B97F7-E044-48BB-A2F6-49B22362B395}"/>
</file>

<file path=customXml/itemProps3.xml><?xml version="1.0" encoding="utf-8"?>
<ds:datastoreItem xmlns:ds="http://schemas.openxmlformats.org/officeDocument/2006/customXml" ds:itemID="{93F4DF53-1A47-4F89-993A-B82A1D8DD0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780</Words>
  <Application>Microsoft Office PowerPoint</Application>
  <PresentationFormat>Widescreen</PresentationFormat>
  <Paragraphs>111</Paragraphs>
  <Slides>22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Intinni fiosracha</vt:lpstr>
      <vt:lpstr>Céim 1: Eolaíocht</vt:lpstr>
      <vt:lpstr>Nithe Beo</vt:lpstr>
      <vt:lpstr>Fuinneamh agus fórsaí</vt:lpstr>
      <vt:lpstr>Ábhair</vt:lpstr>
      <vt:lpstr>Feasacht agus cúram an chomhshaoil</vt:lpstr>
      <vt:lpstr>Gníomhaíocht eolaíochta 1</vt:lpstr>
      <vt:lpstr>Gníomhaíocht eolaíochta 2</vt:lpstr>
      <vt:lpstr>Céim 2: Teicneolaíocht</vt:lpstr>
      <vt:lpstr>An Chéad Gníomhaíocht</vt:lpstr>
      <vt:lpstr>Dara Gníomhaíocht</vt:lpstr>
      <vt:lpstr>Céim 3: Innealtóireacht</vt:lpstr>
      <vt:lpstr>An Chéad Gníomhaíocht</vt:lpstr>
      <vt:lpstr>Dara Gníomhaíocht</vt:lpstr>
      <vt:lpstr>Céim 4: Mata</vt:lpstr>
      <vt:lpstr>An Chéad Gníomhaíocht</vt:lpstr>
      <vt:lpstr>Dara Gníomhaíocht</vt:lpstr>
      <vt:lpstr>Céim 5: Taispeáin is Inis ETIM</vt:lpstr>
      <vt:lpstr>Lipéad</vt:lpstr>
      <vt:lpstr>Gradam Phlatanaim Athmhachnaimh</vt:lpstr>
      <vt:lpstr>Gradam Óir Athmhachnaimh</vt:lpstr>
      <vt:lpstr>Seicliosta Ghradaim Phlatanaim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Tanja Calis</dc:creator>
  <cp:lastModifiedBy>Jenny Lennon</cp:lastModifiedBy>
  <cp:revision>2</cp:revision>
  <dcterms:created xsi:type="dcterms:W3CDTF">2022-08-17T12:57:44Z</dcterms:created>
  <dcterms:modified xsi:type="dcterms:W3CDTF">2025-09-01T11:02:57Z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0x0101006E8F3C67265CDB4D8FB9FD43015941BA</vt:lpwstr>
  </property>
  <property fmtid="{D5CDD505-2E9C-101B-9397-08002B2CF9AE}" pid="3" name="MediaServiceImageTags">
    <vt:lpwstr/>
  </property>
</Properties>
</file>