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79" r:id="rId5"/>
    <p:sldId id="280" r:id="rId6"/>
    <p:sldId id="281" r:id="rId7"/>
    <p:sldId id="282" r:id="rId8"/>
    <p:sldId id="261" r:id="rId9"/>
    <p:sldId id="284" r:id="rId10"/>
    <p:sldId id="271" r:id="rId11"/>
    <p:sldId id="285" r:id="rId12"/>
    <p:sldId id="286" r:id="rId13"/>
    <p:sldId id="287" r:id="rId14"/>
    <p:sldId id="288" r:id="rId15"/>
    <p:sldId id="289" r:id="rId16"/>
    <p:sldId id="290" r:id="rId17"/>
    <p:sldId id="291" r:id="rId18"/>
    <p:sldId id="262" r:id="rId19"/>
    <p:sldId id="292" r:id="rId20"/>
    <p:sldId id="293" r:id="rId21"/>
    <p:sldId id="260"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4DE"/>
    <a:srgbClr val="7766AB"/>
    <a:srgbClr val="6D5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935" autoAdjust="0"/>
  </p:normalViewPr>
  <p:slideViewPr>
    <p:cSldViewPr snapToGrid="0">
      <p:cViewPr varScale="1">
        <p:scale>
          <a:sx n="58" d="100"/>
          <a:sy n="58" d="100"/>
        </p:scale>
        <p:origin x="9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18772-7A2D-4F6A-A4A6-CEF394C35783}" type="datetimeFigureOut">
              <a:rPr lang="en-IE" smtClean="0"/>
              <a:t>01/09/2025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33FC1-6D29-45C1-9225-3AA86DF4D750}" type="slidenum">
              <a:rPr lang="en-IE" smtClean="0"/>
              <a:t>‹#›</a:t>
            </a:fld>
            <a:endParaRPr lang="en-IE"/>
          </a:p>
        </p:txBody>
      </p:sp>
    </p:spTree>
    <p:extLst>
      <p:ext uri="{BB962C8B-B14F-4D97-AF65-F5344CB8AC3E}">
        <p14:creationId xmlns:p14="http://schemas.microsoft.com/office/powerpoint/2010/main" val="338598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fi.ie/engagement/curious-minds/discover-cent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en-IE" sz="1200" b="0" i="0" kern="100" dirty="0">
                <a:solidFill>
                  <a:srgbClr val="000000"/>
                </a:solidFill>
                <a:effectLst/>
                <a:latin typeface="Shoika-Bold"/>
                <a:ea typeface="Calibri" panose="020F0502020204030204" pitchFamily="34" charset="0"/>
                <a:cs typeface="Calibri" panose="020F0502020204030204" pitchFamily="34" charset="0"/>
              </a:rPr>
              <a:t>This Log of Evidence</a:t>
            </a:r>
            <a:r>
              <a:rPr lang="en-IE" sz="1200" b="0" i="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200" i="0" kern="100" dirty="0">
                <a:solidFill>
                  <a:srgbClr val="000000"/>
                </a:solidFill>
                <a:effectLst/>
                <a:latin typeface="Shoika-Bold"/>
                <a:ea typeface="Calibri" panose="020F0502020204030204" pitchFamily="34" charset="0"/>
                <a:cs typeface="Calibri" panose="020F0502020204030204" pitchFamily="34" charset="0"/>
              </a:rPr>
              <a:t>demonstrates that you have completed the work you’ve described in the application form and provides an account of the hands-on, STEM work carried out by learners in your school.</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en-IE" sz="1200" b="1" i="0" u="sng" kern="100" dirty="0">
                <a:solidFill>
                  <a:srgbClr val="000000"/>
                </a:solidFill>
                <a:effectLst/>
                <a:latin typeface="Shoika-Bold"/>
                <a:ea typeface="Calibri" panose="020F0502020204030204" pitchFamily="34" charset="0"/>
                <a:cs typeface="Calibri" panose="020F0502020204030204" pitchFamily="34" charset="0"/>
              </a:rPr>
              <a:t>This year, your log of evidence must be presented using the SFI Curious Minds Log of Evidence Template</a:t>
            </a:r>
            <a:r>
              <a:rPr lang="en-IE" sz="1200" b="1" i="0" kern="100" dirty="0">
                <a:solidFill>
                  <a:srgbClr val="000000"/>
                </a:solidFill>
                <a:effectLst/>
                <a:latin typeface="Shoika-Bold"/>
                <a:ea typeface="Calibri" panose="020F0502020204030204" pitchFamily="34" charset="0"/>
                <a:cs typeface="Calibri" panose="020F0502020204030204" pitchFamily="34" charset="0"/>
              </a:rPr>
              <a:t>. </a:t>
            </a:r>
            <a:r>
              <a:rPr lang="en-IE" sz="1200" i="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6000"/>
              </a:lnSpc>
              <a:buFont typeface="Symbol" panose="05050102010706020507" pitchFamily="18" charset="2"/>
              <a:buChar char=""/>
            </a:pPr>
            <a:r>
              <a:rPr lang="en-IE" sz="1200" i="0" kern="100" dirty="0">
                <a:solidFill>
                  <a:srgbClr val="000000"/>
                </a:solidFill>
                <a:effectLst/>
                <a:latin typeface="Shoika-Bold"/>
                <a:ea typeface="Calibri" panose="020F0502020204030204" pitchFamily="34" charset="0"/>
                <a:cs typeface="Calibri" panose="020F0502020204030204" pitchFamily="34" charset="0"/>
              </a:rPr>
              <a:t>Images or videos providing evidence of each activity should be added to the Log of Evidence Template, labelled</a:t>
            </a:r>
            <a:r>
              <a:rPr lang="en-IE" sz="1200" i="0" kern="100" dirty="0">
                <a:effectLst/>
                <a:latin typeface="Calibri" panose="020F0502020204030204" pitchFamily="34" charset="0"/>
                <a:ea typeface="Calibri" panose="020F0502020204030204" pitchFamily="34" charset="0"/>
                <a:cs typeface="Times New Roman" panose="02020603050405020304" pitchFamily="18" charset="0"/>
              </a:rPr>
              <a:t> </a:t>
            </a:r>
            <a:r>
              <a:rPr lang="en-IE" sz="1200" i="0" kern="100" dirty="0">
                <a:solidFill>
                  <a:srgbClr val="000000"/>
                </a:solidFill>
                <a:effectLst/>
                <a:latin typeface="Shoika-Bold"/>
                <a:ea typeface="Calibri" panose="020F0502020204030204" pitchFamily="34" charset="0"/>
                <a:cs typeface="Calibri" panose="020F0502020204030204" pitchFamily="34" charset="0"/>
              </a:rPr>
              <a:t>and </a:t>
            </a:r>
            <a:r>
              <a:rPr lang="en-IE" sz="1200" b="1" i="0" kern="100" dirty="0">
                <a:solidFill>
                  <a:srgbClr val="000000"/>
                </a:solidFill>
                <a:effectLst/>
                <a:latin typeface="Shoika-Bold"/>
                <a:ea typeface="Calibri" panose="020F0502020204030204" pitchFamily="34" charset="0"/>
                <a:cs typeface="Calibri" panose="020F0502020204030204" pitchFamily="34" charset="0"/>
              </a:rPr>
              <a:t>uploaded</a:t>
            </a:r>
            <a:r>
              <a:rPr lang="en-IE" sz="1200" i="0" kern="100" dirty="0">
                <a:solidFill>
                  <a:srgbClr val="000000"/>
                </a:solidFill>
                <a:effectLst/>
                <a:latin typeface="Shoika-Bold"/>
                <a:ea typeface="Calibri" panose="020F0502020204030204" pitchFamily="34" charset="0"/>
                <a:cs typeface="Calibri" panose="020F0502020204030204" pitchFamily="34" charset="0"/>
              </a:rPr>
              <a:t> to the online application platform SESAME in </a:t>
            </a:r>
            <a:r>
              <a:rPr lang="en-IE" sz="1200" b="1" i="0" kern="100" dirty="0">
                <a:solidFill>
                  <a:srgbClr val="000000"/>
                </a:solidFill>
                <a:effectLst/>
                <a:latin typeface="Shoika-Bold"/>
                <a:ea typeface="Calibri" panose="020F0502020204030204" pitchFamily="34" charset="0"/>
                <a:cs typeface="Calibri" panose="020F0502020204030204" pitchFamily="34" charset="0"/>
              </a:rPr>
              <a:t>PDF or PowerPoint</a:t>
            </a:r>
            <a:r>
              <a:rPr lang="en-IE" sz="1200" i="0" kern="100" dirty="0">
                <a:solidFill>
                  <a:srgbClr val="000000"/>
                </a:solidFill>
                <a:effectLst/>
                <a:latin typeface="Shoika-Bold"/>
                <a:ea typeface="Calibri" panose="020F0502020204030204" pitchFamily="34" charset="0"/>
                <a:cs typeface="Calibri" panose="020F0502020204030204" pitchFamily="34" charset="0"/>
              </a:rPr>
              <a:t> format. The template slides can be edited in PowerPoint or Google Slides and additional slides may be added. </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en-IE" sz="1200" i="0" kern="100">
                <a:solidFill>
                  <a:srgbClr val="000000"/>
                </a:solidFill>
                <a:effectLst/>
                <a:latin typeface="Shoika-Bold"/>
                <a:ea typeface="Calibri" panose="020F0502020204030204" pitchFamily="34" charset="0"/>
                <a:cs typeface="Calibri" panose="020F0502020204030204" pitchFamily="34" charset="0"/>
              </a:rPr>
              <a:t>All </a:t>
            </a:r>
            <a:r>
              <a:rPr lang="en-IE" sz="1200" i="0" kern="100" dirty="0">
                <a:solidFill>
                  <a:srgbClr val="000000"/>
                </a:solidFill>
                <a:effectLst/>
                <a:latin typeface="Shoika-Bold"/>
                <a:ea typeface="Calibri" panose="020F0502020204030204" pitchFamily="34" charset="0"/>
                <a:cs typeface="Calibri" panose="020F0502020204030204" pitchFamily="34" charset="0"/>
              </a:rPr>
              <a:t>evidence should represent the learners’ hands-on STEM work and include clearly labelled photos/ videos/projects/learner’s written accounts (Teacher write-ups and lesson plans are not accepted).</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Note: </a:t>
            </a:r>
            <a:r>
              <a:rPr lang="en-IE" sz="1200" i="0" kern="100" dirty="0">
                <a:solidFill>
                  <a:srgbClr val="000000"/>
                </a:solidFill>
                <a:effectLst/>
                <a:latin typeface="Shoika-Bold"/>
                <a:ea typeface="Calibri" panose="020F0502020204030204" pitchFamily="34" charset="0"/>
                <a:cs typeface="Calibri" panose="020F0502020204030204" pitchFamily="34" charset="0"/>
              </a:rPr>
              <a:t>Please check your application to ensure that all links and files are easily accessible and clearly labelled before submitting. We may return your application if it is not well organised or not clearly labelled.</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a:t>
            </a:fld>
            <a:endParaRPr lang="en-IE"/>
          </a:p>
        </p:txBody>
      </p:sp>
    </p:spTree>
    <p:extLst>
      <p:ext uri="{BB962C8B-B14F-4D97-AF65-F5344CB8AC3E}">
        <p14:creationId xmlns:p14="http://schemas.microsoft.com/office/powerpoint/2010/main" val="30696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BBDD-7CEF-8A42-F4C5-ADAA4E13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C30C5-2B81-2B11-FCD7-AFB4E90CD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A4611-AFC0-B80A-792D-7F7CAF460887}"/>
              </a:ext>
            </a:extLst>
          </p:cNvPr>
          <p:cNvSpPr>
            <a:spLocks noGrp="1"/>
          </p:cNvSpPr>
          <p:nvPr>
            <p:ph type="body" idx="1"/>
          </p:nvPr>
        </p:nvSpPr>
        <p:spPr/>
        <p:txBody>
          <a:bodyPr/>
          <a:lstStyle/>
          <a:p>
            <a:pPr>
              <a:lnSpc>
                <a:spcPct val="107000"/>
              </a:lnSpc>
              <a:spcAft>
                <a:spcPts val="800"/>
              </a:spcAft>
            </a:pPr>
            <a:r>
              <a:rPr lang="en-IE" b="1" kern="100" dirty="0">
                <a:solidFill>
                  <a:srgbClr val="000000"/>
                </a:solidFill>
                <a:effectLst/>
              </a:rPr>
              <a:t>Provide evidence </a:t>
            </a:r>
            <a:r>
              <a:rPr lang="en-IE" b="1" kern="100" dirty="0">
                <a:solidFill>
                  <a:srgbClr val="000000"/>
                </a:solidFill>
              </a:rPr>
              <a:t>for two or more examples of how the learners used technology as part </a:t>
            </a:r>
            <a:r>
              <a:rPr lang="en-IE" b="1" kern="100" dirty="0">
                <a:solidFill>
                  <a:srgbClr val="000000"/>
                </a:solidFill>
                <a:effectLst/>
              </a:rPr>
              <a:t>of </a:t>
            </a:r>
            <a:r>
              <a:rPr lang="en-IE" b="1" kern="100" dirty="0">
                <a:solidFill>
                  <a:srgbClr val="000000"/>
                </a:solidFill>
              </a:rPr>
              <a:t>their schoolwork. </a:t>
            </a:r>
            <a:r>
              <a:rPr lang="en-IE" kern="100" dirty="0">
                <a:solidFill>
                  <a:srgbClr val="000000"/>
                </a:solidFill>
              </a:rPr>
              <a:t>By technology we are referring to </a:t>
            </a:r>
            <a:r>
              <a:rPr lang="en-IE" kern="100" dirty="0">
                <a:solidFill>
                  <a:srgbClr val="000000"/>
                </a:solidFill>
                <a:effectLst/>
              </a:rPr>
              <a:t>the </a:t>
            </a:r>
            <a:r>
              <a:rPr lang="en-IE" kern="100" dirty="0">
                <a:solidFill>
                  <a:srgbClr val="000000"/>
                </a:solidFill>
              </a:rPr>
              <a:t>use of Information Communications Technologies (ICT), coding or robotics (see </a:t>
            </a:r>
            <a:r>
              <a:rPr lang="en-IE" kern="100" dirty="0">
                <a:solidFill>
                  <a:srgbClr val="000000"/>
                </a:solidFill>
                <a:effectLst/>
              </a:rPr>
              <a:t>list </a:t>
            </a:r>
            <a:r>
              <a:rPr lang="en-IE" kern="100" dirty="0">
                <a:solidFill>
                  <a:srgbClr val="000000"/>
                </a:solidFill>
              </a:rPr>
              <a:t>above).</a:t>
            </a:r>
            <a:endParaRPr lang="en-IE"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Record and analyse data collected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a spreadsheet or graph</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Develop </a:t>
            </a:r>
            <a:r>
              <a:rPr lang="en-IE" kern="100" dirty="0">
                <a:solidFill>
                  <a:srgbClr val="000000"/>
                </a:solidFill>
                <a:effectLst/>
              </a:rPr>
              <a:t>a </a:t>
            </a:r>
            <a:r>
              <a:rPr lang="en-IE" kern="100" dirty="0">
                <a:solidFill>
                  <a:srgbClr val="000000"/>
                </a:solidFill>
              </a:rPr>
              <a:t>blog</a:t>
            </a:r>
            <a:r>
              <a:rPr lang="en-IE" kern="100" dirty="0">
                <a:solidFill>
                  <a:srgbClr val="000000"/>
                </a:solidFill>
                <a:effectLst/>
              </a:rPr>
              <a:t>, </a:t>
            </a:r>
            <a:r>
              <a:rPr lang="en-IE" kern="100" dirty="0">
                <a:solidFill>
                  <a:srgbClr val="000000"/>
                </a:solidFill>
              </a:rPr>
              <a:t>website </a:t>
            </a:r>
            <a:r>
              <a:rPr lang="en-IE" kern="100" dirty="0">
                <a:solidFill>
                  <a:srgbClr val="000000"/>
                </a:solidFill>
                <a:effectLst/>
              </a:rPr>
              <a:t>or </a:t>
            </a:r>
            <a:r>
              <a:rPr lang="en-IE" kern="100" dirty="0">
                <a:solidFill>
                  <a:srgbClr val="000000"/>
                </a:solidFill>
              </a:rPr>
              <a:t>video</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Use electronic components </a:t>
            </a:r>
            <a:r>
              <a:rPr lang="en-IE" kern="100" dirty="0">
                <a:solidFill>
                  <a:srgbClr val="000000"/>
                </a:solidFill>
                <a:effectLst/>
              </a:rPr>
              <a:t>to </a:t>
            </a:r>
            <a:r>
              <a:rPr lang="en-IE" kern="100" dirty="0">
                <a:solidFill>
                  <a:srgbClr val="000000"/>
                </a:solidFill>
              </a:rPr>
              <a:t>build simple circuits</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a:t>
            </a:r>
            <a:r>
              <a:rPr lang="en-IE" kern="100" dirty="0">
                <a:solidFill>
                  <a:srgbClr val="000000"/>
                </a:solidFill>
                <a:effectLst/>
              </a:rPr>
              <a:t>Take part in </a:t>
            </a:r>
            <a:r>
              <a:rPr lang="en-IE" kern="100" dirty="0">
                <a:solidFill>
                  <a:srgbClr val="000000"/>
                </a:solidFill>
              </a:rPr>
              <a:t>coding and computer science projects: National Scratch Competition, Hour of Code, EU Code </a:t>
            </a:r>
            <a:r>
              <a:rPr lang="en-IE" kern="100" dirty="0">
                <a:solidFill>
                  <a:srgbClr val="000000"/>
                </a:solidFill>
                <a:effectLst/>
              </a:rPr>
              <a:t>Week</a:t>
            </a:r>
            <a:r>
              <a:rPr lang="en-IE" kern="100" dirty="0">
                <a:solidFill>
                  <a:srgbClr val="000000"/>
                </a:solidFill>
              </a:rPr>
              <a:t>, or coding and robotics workshops offered by SFI </a:t>
            </a:r>
            <a:r>
              <a:rPr lang="en-IE" u="sng" kern="100" dirty="0">
                <a:solidFill>
                  <a:srgbClr val="000000"/>
                </a:solidFill>
              </a:rPr>
              <a:t>Discover Centres </a:t>
            </a:r>
            <a:r>
              <a:rPr lang="en-IE" kern="100" dirty="0">
                <a:solidFill>
                  <a:srgbClr val="000000"/>
                </a:solidFill>
              </a:rPr>
              <a:t> or other organisations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Dream Space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Explore robotics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FIRST® LEGO® League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Engage </a:t>
            </a:r>
            <a:r>
              <a:rPr lang="en-IE" kern="100" dirty="0">
                <a:solidFill>
                  <a:srgbClr val="000000"/>
                </a:solidFill>
                <a:effectLst/>
              </a:rPr>
              <a:t>pupils in </a:t>
            </a:r>
            <a:r>
              <a:rPr lang="en-IE" kern="100" dirty="0">
                <a:solidFill>
                  <a:srgbClr val="000000"/>
                </a:solidFill>
              </a:rPr>
              <a:t>the use of game-based learning such as Minecraft.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Explore renewable energy technologies e.g. use solar energy kits.</a:t>
            </a:r>
            <a:endParaRPr lang="en-IE" kern="100" dirty="0">
              <a:solidFill>
                <a:srgbClr val="444444"/>
              </a:solidFill>
            </a:endParaRPr>
          </a:p>
          <a:p>
            <a:pPr>
              <a:lnSpc>
                <a:spcPct val="107000"/>
              </a:lnSpc>
              <a:spcAft>
                <a:spcPts val="800"/>
              </a:spcAft>
            </a:pPr>
            <a:r>
              <a:rPr lang="en-IE" b="1" kern="100" dirty="0">
                <a:solidFill>
                  <a:srgbClr val="000000"/>
                </a:solidFill>
              </a:rPr>
              <a:t>Note: </a:t>
            </a:r>
            <a:r>
              <a:rPr lang="en-IE" kern="100" dirty="0">
                <a:solidFill>
                  <a:srgbClr val="000000"/>
                </a:solidFill>
              </a:rPr>
              <a:t>The above must be carried out by learners</a:t>
            </a:r>
            <a:r>
              <a:rPr lang="en-IE" kern="100" dirty="0">
                <a:solidFill>
                  <a:srgbClr val="000000"/>
                </a:solidFill>
                <a:effectLst/>
              </a:rPr>
              <a:t>. </a:t>
            </a:r>
            <a:r>
              <a:rPr lang="en-IE" kern="100" dirty="0">
                <a:solidFill>
                  <a:srgbClr val="000000"/>
                </a:solidFill>
              </a:rPr>
              <a:t>The use of technology by teachers </a:t>
            </a:r>
            <a:r>
              <a:rPr lang="en-IE" kern="100" dirty="0">
                <a:solidFill>
                  <a:srgbClr val="000000"/>
                </a:solidFill>
                <a:effectLst/>
              </a:rPr>
              <a:t>(</a:t>
            </a:r>
            <a:r>
              <a:rPr lang="en-IE" kern="100" dirty="0">
                <a:solidFill>
                  <a:srgbClr val="000000"/>
                </a:solidFill>
              </a:rPr>
              <a:t>e.g. use of PowerPoint, ICT, development of blogs or video) do not count for this step of the Award.</a:t>
            </a:r>
            <a:endParaRPr lang="en-IE" kern="100" dirty="0">
              <a:solidFill>
                <a:srgbClr val="444444"/>
              </a:solidFill>
            </a:endParaRPr>
          </a:p>
          <a:p>
            <a:pPr>
              <a:spcAft>
                <a:spcPts val="800"/>
              </a:spcAft>
            </a:pPr>
            <a:r>
              <a:rPr lang="en-IE" kern="100" dirty="0">
                <a:solidFill>
                  <a:srgbClr val="000000"/>
                </a:solidFill>
              </a:rPr>
              <a:t> Link to: </a:t>
            </a:r>
            <a:r>
              <a:rPr lang="en-IE" kern="100" dirty="0">
                <a:solidFill>
                  <a:srgbClr val="444444"/>
                </a:solidFill>
                <a:hlinkClick r:id="rId3"/>
              </a:rPr>
              <a:t>https://</a:t>
            </a:r>
            <a:r>
              <a:rPr lang="en-IE" kern="100" dirty="0">
                <a:solidFill>
                  <a:srgbClr val="444444"/>
                </a:solidFill>
                <a:effectLst/>
                <a:hlinkClick r:id="rId3"/>
              </a:rPr>
              <a:t>www.</a:t>
            </a:r>
            <a:r>
              <a:rPr lang="en-IE" kern="100" dirty="0">
                <a:solidFill>
                  <a:srgbClr val="444444"/>
                </a:solidFill>
                <a:hlinkClick r:id="rId3"/>
              </a:rPr>
              <a:t>sfi</a:t>
            </a:r>
            <a:r>
              <a:rPr lang="en-IE" kern="100" dirty="0">
                <a:solidFill>
                  <a:srgbClr val="444444"/>
                </a:solidFill>
                <a:effectLst/>
                <a:hlinkClick r:id="rId3"/>
              </a:rPr>
              <a:t>.ie/</a:t>
            </a:r>
            <a:r>
              <a:rPr lang="en-IE" kern="100" dirty="0">
                <a:solidFill>
                  <a:srgbClr val="444444"/>
                </a:solidFill>
                <a:hlinkClick r:id="rId3"/>
              </a:rPr>
              <a:t>engagement/curious-minds/discover-centres</a:t>
            </a:r>
            <a:r>
              <a:rPr lang="en-IE" kern="100" dirty="0">
                <a:solidFill>
                  <a:srgbClr val="444444"/>
                </a:solidFill>
                <a:effectLst/>
                <a:hlinkClick r:id="rId3">
                  <a:extLst>
                    <a:ext uri="{A12FA001-AC4F-418D-AE19-62706E023703}">
                      <ahyp:hlinkClr xmlns:ahyp="http://schemas.microsoft.com/office/drawing/2018/hyperlinkcolor" val="tx"/>
                    </a:ext>
                  </a:extLst>
                </a:hlinkClick>
              </a:rPr>
              <a:t>/</a:t>
            </a:r>
            <a:endParaRPr lang="en-IE" kern="100" dirty="0">
              <a:solidFill>
                <a:srgbClr val="444444"/>
              </a:solidFill>
            </a:endParaRPr>
          </a:p>
          <a:p>
            <a:endParaRPr lang="en-IE" kern="100" dirty="0">
              <a:solidFill>
                <a:srgbClr val="444444"/>
              </a:solidFill>
            </a:endParaRPr>
          </a:p>
          <a:p>
            <a:endParaRPr lang="en-IE" kern="100" dirty="0">
              <a:solidFill>
                <a:srgbClr val="444444"/>
              </a:solidFill>
            </a:endParaRPr>
          </a:p>
          <a:p>
            <a:pPr>
              <a:lnSpc>
                <a:spcPct val="107000"/>
              </a:lnSpc>
              <a:spcAft>
                <a:spcPts val="800"/>
              </a:spcAft>
            </a:pPr>
            <a:endParaRPr lang="en-IE" sz="1200" b="1" kern="100" dirty="0">
              <a:effectLst/>
              <a:latin typeface="Shoika-Bold"/>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52E8EF73-49F2-C438-339D-B7379E786436}"/>
              </a:ext>
            </a:extLst>
          </p:cNvPr>
          <p:cNvSpPr>
            <a:spLocks noGrp="1"/>
          </p:cNvSpPr>
          <p:nvPr>
            <p:ph type="sldNum" sz="quarter" idx="5"/>
          </p:nvPr>
        </p:nvSpPr>
        <p:spPr/>
        <p:txBody>
          <a:bodyPr/>
          <a:lstStyle/>
          <a:p>
            <a:fld id="{71933FC1-6D29-45C1-9225-3AA86DF4D750}" type="slidenum">
              <a:rPr lang="en-IE" smtClean="0"/>
              <a:t>10</a:t>
            </a:fld>
            <a:endParaRPr lang="en-IE"/>
          </a:p>
        </p:txBody>
      </p:sp>
    </p:spTree>
    <p:extLst>
      <p:ext uri="{BB962C8B-B14F-4D97-AF65-F5344CB8AC3E}">
        <p14:creationId xmlns:p14="http://schemas.microsoft.com/office/powerpoint/2010/main" val="339802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DB8C-7813-66A1-29A0-0B8D2E5F2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D185C-C875-0E48-B3D6-708FE1214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2A101-E58E-A0F3-A57A-9940A9F0B83B}"/>
              </a:ext>
            </a:extLst>
          </p:cNvPr>
          <p:cNvSpPr>
            <a:spLocks noGrp="1"/>
          </p:cNvSpPr>
          <p:nvPr>
            <p:ph type="body" idx="1"/>
          </p:nvPr>
        </p:nvSpPr>
        <p:spPr/>
        <p:txBody>
          <a:bodyPr/>
          <a:lstStyle/>
          <a:p>
            <a:pPr>
              <a:lnSpc>
                <a:spcPct val="107000"/>
              </a:lnSpc>
              <a:spcAft>
                <a:spcPts val="800"/>
              </a:spcAft>
            </a:pPr>
            <a:r>
              <a:rPr lang="en-IE" b="1" kern="100" dirty="0">
                <a:solidFill>
                  <a:srgbClr val="000000"/>
                </a:solidFill>
                <a:effectLst/>
              </a:rPr>
              <a:t>Provide evidence </a:t>
            </a:r>
            <a:r>
              <a:rPr lang="en-IE" b="1" kern="100" dirty="0">
                <a:solidFill>
                  <a:srgbClr val="000000"/>
                </a:solidFill>
              </a:rPr>
              <a:t>for two or more examples of how the learners used technology as part </a:t>
            </a:r>
            <a:r>
              <a:rPr lang="en-IE" b="1" kern="100" dirty="0">
                <a:solidFill>
                  <a:srgbClr val="000000"/>
                </a:solidFill>
                <a:effectLst/>
              </a:rPr>
              <a:t>of </a:t>
            </a:r>
            <a:r>
              <a:rPr lang="en-IE" b="1" kern="100" dirty="0">
                <a:solidFill>
                  <a:srgbClr val="000000"/>
                </a:solidFill>
              </a:rPr>
              <a:t>their schoolwork. </a:t>
            </a:r>
            <a:r>
              <a:rPr lang="en-IE" kern="100" dirty="0">
                <a:solidFill>
                  <a:srgbClr val="000000"/>
                </a:solidFill>
              </a:rPr>
              <a:t>By technology we are referring to </a:t>
            </a:r>
            <a:r>
              <a:rPr lang="en-IE" kern="100" dirty="0">
                <a:solidFill>
                  <a:srgbClr val="000000"/>
                </a:solidFill>
                <a:effectLst/>
              </a:rPr>
              <a:t>the </a:t>
            </a:r>
            <a:r>
              <a:rPr lang="en-IE" kern="100" dirty="0">
                <a:solidFill>
                  <a:srgbClr val="000000"/>
                </a:solidFill>
              </a:rPr>
              <a:t>use of Information Communications Technologies (ICT), coding or robotics (see </a:t>
            </a:r>
            <a:r>
              <a:rPr lang="en-IE" kern="100" dirty="0">
                <a:solidFill>
                  <a:srgbClr val="000000"/>
                </a:solidFill>
                <a:effectLst/>
              </a:rPr>
              <a:t>list </a:t>
            </a:r>
            <a:r>
              <a:rPr lang="en-IE" kern="100" dirty="0">
                <a:solidFill>
                  <a:srgbClr val="000000"/>
                </a:solidFill>
              </a:rPr>
              <a:t>above).</a:t>
            </a:r>
            <a:endParaRPr lang="en-IE"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Record and analyse data collected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a spreadsheet or graph</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Develop </a:t>
            </a:r>
            <a:r>
              <a:rPr lang="en-IE" kern="100" dirty="0">
                <a:solidFill>
                  <a:srgbClr val="000000"/>
                </a:solidFill>
                <a:effectLst/>
              </a:rPr>
              <a:t>a </a:t>
            </a:r>
            <a:r>
              <a:rPr lang="en-IE" kern="100" dirty="0">
                <a:solidFill>
                  <a:srgbClr val="000000"/>
                </a:solidFill>
              </a:rPr>
              <a:t>blog</a:t>
            </a:r>
            <a:r>
              <a:rPr lang="en-IE" kern="100" dirty="0">
                <a:solidFill>
                  <a:srgbClr val="000000"/>
                </a:solidFill>
                <a:effectLst/>
              </a:rPr>
              <a:t>, </a:t>
            </a:r>
            <a:r>
              <a:rPr lang="en-IE" kern="100" dirty="0">
                <a:solidFill>
                  <a:srgbClr val="000000"/>
                </a:solidFill>
              </a:rPr>
              <a:t>website </a:t>
            </a:r>
            <a:r>
              <a:rPr lang="en-IE" kern="100" dirty="0">
                <a:solidFill>
                  <a:srgbClr val="000000"/>
                </a:solidFill>
                <a:effectLst/>
              </a:rPr>
              <a:t>or </a:t>
            </a:r>
            <a:r>
              <a:rPr lang="en-IE" kern="100" dirty="0">
                <a:solidFill>
                  <a:srgbClr val="000000"/>
                </a:solidFill>
              </a:rPr>
              <a:t>video</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Use electronic components </a:t>
            </a:r>
            <a:r>
              <a:rPr lang="en-IE" kern="100" dirty="0">
                <a:solidFill>
                  <a:srgbClr val="000000"/>
                </a:solidFill>
                <a:effectLst/>
              </a:rPr>
              <a:t>to </a:t>
            </a:r>
            <a:r>
              <a:rPr lang="en-IE" kern="100" dirty="0">
                <a:solidFill>
                  <a:srgbClr val="000000"/>
                </a:solidFill>
              </a:rPr>
              <a:t>build simple circuits</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a:t>
            </a:r>
            <a:r>
              <a:rPr lang="en-IE" kern="100" dirty="0">
                <a:solidFill>
                  <a:srgbClr val="000000"/>
                </a:solidFill>
                <a:effectLst/>
              </a:rPr>
              <a:t>Take part in </a:t>
            </a:r>
            <a:r>
              <a:rPr lang="en-IE" kern="100" dirty="0">
                <a:solidFill>
                  <a:srgbClr val="000000"/>
                </a:solidFill>
              </a:rPr>
              <a:t>coding and computer science projects: National Scratch Competition, Hour of Code, EU Code </a:t>
            </a:r>
            <a:r>
              <a:rPr lang="en-IE" kern="100" dirty="0">
                <a:solidFill>
                  <a:srgbClr val="000000"/>
                </a:solidFill>
                <a:effectLst/>
              </a:rPr>
              <a:t>Week</a:t>
            </a:r>
            <a:r>
              <a:rPr lang="en-IE" kern="100" dirty="0">
                <a:solidFill>
                  <a:srgbClr val="000000"/>
                </a:solidFill>
              </a:rPr>
              <a:t>, or coding and robotics workshops offered by SFI </a:t>
            </a:r>
            <a:r>
              <a:rPr lang="en-IE" u="sng" kern="100" dirty="0">
                <a:solidFill>
                  <a:srgbClr val="000000"/>
                </a:solidFill>
              </a:rPr>
              <a:t>Discover Centres </a:t>
            </a:r>
            <a:r>
              <a:rPr lang="en-IE" kern="100" dirty="0">
                <a:solidFill>
                  <a:srgbClr val="000000"/>
                </a:solidFill>
              </a:rPr>
              <a:t> or other organisations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Dream Space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Explore robotics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FIRST® LEGO® League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Engage </a:t>
            </a:r>
            <a:r>
              <a:rPr lang="en-IE" kern="100" dirty="0">
                <a:solidFill>
                  <a:srgbClr val="000000"/>
                </a:solidFill>
                <a:effectLst/>
              </a:rPr>
              <a:t>pupils in </a:t>
            </a:r>
            <a:r>
              <a:rPr lang="en-IE" kern="100" dirty="0">
                <a:solidFill>
                  <a:srgbClr val="000000"/>
                </a:solidFill>
              </a:rPr>
              <a:t>the use of game-based learning such as Minecraft.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Explore renewable energy technologies e.g. use solar energy kits.</a:t>
            </a:r>
            <a:endParaRPr lang="en-IE" kern="100" dirty="0">
              <a:solidFill>
                <a:srgbClr val="444444"/>
              </a:solidFill>
            </a:endParaRPr>
          </a:p>
          <a:p>
            <a:pPr>
              <a:lnSpc>
                <a:spcPct val="107000"/>
              </a:lnSpc>
              <a:spcAft>
                <a:spcPts val="800"/>
              </a:spcAft>
            </a:pPr>
            <a:r>
              <a:rPr lang="en-IE" b="1" kern="100" dirty="0">
                <a:solidFill>
                  <a:srgbClr val="000000"/>
                </a:solidFill>
              </a:rPr>
              <a:t>Note: </a:t>
            </a:r>
            <a:r>
              <a:rPr lang="en-IE" kern="100" dirty="0">
                <a:solidFill>
                  <a:srgbClr val="000000"/>
                </a:solidFill>
              </a:rPr>
              <a:t>The above must be carried out by learners</a:t>
            </a:r>
            <a:r>
              <a:rPr lang="en-IE" kern="100" dirty="0">
                <a:solidFill>
                  <a:srgbClr val="000000"/>
                </a:solidFill>
                <a:effectLst/>
              </a:rPr>
              <a:t>. </a:t>
            </a:r>
            <a:r>
              <a:rPr lang="en-IE" kern="100" dirty="0">
                <a:solidFill>
                  <a:srgbClr val="000000"/>
                </a:solidFill>
              </a:rPr>
              <a:t>The use of technology by teachers </a:t>
            </a:r>
            <a:r>
              <a:rPr lang="en-IE" kern="100" dirty="0">
                <a:solidFill>
                  <a:srgbClr val="000000"/>
                </a:solidFill>
                <a:effectLst/>
              </a:rPr>
              <a:t>(</a:t>
            </a:r>
            <a:r>
              <a:rPr lang="en-IE" kern="100" dirty="0">
                <a:solidFill>
                  <a:srgbClr val="000000"/>
                </a:solidFill>
              </a:rPr>
              <a:t>e.g. use of PowerPoint, ICT, development of blogs or video) do not count for this step of the Award.</a:t>
            </a:r>
            <a:endParaRPr lang="en-IE" kern="100" dirty="0">
              <a:solidFill>
                <a:srgbClr val="444444"/>
              </a:solidFill>
            </a:endParaRPr>
          </a:p>
          <a:p>
            <a:pPr>
              <a:spcAft>
                <a:spcPts val="800"/>
              </a:spcAft>
            </a:pPr>
            <a:r>
              <a:rPr lang="en-IE" kern="100" dirty="0">
                <a:solidFill>
                  <a:srgbClr val="000000"/>
                </a:solidFill>
              </a:rPr>
              <a:t> Link to: </a:t>
            </a:r>
            <a:r>
              <a:rPr lang="en-IE" kern="100" dirty="0">
                <a:solidFill>
                  <a:srgbClr val="444444"/>
                </a:solidFill>
                <a:hlinkClick r:id="rId3"/>
              </a:rPr>
              <a:t>https://</a:t>
            </a:r>
            <a:r>
              <a:rPr lang="en-IE" kern="100" dirty="0">
                <a:solidFill>
                  <a:srgbClr val="444444"/>
                </a:solidFill>
                <a:effectLst/>
                <a:hlinkClick r:id="rId3"/>
              </a:rPr>
              <a:t>www.</a:t>
            </a:r>
            <a:r>
              <a:rPr lang="en-IE" kern="100" dirty="0">
                <a:solidFill>
                  <a:srgbClr val="444444"/>
                </a:solidFill>
                <a:hlinkClick r:id="rId3"/>
              </a:rPr>
              <a:t>sfi</a:t>
            </a:r>
            <a:r>
              <a:rPr lang="en-IE" kern="100" dirty="0">
                <a:solidFill>
                  <a:srgbClr val="444444"/>
                </a:solidFill>
                <a:effectLst/>
                <a:hlinkClick r:id="rId3"/>
              </a:rPr>
              <a:t>.ie/</a:t>
            </a:r>
            <a:r>
              <a:rPr lang="en-IE" kern="100" dirty="0">
                <a:solidFill>
                  <a:srgbClr val="444444"/>
                </a:solidFill>
                <a:hlinkClick r:id="rId3"/>
              </a:rPr>
              <a:t>engagement/curious-minds/discover-centres</a:t>
            </a:r>
            <a:r>
              <a:rPr lang="en-IE" kern="100" dirty="0">
                <a:solidFill>
                  <a:srgbClr val="444444"/>
                </a:solidFill>
                <a:effectLst/>
                <a:hlinkClick r:id="rId3">
                  <a:extLst>
                    <a:ext uri="{A12FA001-AC4F-418D-AE19-62706E023703}">
                      <ahyp:hlinkClr xmlns:ahyp="http://schemas.microsoft.com/office/drawing/2018/hyperlinkcolor" val="tx"/>
                    </a:ext>
                  </a:extLst>
                </a:hlinkClick>
              </a:rPr>
              <a:t>/</a:t>
            </a:r>
            <a:endParaRPr lang="en-IE" kern="100" dirty="0">
              <a:solidFill>
                <a:srgbClr val="444444"/>
              </a:solidFill>
            </a:endParaRPr>
          </a:p>
          <a:p>
            <a:endParaRPr lang="en-IE" kern="100" dirty="0">
              <a:solidFill>
                <a:srgbClr val="444444"/>
              </a:solidFill>
            </a:endParaRPr>
          </a:p>
          <a:p>
            <a:endParaRPr lang="en-IE" kern="100" dirty="0">
              <a:solidFill>
                <a:srgbClr val="444444"/>
              </a:solidFill>
            </a:endParaRPr>
          </a:p>
          <a:p>
            <a:pPr>
              <a:lnSpc>
                <a:spcPct val="107000"/>
              </a:lnSpc>
              <a:spcAft>
                <a:spcPts val="800"/>
              </a:spcAft>
            </a:pPr>
            <a:endParaRPr lang="en-IE" sz="1200" b="1" kern="100" dirty="0">
              <a:effectLst/>
              <a:latin typeface="Shoika-Bold"/>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3478B386-AC2D-1776-E57F-B85EC5C53741}"/>
              </a:ext>
            </a:extLst>
          </p:cNvPr>
          <p:cNvSpPr>
            <a:spLocks noGrp="1"/>
          </p:cNvSpPr>
          <p:nvPr>
            <p:ph type="sldNum" sz="quarter" idx="5"/>
          </p:nvPr>
        </p:nvSpPr>
        <p:spPr/>
        <p:txBody>
          <a:bodyPr/>
          <a:lstStyle/>
          <a:p>
            <a:fld id="{71933FC1-6D29-45C1-9225-3AA86DF4D750}" type="slidenum">
              <a:rPr lang="en-IE" smtClean="0"/>
              <a:t>11</a:t>
            </a:fld>
            <a:endParaRPr lang="en-IE"/>
          </a:p>
        </p:txBody>
      </p:sp>
    </p:spTree>
    <p:extLst>
      <p:ext uri="{BB962C8B-B14F-4D97-AF65-F5344CB8AC3E}">
        <p14:creationId xmlns:p14="http://schemas.microsoft.com/office/powerpoint/2010/main" val="292466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kern="100"/>
              <a:t>Provide evidence for two or more examples of how the learners investigated engineering in class or in the local area. </a:t>
            </a:r>
            <a:r>
              <a:rPr lang="en-IE" kern="100"/>
              <a:t>Video and photo evidence of at-home investigations are also accepted.</a:t>
            </a:r>
            <a:endParaRPr lang="en-IE" kern="100">
              <a:solidFill>
                <a:srgbClr val="444444"/>
              </a:solidFill>
            </a:endParaRPr>
          </a:p>
          <a:p>
            <a:pPr>
              <a:lnSpc>
                <a:spcPct val="107000"/>
              </a:lnSpc>
              <a:spcAft>
                <a:spcPts val="800"/>
              </a:spcAft>
            </a:pPr>
            <a:r>
              <a:rPr lang="en-IE" kern="100"/>
              <a:t>Examples can include:</a:t>
            </a:r>
            <a:endParaRPr lang="en-IE" kern="100">
              <a:solidFill>
                <a:srgbClr val="444444"/>
              </a:solidFill>
            </a:endParaRPr>
          </a:p>
          <a:p>
            <a:pPr>
              <a:lnSpc>
                <a:spcPct val="107000"/>
              </a:lnSpc>
              <a:spcAft>
                <a:spcPts val="800"/>
              </a:spcAft>
            </a:pPr>
            <a:r>
              <a:rPr lang="en-IE" b="1" kern="100" dirty="0"/>
              <a:t>• </a:t>
            </a:r>
            <a:r>
              <a:rPr lang="en-IE" kern="100" dirty="0"/>
              <a:t>Design and make activities e.g. making models (exploring, planning, designing, making, evaluating). For sample activities including design a bridge, a boat, a rocket, a water pump, a catapult, see the ‘classroom activities’ section of </a:t>
            </a:r>
            <a:r>
              <a:rPr lang="en-IE" b="1" kern="100" dirty="0">
                <a:hlinkClick r:id="rId3"/>
              </a:rPr>
              <a:t>www.curiousminds.ie</a:t>
            </a:r>
            <a:r>
              <a:rPr lang="en-IE" kern="100" dirty="0"/>
              <a:t>.</a:t>
            </a:r>
            <a:endParaRPr lang="en-IE" kern="100" dirty="0">
              <a:solidFill>
                <a:srgbClr val="444444"/>
              </a:solidFill>
            </a:endParaRPr>
          </a:p>
          <a:p>
            <a:pPr>
              <a:lnSpc>
                <a:spcPct val="107000"/>
              </a:lnSpc>
              <a:spcAft>
                <a:spcPts val="800"/>
              </a:spcAft>
            </a:pPr>
            <a:r>
              <a:rPr lang="en-IE" b="1" kern="100" dirty="0"/>
              <a:t>• </a:t>
            </a:r>
            <a:r>
              <a:rPr lang="en-IE" kern="100" dirty="0"/>
              <a:t>Digital investigations of engineering (e.g. using Google Maps, online research, and project creation) are accepted.</a:t>
            </a:r>
            <a:endParaRPr lang="en-IE" kern="100" dirty="0">
              <a:solidFill>
                <a:srgbClr val="444444"/>
              </a:solidFill>
            </a:endParaRPr>
          </a:p>
          <a:p>
            <a:pPr>
              <a:lnSpc>
                <a:spcPct val="107000"/>
              </a:lnSpc>
              <a:spcAft>
                <a:spcPts val="800"/>
              </a:spcAft>
            </a:pPr>
            <a:r>
              <a:rPr lang="en-IE" b="1" kern="100" dirty="0"/>
              <a:t>• </a:t>
            </a:r>
            <a:r>
              <a:rPr lang="en-IE" kern="100" dirty="0"/>
              <a:t>Investigate and develop an understanding of how everyday items work (e.g. bicycle gears).</a:t>
            </a:r>
            <a:endParaRPr lang="en-IE" kern="100" dirty="0">
              <a:solidFill>
                <a:srgbClr val="444444"/>
              </a:solidFill>
            </a:endParaRPr>
          </a:p>
          <a:p>
            <a:pPr>
              <a:lnSpc>
                <a:spcPct val="107000"/>
              </a:lnSpc>
              <a:spcAft>
                <a:spcPts val="800"/>
              </a:spcAft>
            </a:pPr>
            <a:r>
              <a:rPr lang="en-IE" b="1" kern="100" dirty="0"/>
              <a:t>• </a:t>
            </a:r>
            <a:r>
              <a:rPr lang="en-IE" kern="100" dirty="0"/>
              <a:t>Organise an event during Engineers Week or use the Engineers Week classroom pack </a:t>
            </a:r>
            <a:r>
              <a:rPr lang="en-IE" b="1" kern="100" dirty="0">
                <a:hlinkClick r:id="rId4"/>
              </a:rPr>
              <a:t>www.engineersweek.ie</a:t>
            </a:r>
            <a:r>
              <a:rPr lang="en-IE" kern="100" dirty="0"/>
              <a:t>.</a:t>
            </a:r>
            <a:endParaRPr lang="en-IE" kern="100" dirty="0">
              <a:solidFill>
                <a:srgbClr val="444444"/>
              </a:solidFill>
            </a:endParaRPr>
          </a:p>
          <a:p>
            <a:pPr>
              <a:lnSpc>
                <a:spcPct val="107000"/>
              </a:lnSpc>
              <a:spcAft>
                <a:spcPts val="800"/>
              </a:spcAft>
            </a:pPr>
            <a:r>
              <a:rPr lang="en-IE" b="1" kern="100" dirty="0"/>
              <a:t>• </a:t>
            </a:r>
            <a:r>
              <a:rPr lang="en-IE" kern="100" dirty="0"/>
              <a:t>Participate in the STEPS Young Engineers Award.</a:t>
            </a:r>
            <a:endParaRPr lang="en-IE" dirty="0"/>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12</a:t>
            </a:fld>
            <a:endParaRPr lang="en-IE"/>
          </a:p>
        </p:txBody>
      </p:sp>
    </p:spTree>
    <p:extLst>
      <p:ext uri="{BB962C8B-B14F-4D97-AF65-F5344CB8AC3E}">
        <p14:creationId xmlns:p14="http://schemas.microsoft.com/office/powerpoint/2010/main" val="3832120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E4F0-41BE-576F-616B-21FAAA52E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99239-BF38-18C8-BA37-CFF57B23A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E784A-88E4-A45F-981F-520DA0264CAD}"/>
              </a:ext>
            </a:extLst>
          </p:cNvPr>
          <p:cNvSpPr>
            <a:spLocks noGrp="1"/>
          </p:cNvSpPr>
          <p:nvPr>
            <p:ph type="body" idx="1"/>
          </p:nvPr>
        </p:nvSpPr>
        <p:spPr/>
        <p:txBody>
          <a:bodyPr/>
          <a:lstStyle/>
          <a:p>
            <a:pPr>
              <a:lnSpc>
                <a:spcPct val="107000"/>
              </a:lnSpc>
              <a:spcAft>
                <a:spcPts val="800"/>
              </a:spcAft>
            </a:pPr>
            <a:r>
              <a:rPr lang="en-IE" b="1" kern="100">
                <a:solidFill>
                  <a:srgbClr val="000000"/>
                </a:solidFill>
                <a:effectLst/>
              </a:rPr>
              <a:t>Provide evidence </a:t>
            </a:r>
            <a:r>
              <a:rPr lang="en-IE" b="1" kern="100">
                <a:solidFill>
                  <a:srgbClr val="000000"/>
                </a:solidFill>
              </a:rPr>
              <a:t>for two or more examples of how the learners investigated engineering in class or in the local area. </a:t>
            </a:r>
            <a:r>
              <a:rPr lang="en-IE" kern="100">
                <a:solidFill>
                  <a:srgbClr val="000000"/>
                </a:solidFill>
              </a:rPr>
              <a:t>Video and photo evidence </a:t>
            </a:r>
            <a:r>
              <a:rPr lang="en-IE" kern="100">
                <a:solidFill>
                  <a:srgbClr val="000000"/>
                </a:solidFill>
                <a:effectLst/>
              </a:rPr>
              <a:t>of </a:t>
            </a:r>
            <a:r>
              <a:rPr lang="en-IE" kern="100">
                <a:solidFill>
                  <a:srgbClr val="000000"/>
                </a:solidFill>
              </a:rPr>
              <a:t>at-home investigations are also accepted.</a:t>
            </a:r>
            <a:endParaRPr lang="en-IE"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Design and make activities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making models (exploring, planning, designing, making, evaluating). For sample activities including design a bridge, </a:t>
            </a:r>
            <a:r>
              <a:rPr lang="en-IE" kern="100" dirty="0">
                <a:solidFill>
                  <a:srgbClr val="000000"/>
                </a:solidFill>
                <a:effectLst/>
              </a:rPr>
              <a:t>a </a:t>
            </a:r>
            <a:r>
              <a:rPr lang="en-IE" kern="100" dirty="0">
                <a:solidFill>
                  <a:srgbClr val="000000"/>
                </a:solidFill>
              </a:rPr>
              <a:t>boat</a:t>
            </a:r>
            <a:r>
              <a:rPr lang="en-IE" kern="100" dirty="0">
                <a:solidFill>
                  <a:srgbClr val="000000"/>
                </a:solidFill>
                <a:effectLst/>
              </a:rPr>
              <a:t>, </a:t>
            </a:r>
            <a:r>
              <a:rPr lang="en-IE" kern="100" dirty="0">
                <a:solidFill>
                  <a:srgbClr val="000000"/>
                </a:solidFill>
              </a:rPr>
              <a:t>a rocket, a water pump, a catapult, see the ‘classroom activities’ section of </a:t>
            </a:r>
            <a:r>
              <a:rPr lang="en-IE" b="1" kern="100" dirty="0">
                <a:solidFill>
                  <a:srgbClr val="000000"/>
                </a:solidFill>
                <a:hlinkClick r:id="rId3"/>
              </a:rPr>
              <a:t>www</a:t>
            </a:r>
            <a:r>
              <a:rPr lang="en-IE" b="1" kern="100" dirty="0">
                <a:solidFill>
                  <a:srgbClr val="000000"/>
                </a:solidFill>
                <a:effectLst/>
                <a:hlinkClick r:id="rId3"/>
              </a:rPr>
              <a:t>.</a:t>
            </a:r>
            <a:r>
              <a:rPr lang="en-IE" b="1" kern="100" dirty="0">
                <a:solidFill>
                  <a:srgbClr val="000000"/>
                </a:solidFill>
                <a:hlinkClick r:id="rId3"/>
              </a:rPr>
              <a:t>curiousminds</a:t>
            </a:r>
            <a:r>
              <a:rPr lang="en-IE" b="1" kern="100" dirty="0">
                <a:solidFill>
                  <a:srgbClr val="000000"/>
                </a:solidFill>
                <a:effectLst/>
                <a:hlinkClick r:id="rId3"/>
              </a:rPr>
              <a:t>.</a:t>
            </a:r>
            <a:r>
              <a:rPr lang="en-IE" b="1" kern="100" dirty="0">
                <a:solidFill>
                  <a:srgbClr val="000000"/>
                </a:solidFill>
                <a:hlinkClick r:id="rId3"/>
              </a:rPr>
              <a:t>ie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Digital investigations of engineering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using Google Maps, online research, and project creation) are accepted.</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Investigate and develop an understanding of how everyday items work </a:t>
            </a:r>
            <a:r>
              <a:rPr lang="en-IE" kern="100" dirty="0">
                <a:solidFill>
                  <a:srgbClr val="000000"/>
                </a:solidFill>
                <a:effectLst/>
              </a:rPr>
              <a:t>(</a:t>
            </a:r>
            <a:r>
              <a:rPr lang="en-IE" kern="100" dirty="0">
                <a:solidFill>
                  <a:srgbClr val="000000"/>
                </a:solidFill>
              </a:rPr>
              <a:t>e.g. bicycle gears).</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Organise an event during Engineers Week or use the Engineers Week classroom pack </a:t>
            </a:r>
            <a:r>
              <a:rPr lang="en-IE" b="1" kern="100" dirty="0">
                <a:solidFill>
                  <a:srgbClr val="000000"/>
                </a:solidFill>
                <a:effectLst/>
                <a:hlinkClick r:id="rId4"/>
              </a:rPr>
              <a:t>www.</a:t>
            </a:r>
            <a:r>
              <a:rPr lang="en-IE" b="1" kern="100" dirty="0">
                <a:solidFill>
                  <a:srgbClr val="000000"/>
                </a:solidFill>
                <a:hlinkClick r:id="rId4"/>
              </a:rPr>
              <a:t>engineersweek</a:t>
            </a:r>
            <a:r>
              <a:rPr lang="en-IE" b="1" kern="100" dirty="0">
                <a:solidFill>
                  <a:srgbClr val="000000"/>
                </a:solidFill>
                <a:effectLst/>
                <a:hlinkClick r:id="rId4"/>
              </a:rPr>
              <a:t>.ie</a:t>
            </a:r>
            <a:r>
              <a:rPr lang="en-IE" kern="100" dirty="0">
                <a:solidFill>
                  <a:srgbClr val="000000"/>
                </a:solidFill>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Participate in the STEPS Young Engineers Award.</a:t>
            </a:r>
            <a:endParaRPr lang="en-IE" kern="100" dirty="0">
              <a:solidFill>
                <a:srgbClr val="444444"/>
              </a:solidFill>
            </a:endParaRPr>
          </a:p>
          <a:p>
            <a:endParaRPr lang="en-IE" kern="100" dirty="0">
              <a:solidFill>
                <a:srgbClr val="444444"/>
              </a:solidFill>
              <a:effectLst/>
            </a:endParaRPr>
          </a:p>
          <a:p>
            <a:pPr>
              <a:lnSpc>
                <a:spcPct val="107000"/>
              </a:lnSpc>
              <a:spcAft>
                <a:spcPts val="800"/>
              </a:spcAft>
            </a:pPr>
            <a:endParaRPr lang="en-IE" kern="100" dirty="0">
              <a:ea typeface="Calibri"/>
              <a:cs typeface="Calibri"/>
            </a:endParaRPr>
          </a:p>
        </p:txBody>
      </p:sp>
      <p:sp>
        <p:nvSpPr>
          <p:cNvPr id="4" name="Slide Number Placeholder 3">
            <a:extLst>
              <a:ext uri="{FF2B5EF4-FFF2-40B4-BE49-F238E27FC236}">
                <a16:creationId xmlns:a16="http://schemas.microsoft.com/office/drawing/2014/main" id="{48932A3D-F2F7-4BDC-7F9A-A47EB67A8EDB}"/>
              </a:ext>
            </a:extLst>
          </p:cNvPr>
          <p:cNvSpPr>
            <a:spLocks noGrp="1"/>
          </p:cNvSpPr>
          <p:nvPr>
            <p:ph type="sldNum" sz="quarter" idx="5"/>
          </p:nvPr>
        </p:nvSpPr>
        <p:spPr/>
        <p:txBody>
          <a:bodyPr/>
          <a:lstStyle/>
          <a:p>
            <a:fld id="{71933FC1-6D29-45C1-9225-3AA86DF4D750}" type="slidenum">
              <a:rPr lang="en-IE" smtClean="0"/>
              <a:t>13</a:t>
            </a:fld>
            <a:endParaRPr lang="en-IE"/>
          </a:p>
        </p:txBody>
      </p:sp>
    </p:spTree>
    <p:extLst>
      <p:ext uri="{BB962C8B-B14F-4D97-AF65-F5344CB8AC3E}">
        <p14:creationId xmlns:p14="http://schemas.microsoft.com/office/powerpoint/2010/main" val="163017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99B5-289F-2ACB-1E8A-2B2F6AAEA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B6701-524F-9DD7-B86F-74C49CA34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4C59D-8BA7-735F-485D-1606FA124033}"/>
              </a:ext>
            </a:extLst>
          </p:cNvPr>
          <p:cNvSpPr>
            <a:spLocks noGrp="1"/>
          </p:cNvSpPr>
          <p:nvPr>
            <p:ph type="body" idx="1"/>
          </p:nvPr>
        </p:nvSpPr>
        <p:spPr/>
        <p:txBody>
          <a:bodyPr/>
          <a:lstStyle/>
          <a:p>
            <a:pPr>
              <a:lnSpc>
                <a:spcPct val="107000"/>
              </a:lnSpc>
              <a:spcAft>
                <a:spcPts val="800"/>
              </a:spcAft>
            </a:pPr>
            <a:r>
              <a:rPr lang="en-IE" b="1" kern="100">
                <a:solidFill>
                  <a:srgbClr val="000000"/>
                </a:solidFill>
                <a:effectLst/>
              </a:rPr>
              <a:t>Provide evidence </a:t>
            </a:r>
            <a:r>
              <a:rPr lang="en-IE" b="1" kern="100">
                <a:solidFill>
                  <a:srgbClr val="000000"/>
                </a:solidFill>
              </a:rPr>
              <a:t>for two or more examples of how the learners investigated engineering in class or in the local area. </a:t>
            </a:r>
            <a:r>
              <a:rPr lang="en-IE" kern="100">
                <a:solidFill>
                  <a:srgbClr val="000000"/>
                </a:solidFill>
              </a:rPr>
              <a:t>Video and photo evidence </a:t>
            </a:r>
            <a:r>
              <a:rPr lang="en-IE" kern="100">
                <a:solidFill>
                  <a:srgbClr val="000000"/>
                </a:solidFill>
                <a:effectLst/>
              </a:rPr>
              <a:t>of </a:t>
            </a:r>
            <a:r>
              <a:rPr lang="en-IE" kern="100">
                <a:solidFill>
                  <a:srgbClr val="000000"/>
                </a:solidFill>
              </a:rPr>
              <a:t>at-home investigations are also accepted.</a:t>
            </a:r>
            <a:endParaRPr lang="en-IE"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Design and make activities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making models (exploring, planning, designing, making, evaluating). For sample activities including design a bridge, </a:t>
            </a:r>
            <a:r>
              <a:rPr lang="en-IE" kern="100" dirty="0">
                <a:solidFill>
                  <a:srgbClr val="000000"/>
                </a:solidFill>
                <a:effectLst/>
              </a:rPr>
              <a:t>a </a:t>
            </a:r>
            <a:r>
              <a:rPr lang="en-IE" kern="100" dirty="0">
                <a:solidFill>
                  <a:srgbClr val="000000"/>
                </a:solidFill>
              </a:rPr>
              <a:t>boat</a:t>
            </a:r>
            <a:r>
              <a:rPr lang="en-IE" kern="100" dirty="0">
                <a:solidFill>
                  <a:srgbClr val="000000"/>
                </a:solidFill>
                <a:effectLst/>
              </a:rPr>
              <a:t>, </a:t>
            </a:r>
            <a:r>
              <a:rPr lang="en-IE" kern="100" dirty="0">
                <a:solidFill>
                  <a:srgbClr val="000000"/>
                </a:solidFill>
              </a:rPr>
              <a:t>a rocket, a water pump, a catapult, see the ‘classroom activities’ section of </a:t>
            </a:r>
            <a:r>
              <a:rPr lang="en-IE" b="1" kern="100" dirty="0">
                <a:solidFill>
                  <a:srgbClr val="000000"/>
                </a:solidFill>
                <a:hlinkClick r:id="rId3"/>
              </a:rPr>
              <a:t>www</a:t>
            </a:r>
            <a:r>
              <a:rPr lang="en-IE" b="1" kern="100" dirty="0">
                <a:solidFill>
                  <a:srgbClr val="000000"/>
                </a:solidFill>
                <a:effectLst/>
                <a:hlinkClick r:id="rId3"/>
              </a:rPr>
              <a:t>.</a:t>
            </a:r>
            <a:r>
              <a:rPr lang="en-IE" b="1" kern="100" dirty="0">
                <a:solidFill>
                  <a:srgbClr val="000000"/>
                </a:solidFill>
                <a:hlinkClick r:id="rId3"/>
              </a:rPr>
              <a:t>curiousminds</a:t>
            </a:r>
            <a:r>
              <a:rPr lang="en-IE" b="1" kern="100" dirty="0">
                <a:solidFill>
                  <a:srgbClr val="000000"/>
                </a:solidFill>
                <a:effectLst/>
                <a:hlinkClick r:id="rId3"/>
              </a:rPr>
              <a:t>.</a:t>
            </a:r>
            <a:r>
              <a:rPr lang="en-IE" b="1" kern="100" dirty="0">
                <a:solidFill>
                  <a:srgbClr val="000000"/>
                </a:solidFill>
                <a:hlinkClick r:id="rId3"/>
              </a:rPr>
              <a:t>ie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Digital investigations of engineering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using Google Maps, online research, and project creation) are accepted.</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Investigate and develop an understanding of how everyday items work </a:t>
            </a:r>
            <a:r>
              <a:rPr lang="en-IE" kern="100" dirty="0">
                <a:solidFill>
                  <a:srgbClr val="000000"/>
                </a:solidFill>
                <a:effectLst/>
              </a:rPr>
              <a:t>(</a:t>
            </a:r>
            <a:r>
              <a:rPr lang="en-IE" kern="100" dirty="0">
                <a:solidFill>
                  <a:srgbClr val="000000"/>
                </a:solidFill>
              </a:rPr>
              <a:t>e.g. bicycle gears).</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Organise an event during Engineers Week or use the Engineers Week classroom pack </a:t>
            </a:r>
            <a:r>
              <a:rPr lang="en-IE" b="1" kern="100" dirty="0">
                <a:solidFill>
                  <a:srgbClr val="000000"/>
                </a:solidFill>
                <a:effectLst/>
                <a:hlinkClick r:id="rId4"/>
              </a:rPr>
              <a:t>www.</a:t>
            </a:r>
            <a:r>
              <a:rPr lang="en-IE" b="1" kern="100" dirty="0">
                <a:solidFill>
                  <a:srgbClr val="000000"/>
                </a:solidFill>
                <a:hlinkClick r:id="rId4"/>
              </a:rPr>
              <a:t>engineersweek</a:t>
            </a:r>
            <a:r>
              <a:rPr lang="en-IE" b="1" kern="100" dirty="0">
                <a:solidFill>
                  <a:srgbClr val="000000"/>
                </a:solidFill>
                <a:effectLst/>
                <a:hlinkClick r:id="rId4"/>
              </a:rPr>
              <a:t>.ie</a:t>
            </a:r>
            <a:r>
              <a:rPr lang="en-IE" kern="100" dirty="0">
                <a:solidFill>
                  <a:srgbClr val="000000"/>
                </a:solidFill>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Participate in the STEPS Young Engineers Award.</a:t>
            </a:r>
            <a:endParaRPr lang="en-IE" kern="100" dirty="0">
              <a:solidFill>
                <a:srgbClr val="444444"/>
              </a:solidFill>
            </a:endParaRPr>
          </a:p>
          <a:p>
            <a:endParaRPr lang="en-IE" kern="100" dirty="0">
              <a:solidFill>
                <a:srgbClr val="444444"/>
              </a:solidFill>
              <a:effectLst/>
            </a:endParaRPr>
          </a:p>
          <a:p>
            <a:pPr>
              <a:lnSpc>
                <a:spcPct val="107000"/>
              </a:lnSpc>
              <a:spcAft>
                <a:spcPts val="800"/>
              </a:spcAft>
            </a:pPr>
            <a:endParaRPr lang="en-IE" kern="100" dirty="0">
              <a:ea typeface="Calibri"/>
              <a:cs typeface="Calibri"/>
            </a:endParaRPr>
          </a:p>
        </p:txBody>
      </p:sp>
      <p:sp>
        <p:nvSpPr>
          <p:cNvPr id="4" name="Slide Number Placeholder 3">
            <a:extLst>
              <a:ext uri="{FF2B5EF4-FFF2-40B4-BE49-F238E27FC236}">
                <a16:creationId xmlns:a16="http://schemas.microsoft.com/office/drawing/2014/main" id="{8233A3DD-60D5-D017-091D-AAA83AC8C362}"/>
              </a:ext>
            </a:extLst>
          </p:cNvPr>
          <p:cNvSpPr>
            <a:spLocks noGrp="1"/>
          </p:cNvSpPr>
          <p:nvPr>
            <p:ph type="sldNum" sz="quarter" idx="5"/>
          </p:nvPr>
        </p:nvSpPr>
        <p:spPr/>
        <p:txBody>
          <a:bodyPr/>
          <a:lstStyle/>
          <a:p>
            <a:fld id="{71933FC1-6D29-45C1-9225-3AA86DF4D750}" type="slidenum">
              <a:rPr lang="en-IE" smtClean="0"/>
              <a:t>14</a:t>
            </a:fld>
            <a:endParaRPr lang="en-IE"/>
          </a:p>
        </p:txBody>
      </p:sp>
    </p:spTree>
    <p:extLst>
      <p:ext uri="{BB962C8B-B14F-4D97-AF65-F5344CB8AC3E}">
        <p14:creationId xmlns:p14="http://schemas.microsoft.com/office/powerpoint/2010/main" val="212268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dirty="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15</a:t>
            </a:fld>
            <a:endParaRPr lang="en-IE"/>
          </a:p>
        </p:txBody>
      </p:sp>
    </p:spTree>
    <p:extLst>
      <p:ext uri="{BB962C8B-B14F-4D97-AF65-F5344CB8AC3E}">
        <p14:creationId xmlns:p14="http://schemas.microsoft.com/office/powerpoint/2010/main" val="88267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1F9C-B2AF-B0DD-A6F2-9C18E8790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C7ECD-B565-E74D-6664-65FE3E950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B2DD5-8BBB-57F5-A6EF-92AE8167659E}"/>
              </a:ext>
            </a:extLst>
          </p:cNvPr>
          <p:cNvSpPr>
            <a:spLocks noGrp="1"/>
          </p:cNvSpPr>
          <p:nvPr>
            <p:ph type="body" idx="1"/>
          </p:nvPr>
        </p:nvSpPr>
        <p:spPr/>
        <p:txBody>
          <a:bodyPr/>
          <a:lstStyle/>
          <a:p>
            <a:pPr>
              <a:lnSpc>
                <a:spcPct val="107000"/>
              </a:lnSpc>
              <a:spcAft>
                <a:spcPts val="800"/>
              </a:spcAft>
            </a:pPr>
            <a:r>
              <a:rPr lang="en-IE" b="1" kern="100" dirty="0">
                <a:solidFill>
                  <a:srgbClr val="000000"/>
                </a:solidFill>
                <a:effectLst/>
              </a:rPr>
              <a:t>Provide evidence </a:t>
            </a:r>
            <a:r>
              <a:rPr lang="en-IE" b="1" kern="100" dirty="0">
                <a:solidFill>
                  <a:srgbClr val="000000"/>
                </a:solidFill>
              </a:rPr>
              <a:t>for two or more examples of how the learners have applied their maths knowledge and skills in practical ways.</a:t>
            </a:r>
            <a:endParaRPr lang="en-IE" b="1"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Children using maths skills and knowledge as part of science, technology, engineering/design and make, or other activities such as baking or gardening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ordering, measuring distances, capacity</a:t>
            </a:r>
            <a:r>
              <a:rPr lang="en-IE" kern="100" dirty="0">
                <a:solidFill>
                  <a:srgbClr val="000000"/>
                </a:solidFill>
                <a:effectLst/>
              </a:rPr>
              <a:t>, </a:t>
            </a:r>
            <a:r>
              <a:rPr lang="en-IE" kern="100" dirty="0">
                <a:solidFill>
                  <a:srgbClr val="000000"/>
                </a:solidFill>
              </a:rPr>
              <a:t>weight, recording and analysing data. Using maths operations; ratio, percentages, averages</a:t>
            </a:r>
            <a:r>
              <a:rPr lang="en-IE" kern="100" dirty="0">
                <a:solidFill>
                  <a:srgbClr val="000000"/>
                </a:solidFill>
                <a:effectLst/>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Use maths to record and analyse your science investigation results where appropriate</a:t>
            </a:r>
            <a:r>
              <a:rPr lang="en-IE" kern="100" dirty="0">
                <a:solidFill>
                  <a:srgbClr val="000000"/>
                </a:solidFill>
                <a:effectLst/>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Take part in Maths Week</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Develop a maths trail around your school, or for students to carry out at home.</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Use maths in practical ways to help explore and solve real world problems.</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Take part in other maths focused activities e.g. Mathletes Challenge, </a:t>
            </a:r>
            <a:r>
              <a:rPr lang="en-IE" kern="100" dirty="0" err="1">
                <a:solidFill>
                  <a:srgbClr val="000000"/>
                </a:solidFill>
              </a:rPr>
              <a:t>Mangahigh</a:t>
            </a:r>
            <a:r>
              <a:rPr lang="en-IE" kern="100" dirty="0">
                <a:solidFill>
                  <a:srgbClr val="000000"/>
                </a:solidFill>
              </a:rPr>
              <a:t> or Maths Eyes.</a:t>
            </a:r>
            <a:endParaRPr lang="en-IE" kern="100" dirty="0">
              <a:solidFill>
                <a:srgbClr val="444444"/>
              </a:solidFill>
            </a:endParaRPr>
          </a:p>
          <a:p>
            <a:pPr>
              <a:lnSpc>
                <a:spcPct val="107000"/>
              </a:lnSpc>
              <a:spcAft>
                <a:spcPts val="800"/>
              </a:spcAft>
            </a:pPr>
            <a:endParaRPr lang="en-IE" kern="100"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2B8CF05-2677-CC8B-D819-4650605EB5C7}"/>
              </a:ext>
            </a:extLst>
          </p:cNvPr>
          <p:cNvSpPr>
            <a:spLocks noGrp="1"/>
          </p:cNvSpPr>
          <p:nvPr>
            <p:ph type="sldNum" sz="quarter" idx="5"/>
          </p:nvPr>
        </p:nvSpPr>
        <p:spPr/>
        <p:txBody>
          <a:bodyPr/>
          <a:lstStyle/>
          <a:p>
            <a:fld id="{71933FC1-6D29-45C1-9225-3AA86DF4D750}" type="slidenum">
              <a:rPr lang="en-IE" smtClean="0"/>
              <a:t>16</a:t>
            </a:fld>
            <a:endParaRPr lang="en-IE"/>
          </a:p>
        </p:txBody>
      </p:sp>
    </p:spTree>
    <p:extLst>
      <p:ext uri="{BB962C8B-B14F-4D97-AF65-F5344CB8AC3E}">
        <p14:creationId xmlns:p14="http://schemas.microsoft.com/office/powerpoint/2010/main" val="167694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33000-88FD-64F3-D956-9F17909F9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E03FB-9BA4-E9F2-265F-829290515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26B1A-09A0-21B9-A3F2-894E05511A53}"/>
              </a:ext>
            </a:extLst>
          </p:cNvPr>
          <p:cNvSpPr>
            <a:spLocks noGrp="1"/>
          </p:cNvSpPr>
          <p:nvPr>
            <p:ph type="body" idx="1"/>
          </p:nvPr>
        </p:nvSpPr>
        <p:spPr/>
        <p:txBody>
          <a:bodyPr/>
          <a:lstStyle/>
          <a:p>
            <a:pPr>
              <a:lnSpc>
                <a:spcPct val="107000"/>
              </a:lnSpc>
              <a:spcAft>
                <a:spcPts val="800"/>
              </a:spcAft>
            </a:pPr>
            <a:r>
              <a:rPr lang="en-IE" b="1" kern="100" dirty="0">
                <a:solidFill>
                  <a:srgbClr val="000000"/>
                </a:solidFill>
                <a:effectLst/>
              </a:rPr>
              <a:t>Provide evidence </a:t>
            </a:r>
            <a:r>
              <a:rPr lang="en-IE" b="1" kern="100" dirty="0">
                <a:solidFill>
                  <a:srgbClr val="000000"/>
                </a:solidFill>
              </a:rPr>
              <a:t>for two or more examples of how the learners have applied their maths knowledge and skills in practical ways.</a:t>
            </a:r>
            <a:endParaRPr lang="en-IE" b="1" kern="100" dirty="0">
              <a:solidFill>
                <a:srgbClr val="444444"/>
              </a:solidFill>
            </a:endParaRPr>
          </a:p>
          <a:p>
            <a:pPr>
              <a:lnSpc>
                <a:spcPct val="107000"/>
              </a:lnSpc>
              <a:spcAft>
                <a:spcPts val="800"/>
              </a:spcAft>
            </a:pPr>
            <a:r>
              <a:rPr lang="en-IE" kern="100" dirty="0">
                <a:solidFill>
                  <a:srgbClr val="000000"/>
                </a:solidFill>
              </a:rPr>
              <a:t>Examples can include</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Children using maths skills and knowledge as part of science, technology, engineering/design and make, or other activities such as baking or gardening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ordering, measuring distances, capacity</a:t>
            </a:r>
            <a:r>
              <a:rPr lang="en-IE" kern="100" dirty="0">
                <a:solidFill>
                  <a:srgbClr val="000000"/>
                </a:solidFill>
                <a:effectLst/>
              </a:rPr>
              <a:t>, </a:t>
            </a:r>
            <a:r>
              <a:rPr lang="en-IE" kern="100" dirty="0">
                <a:solidFill>
                  <a:srgbClr val="000000"/>
                </a:solidFill>
              </a:rPr>
              <a:t>weight, recording and analysing data. Using maths operations; ratio, percentages, averages</a:t>
            </a:r>
            <a:r>
              <a:rPr lang="en-IE" kern="100" dirty="0">
                <a:solidFill>
                  <a:srgbClr val="000000"/>
                </a:solidFill>
                <a:effectLst/>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Use maths to record and analyse your science investigation results where appropriate</a:t>
            </a:r>
            <a:r>
              <a:rPr lang="en-IE" kern="100" dirty="0">
                <a:solidFill>
                  <a:srgbClr val="000000"/>
                </a:solidFill>
                <a:effectLst/>
              </a:rPr>
              <a:t>.</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Take part in Maths Week</a:t>
            </a:r>
            <a:r>
              <a:rPr lang="en-IE" kern="100" dirty="0">
                <a:solidFill>
                  <a:srgbClr val="000000"/>
                </a:solidFill>
                <a:effectLst/>
              </a:rPr>
              <a:t>.</a:t>
            </a:r>
            <a:endParaRPr lang="en-IE" kern="100" dirty="0">
              <a:solidFill>
                <a:srgbClr val="444444"/>
              </a:solidFill>
              <a:effectLst/>
            </a:endParaRPr>
          </a:p>
          <a:p>
            <a:pPr>
              <a:lnSpc>
                <a:spcPct val="107000"/>
              </a:lnSpc>
              <a:spcAft>
                <a:spcPts val="800"/>
              </a:spcAft>
            </a:pPr>
            <a:r>
              <a:rPr lang="en-IE" b="1" kern="100" dirty="0">
                <a:solidFill>
                  <a:srgbClr val="000000"/>
                </a:solidFill>
                <a:effectLst/>
              </a:rPr>
              <a:t>• </a:t>
            </a:r>
            <a:r>
              <a:rPr lang="en-IE" kern="100" dirty="0">
                <a:solidFill>
                  <a:srgbClr val="000000"/>
                </a:solidFill>
              </a:rPr>
              <a:t>Develop a maths trail around your school, or for students to carry out at home.</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Use maths in practical ways to help explore and solve real world problems.</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Take part in other maths focused activities e.g. Mathletes Challenge, </a:t>
            </a:r>
            <a:r>
              <a:rPr lang="en-IE" kern="100" dirty="0" err="1">
                <a:solidFill>
                  <a:srgbClr val="000000"/>
                </a:solidFill>
              </a:rPr>
              <a:t>Mangahigh</a:t>
            </a:r>
            <a:r>
              <a:rPr lang="en-IE" kern="100" dirty="0">
                <a:solidFill>
                  <a:srgbClr val="000000"/>
                </a:solidFill>
              </a:rPr>
              <a:t> or Maths Eyes.</a:t>
            </a:r>
            <a:endParaRPr lang="en-IE" kern="100" dirty="0">
              <a:solidFill>
                <a:srgbClr val="444444"/>
              </a:solidFill>
            </a:endParaRPr>
          </a:p>
          <a:p>
            <a:pPr>
              <a:lnSpc>
                <a:spcPct val="107000"/>
              </a:lnSpc>
              <a:spcAft>
                <a:spcPts val="800"/>
              </a:spcAft>
            </a:pPr>
            <a:endParaRPr lang="en-IE" kern="100"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20D3AFD-6E1B-2D73-6456-CB661AEAD10B}"/>
              </a:ext>
            </a:extLst>
          </p:cNvPr>
          <p:cNvSpPr>
            <a:spLocks noGrp="1"/>
          </p:cNvSpPr>
          <p:nvPr>
            <p:ph type="sldNum" sz="quarter" idx="5"/>
          </p:nvPr>
        </p:nvSpPr>
        <p:spPr/>
        <p:txBody>
          <a:bodyPr/>
          <a:lstStyle/>
          <a:p>
            <a:fld id="{71933FC1-6D29-45C1-9225-3AA86DF4D750}" type="slidenum">
              <a:rPr lang="en-IE" smtClean="0"/>
              <a:t>17</a:t>
            </a:fld>
            <a:endParaRPr lang="en-IE"/>
          </a:p>
        </p:txBody>
      </p:sp>
    </p:spTree>
    <p:extLst>
      <p:ext uri="{BB962C8B-B14F-4D97-AF65-F5344CB8AC3E}">
        <p14:creationId xmlns:p14="http://schemas.microsoft.com/office/powerpoint/2010/main" val="109668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STEP 1 Science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Provide evidence of the learners engaging in science activities in school or online.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One hands-on investigation from </a:t>
            </a:r>
            <a:r>
              <a:rPr lang="en-IE" sz="1200" b="0" i="0" u="sng" kern="100" dirty="0">
                <a:solidFill>
                  <a:srgbClr val="000000"/>
                </a:solidFill>
                <a:effectLst/>
                <a:latin typeface="Shoika-Bold"/>
                <a:ea typeface="Calibri" panose="020F0502020204030204" pitchFamily="34" charset="0"/>
                <a:cs typeface="Calibri" panose="020F0502020204030204" pitchFamily="34" charset="0"/>
              </a:rPr>
              <a:t>each</a:t>
            </a:r>
            <a:r>
              <a:rPr lang="en-IE" sz="1200" b="0" i="0" kern="100" dirty="0">
                <a:solidFill>
                  <a:srgbClr val="000000"/>
                </a:solidFill>
                <a:effectLst/>
                <a:latin typeface="Shoika-Bold"/>
                <a:ea typeface="Calibri" panose="020F0502020204030204" pitchFamily="34" charset="0"/>
                <a:cs typeface="Calibri" panose="020F0502020204030204" pitchFamily="34" charset="0"/>
              </a:rPr>
              <a:t> of the four curriculum strands (four in total):</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Living things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Energy and forces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Materials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Environmental awareness and care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18</a:t>
            </a:fld>
            <a:endParaRPr lang="en-IE"/>
          </a:p>
        </p:txBody>
      </p:sp>
    </p:spTree>
    <p:extLst>
      <p:ext uri="{BB962C8B-B14F-4D97-AF65-F5344CB8AC3E}">
        <p14:creationId xmlns:p14="http://schemas.microsoft.com/office/powerpoint/2010/main" val="144853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STEP 5 STEM Show and Tell</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Provide evidence for one or more example of how the learners have presented </a:t>
            </a:r>
            <a:r>
              <a:rPr lang="en-IE" sz="1200" b="1" i="0" u="sng" kern="100" dirty="0">
                <a:solidFill>
                  <a:srgbClr val="000000"/>
                </a:solidFill>
                <a:effectLst/>
                <a:latin typeface="Shoika-Bold"/>
                <a:ea typeface="Calibri" panose="020F0502020204030204" pitchFamily="34" charset="0"/>
                <a:cs typeface="Calibri" panose="020F0502020204030204" pitchFamily="34" charset="0"/>
              </a:rPr>
              <a:t>and explained</a:t>
            </a:r>
            <a:r>
              <a:rPr lang="en-IE" sz="1200" b="1" i="0" kern="100" dirty="0">
                <a:solidFill>
                  <a:srgbClr val="000000"/>
                </a:solidFill>
                <a:effectLst/>
                <a:latin typeface="Shoika-Bold"/>
                <a:ea typeface="Calibri" panose="020F0502020204030204" pitchFamily="34" charset="0"/>
                <a:cs typeface="Calibri" panose="020F0502020204030204" pitchFamily="34" charset="0"/>
              </a:rPr>
              <a:t> their STEM work to others (beyond their own class). </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0" kern="100" dirty="0">
                <a:solidFill>
                  <a:srgbClr val="000000"/>
                </a:solidFill>
                <a:effectLst/>
                <a:latin typeface="Shoika-Bold"/>
                <a:ea typeface="Calibri" panose="020F0502020204030204" pitchFamily="34" charset="0"/>
                <a:cs typeface="Calibri" panose="020F0502020204030204" pitchFamily="34" charset="0"/>
              </a:rPr>
              <a:t>Examples can include:</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 </a:t>
            </a:r>
            <a:r>
              <a:rPr lang="en-IE" sz="1200" i="0" kern="100" dirty="0">
                <a:solidFill>
                  <a:srgbClr val="000000"/>
                </a:solidFill>
                <a:effectLst/>
                <a:latin typeface="Shoika-Bold"/>
                <a:ea typeface="Calibri" panose="020F0502020204030204" pitchFamily="34" charset="0"/>
                <a:cs typeface="Calibri" panose="020F0502020204030204" pitchFamily="34" charset="0"/>
              </a:rPr>
              <a:t>Evidence of students presenting their science work to others in the school or online e.g. digital showcase over Zoom with parents/grandparents/other classes.</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 </a:t>
            </a:r>
            <a:r>
              <a:rPr lang="en-IE" sz="1200" i="0" kern="100" dirty="0">
                <a:solidFill>
                  <a:srgbClr val="000000"/>
                </a:solidFill>
                <a:effectLst/>
                <a:latin typeface="Shoika-Bold"/>
                <a:ea typeface="Calibri" panose="020F0502020204030204" pitchFamily="34" charset="0"/>
                <a:cs typeface="Calibri" panose="020F0502020204030204" pitchFamily="34" charset="0"/>
              </a:rPr>
              <a:t>Take part in a science fair (live or online) where students present and discuss their STEM projects e.g. ESB Science Blast, Junior Lego League, BT Young Scientist.</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i="0" kern="100" dirty="0">
                <a:solidFill>
                  <a:srgbClr val="000000"/>
                </a:solidFill>
                <a:effectLst/>
                <a:latin typeface="Shoika-Bold"/>
                <a:ea typeface="Calibri" panose="020F0502020204030204" pitchFamily="34" charset="0"/>
                <a:cs typeface="Calibri" panose="020F0502020204030204" pitchFamily="34" charset="0"/>
              </a:rPr>
              <a:t>• </a:t>
            </a:r>
            <a:r>
              <a:rPr lang="en-IE" sz="1200" i="0" kern="100" dirty="0">
                <a:solidFill>
                  <a:srgbClr val="000000"/>
                </a:solidFill>
                <a:effectLst/>
                <a:latin typeface="Shoika-Bold"/>
                <a:ea typeface="Calibri" panose="020F0502020204030204" pitchFamily="34" charset="0"/>
                <a:cs typeface="Calibri" panose="020F0502020204030204" pitchFamily="34" charset="0"/>
              </a:rPr>
              <a:t>Participate in STEM Show and Tell initiatives such as the </a:t>
            </a:r>
            <a:r>
              <a:rPr lang="en-IE" sz="1200" i="0" kern="100" dirty="0" err="1">
                <a:solidFill>
                  <a:srgbClr val="000000"/>
                </a:solidFill>
                <a:effectLst/>
                <a:latin typeface="Shoika-Bold"/>
                <a:ea typeface="Calibri" panose="020F0502020204030204" pitchFamily="34" charset="0"/>
                <a:cs typeface="Calibri" panose="020F0502020204030204" pitchFamily="34" charset="0"/>
              </a:rPr>
              <a:t>ReelLIFE</a:t>
            </a:r>
            <a:r>
              <a:rPr lang="en-IE" sz="1200" i="0" kern="100" dirty="0">
                <a:solidFill>
                  <a:srgbClr val="000000"/>
                </a:solidFill>
                <a:effectLst/>
                <a:latin typeface="Shoika-Bold"/>
                <a:ea typeface="Calibri" panose="020F0502020204030204" pitchFamily="34" charset="0"/>
                <a:cs typeface="Calibri" panose="020F0502020204030204" pitchFamily="34" charset="0"/>
              </a:rPr>
              <a:t> Science video competition. </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0" kern="100" dirty="0">
                <a:solidFill>
                  <a:srgbClr val="000000"/>
                </a:solidFill>
                <a:effectLst/>
                <a:latin typeface="Shoika-Bold"/>
                <a:ea typeface="Calibri" panose="020F0502020204030204" pitchFamily="34" charset="0"/>
                <a:cs typeface="Calibri" panose="020F0502020204030204" pitchFamily="34" charset="0"/>
              </a:rPr>
              <a:t>Note: Written work / displays alone are not sufficient for this step.</a:t>
            </a:r>
            <a:endParaRPr lang="en-IE" sz="1200"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19</a:t>
            </a:fld>
            <a:endParaRPr lang="en-IE"/>
          </a:p>
        </p:txBody>
      </p:sp>
    </p:spTree>
    <p:extLst>
      <p:ext uri="{BB962C8B-B14F-4D97-AF65-F5344CB8AC3E}">
        <p14:creationId xmlns:p14="http://schemas.microsoft.com/office/powerpoint/2010/main" val="349929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STEP 1 Science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Provide evidence of the learners engaging in science activities in school or online.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One hands-on investigation from </a:t>
            </a:r>
            <a:r>
              <a:rPr lang="en-IE" sz="1200" b="0" i="0" u="sng" kern="100" dirty="0">
                <a:solidFill>
                  <a:srgbClr val="000000"/>
                </a:solidFill>
                <a:effectLst/>
                <a:latin typeface="Shoika-Bold"/>
                <a:ea typeface="Calibri" panose="020F0502020204030204" pitchFamily="34" charset="0"/>
                <a:cs typeface="Calibri" panose="020F0502020204030204" pitchFamily="34" charset="0"/>
              </a:rPr>
              <a:t>each</a:t>
            </a:r>
            <a:r>
              <a:rPr lang="en-IE" sz="1200" b="0" i="0" kern="100" dirty="0">
                <a:solidFill>
                  <a:srgbClr val="000000"/>
                </a:solidFill>
                <a:effectLst/>
                <a:latin typeface="Shoika-Bold"/>
                <a:ea typeface="Calibri" panose="020F0502020204030204" pitchFamily="34" charset="0"/>
                <a:cs typeface="Calibri" panose="020F0502020204030204" pitchFamily="34" charset="0"/>
              </a:rPr>
              <a:t> of the four curriculum strands (four in total):</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Living things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Energy and forces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Materials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Environmental awareness and care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2</a:t>
            </a:fld>
            <a:endParaRPr lang="en-IE"/>
          </a:p>
        </p:txBody>
      </p:sp>
    </p:spTree>
    <p:extLst>
      <p:ext uri="{BB962C8B-B14F-4D97-AF65-F5344CB8AC3E}">
        <p14:creationId xmlns:p14="http://schemas.microsoft.com/office/powerpoint/2010/main" val="381892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dirty="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dirty="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dirty="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3</a:t>
            </a:fld>
            <a:endParaRPr lang="en-IE"/>
          </a:p>
        </p:txBody>
      </p:sp>
    </p:spTree>
    <p:extLst>
      <p:ext uri="{BB962C8B-B14F-4D97-AF65-F5344CB8AC3E}">
        <p14:creationId xmlns:p14="http://schemas.microsoft.com/office/powerpoint/2010/main" val="19474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6952-161F-4086-90AD-5F7E9EC50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2464B-A8A7-C6EA-2D9E-6BFC36A95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AE72D-20C2-E0A0-A62C-F32856331C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dirty="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dirty="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dirty="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D7041DA9-5C34-887F-2E2A-8AD28A0224B9}"/>
              </a:ext>
            </a:extLst>
          </p:cNvPr>
          <p:cNvSpPr>
            <a:spLocks noGrp="1"/>
          </p:cNvSpPr>
          <p:nvPr>
            <p:ph type="sldNum" sz="quarter" idx="5"/>
          </p:nvPr>
        </p:nvSpPr>
        <p:spPr/>
        <p:txBody>
          <a:bodyPr/>
          <a:lstStyle/>
          <a:p>
            <a:fld id="{71933FC1-6D29-45C1-9225-3AA86DF4D750}" type="slidenum">
              <a:rPr lang="en-IE" smtClean="0"/>
              <a:t>4</a:t>
            </a:fld>
            <a:endParaRPr lang="en-IE"/>
          </a:p>
        </p:txBody>
      </p:sp>
    </p:spTree>
    <p:extLst>
      <p:ext uri="{BB962C8B-B14F-4D97-AF65-F5344CB8AC3E}">
        <p14:creationId xmlns:p14="http://schemas.microsoft.com/office/powerpoint/2010/main" val="212074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dirty="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dirty="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dirty="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5</a:t>
            </a:fld>
            <a:endParaRPr lang="en-IE"/>
          </a:p>
        </p:txBody>
      </p:sp>
    </p:spTree>
    <p:extLst>
      <p:ext uri="{BB962C8B-B14F-4D97-AF65-F5344CB8AC3E}">
        <p14:creationId xmlns:p14="http://schemas.microsoft.com/office/powerpoint/2010/main" val="348156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BBC64-E9B1-E18B-FDCA-6CD253887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394D6-543A-F24A-7475-62A4F9EF1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62ABA-A3B2-2C37-C87B-623A3DBBD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i="0" u="none" kern="100" dirty="0">
                <a:solidFill>
                  <a:srgbClr val="000000"/>
                </a:solidFill>
                <a:effectLst/>
                <a:latin typeface="Shoika-Bold"/>
                <a:ea typeface="Calibri" panose="020F0502020204030204" pitchFamily="34" charset="0"/>
                <a:cs typeface="Calibri" panose="020F0502020204030204" pitchFamily="34" charset="0"/>
              </a:rPr>
              <a:t>You may come up with your own ideas, use the Curious Minds/ESERO resources on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www.curiousminds.ie </a:t>
            </a:r>
            <a:r>
              <a:rPr lang="en-IE" sz="1200" i="0" u="none" kern="100" dirty="0">
                <a:solidFill>
                  <a:srgbClr val="000000"/>
                </a:solidFill>
                <a:effectLst/>
                <a:latin typeface="Shoika-Bold"/>
                <a:ea typeface="Calibri" panose="020F0502020204030204" pitchFamily="34" charset="0"/>
                <a:cs typeface="Calibri" panose="020F0502020204030204" pitchFamily="34" charset="0"/>
              </a:rPr>
              <a:t>or </a:t>
            </a:r>
            <a:r>
              <a:rPr lang="en-IE" sz="1200" b="1" i="0" u="none" kern="100" dirty="0">
                <a:solidFill>
                  <a:srgbClr val="000000"/>
                </a:solidFill>
                <a:effectLst/>
                <a:latin typeface="Shoika-Bold"/>
                <a:ea typeface="Calibri" panose="020F0502020204030204" pitchFamily="34" charset="0"/>
                <a:cs typeface="Calibri" panose="020F0502020204030204" pitchFamily="34" charset="0"/>
              </a:rPr>
              <a:t>www.esero.ie</a:t>
            </a:r>
            <a:r>
              <a:rPr lang="en-IE" sz="1200" i="0" u="none" kern="100" dirty="0">
                <a:solidFill>
                  <a:srgbClr val="000000"/>
                </a:solidFill>
                <a:effectLst/>
                <a:latin typeface="Shoika-Bold"/>
                <a:ea typeface="Calibri" panose="020F0502020204030204" pitchFamily="34" charset="0"/>
                <a:cs typeface="Calibri" panose="020F0502020204030204" pitchFamily="34" charset="0"/>
              </a:rPr>
              <a:t>, or any other options that are available to you.</a:t>
            </a:r>
            <a:endParaRPr lang="en-IE" sz="1200" i="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8F9074E7-8474-0E75-00F6-FFE01A786D13}"/>
              </a:ext>
            </a:extLst>
          </p:cNvPr>
          <p:cNvSpPr>
            <a:spLocks noGrp="1"/>
          </p:cNvSpPr>
          <p:nvPr>
            <p:ph type="sldNum" sz="quarter" idx="5"/>
          </p:nvPr>
        </p:nvSpPr>
        <p:spPr/>
        <p:txBody>
          <a:bodyPr/>
          <a:lstStyle/>
          <a:p>
            <a:fld id="{71933FC1-6D29-45C1-9225-3AA86DF4D750}" type="slidenum">
              <a:rPr lang="en-IE" smtClean="0"/>
              <a:t>6</a:t>
            </a:fld>
            <a:endParaRPr lang="en-IE"/>
          </a:p>
        </p:txBody>
      </p:sp>
    </p:spTree>
    <p:extLst>
      <p:ext uri="{BB962C8B-B14F-4D97-AF65-F5344CB8AC3E}">
        <p14:creationId xmlns:p14="http://schemas.microsoft.com/office/powerpoint/2010/main" val="343376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Provide evidence of informal science activities from the list below:</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Participate in science events or projects run by other organisations (live or online), see examples at </a:t>
            </a:r>
            <a:r>
              <a:rPr lang="en-IE" sz="1200" b="1" kern="100" dirty="0">
                <a:solidFill>
                  <a:srgbClr val="000000"/>
                </a:solidFill>
                <a:effectLst/>
                <a:latin typeface="Shoika-Bold"/>
                <a:ea typeface="Calibri" panose="020F0502020204030204" pitchFamily="34" charset="0"/>
                <a:cs typeface="Calibri" panose="020F0502020204030204" pitchFamily="34" charset="0"/>
              </a:rPr>
              <a:t>www.sfi.ie/events </a:t>
            </a:r>
            <a:r>
              <a:rPr lang="en-IE" sz="1200" kern="100" dirty="0">
                <a:solidFill>
                  <a:srgbClr val="000000"/>
                </a:solidFill>
                <a:effectLst/>
                <a:latin typeface="Shoika-Bold"/>
                <a:ea typeface="Calibri" panose="020F0502020204030204" pitchFamily="34" charset="0"/>
                <a:cs typeface="Calibri" panose="020F0502020204030204" pitchFamily="34" charset="0"/>
              </a:rPr>
              <a:t>on </a:t>
            </a:r>
            <a:r>
              <a:rPr lang="en-IE" sz="1200" b="1" kern="100" dirty="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Invite a science speaker to your school, in person or digitally. Check out Skype a Scientist.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Virtual or in-person visit to an SFI Discover Centre. Check </a:t>
            </a:r>
            <a:r>
              <a:rPr lang="en-IE" sz="1200" b="1" kern="100" dirty="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Take part in Science Week </a:t>
            </a:r>
            <a:r>
              <a:rPr lang="en-IE" sz="1200" b="1" kern="100" dirty="0">
                <a:solidFill>
                  <a:srgbClr val="000000"/>
                </a:solidFill>
                <a:effectLst/>
                <a:latin typeface="Shoika-Bold"/>
                <a:ea typeface="Calibri" panose="020F0502020204030204" pitchFamily="34" charset="0"/>
                <a:cs typeface="Calibri" panose="020F0502020204030204" pitchFamily="34" charset="0"/>
              </a:rPr>
              <a:t>www.scienceweek.ie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Take part in Space Week </a:t>
            </a:r>
            <a:r>
              <a:rPr lang="en-IE" sz="1200" b="1" kern="100" dirty="0">
                <a:solidFill>
                  <a:srgbClr val="000000"/>
                </a:solidFill>
                <a:effectLst/>
                <a:latin typeface="Shoika-Bold"/>
                <a:ea typeface="Calibri" panose="020F0502020204030204" pitchFamily="34" charset="0"/>
                <a:cs typeface="Calibri" panose="020F0502020204030204" pitchFamily="34" charset="0"/>
              </a:rPr>
              <a:t>www.spaceweek.ie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Show how pupils have used STEM skills in projects on environment or sustainability. (see </a:t>
            </a:r>
            <a:r>
              <a:rPr lang="en-IE" sz="1200" b="1" kern="100" dirty="0">
                <a:solidFill>
                  <a:srgbClr val="000000"/>
                </a:solidFill>
                <a:effectLst/>
                <a:latin typeface="Shoika-Bold"/>
                <a:ea typeface="Calibri" panose="020F0502020204030204" pitchFamily="34" charset="0"/>
                <a:cs typeface="Calibri" panose="020F0502020204030204" pitchFamily="34" charset="0"/>
              </a:rPr>
              <a:t>www.seai.ie/teaching-sustainability/primary-school </a:t>
            </a:r>
            <a:r>
              <a:rPr lang="en-IE" sz="1200" kern="100" dirty="0">
                <a:solidFill>
                  <a:srgbClr val="000000"/>
                </a:solidFill>
                <a:effectLst/>
                <a:latin typeface="Shoika-Bold"/>
                <a:ea typeface="Calibri" panose="020F0502020204030204" pitchFamily="34" charset="0"/>
                <a:cs typeface="Calibri" panose="020F0502020204030204" pitchFamily="34" charset="0"/>
              </a:rPr>
              <a:t>or </a:t>
            </a:r>
            <a:r>
              <a:rPr lang="en-IE" sz="1200" b="1" kern="100" dirty="0">
                <a:solidFill>
                  <a:srgbClr val="000000"/>
                </a:solidFill>
                <a:effectLst/>
                <a:latin typeface="Shoika-Bold"/>
                <a:ea typeface="Calibri" panose="020F0502020204030204" pitchFamily="34" charset="0"/>
                <a:cs typeface="Calibri" panose="020F0502020204030204" pitchFamily="34" charset="0"/>
              </a:rPr>
              <a:t>www.greenschoolsireland.org </a:t>
            </a:r>
            <a:r>
              <a:rPr lang="en-IE" sz="1200" kern="100" dirty="0">
                <a:solidFill>
                  <a:srgbClr val="000000"/>
                </a:solidFill>
                <a:effectLst/>
                <a:latin typeface="Shoika-Bold"/>
                <a:ea typeface="Calibri" panose="020F0502020204030204" pitchFamily="34" charset="0"/>
                <a:cs typeface="Calibri" panose="020F0502020204030204" pitchFamily="34" charset="0"/>
              </a:rPr>
              <a:t>for ideas).</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7</a:t>
            </a:fld>
            <a:endParaRPr lang="en-IE"/>
          </a:p>
        </p:txBody>
      </p:sp>
    </p:spTree>
    <p:extLst>
      <p:ext uri="{BB962C8B-B14F-4D97-AF65-F5344CB8AC3E}">
        <p14:creationId xmlns:p14="http://schemas.microsoft.com/office/powerpoint/2010/main" val="178814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BB128-5706-E295-2C80-DF8EB2A0A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1C3B4-01FC-545B-C71B-7186792DF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4BFF2-03B7-01CB-3912-DAA46B544A1C}"/>
              </a:ext>
            </a:extLst>
          </p:cNvPr>
          <p:cNvSpPr>
            <a:spLocks noGrp="1"/>
          </p:cNvSpPr>
          <p:nvPr>
            <p:ph type="body" idx="1"/>
          </p:nvPr>
        </p:nvSpPr>
        <p:spPr/>
        <p:txBody>
          <a:bodyPr/>
          <a:lstStyle/>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Provide evidence of informal science activities from the list below:</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Participate in science events or projects run by other organisations (live or online), see examples at </a:t>
            </a:r>
            <a:r>
              <a:rPr lang="en-IE" sz="1200" b="1" kern="100" dirty="0">
                <a:solidFill>
                  <a:srgbClr val="000000"/>
                </a:solidFill>
                <a:effectLst/>
                <a:latin typeface="Shoika-Bold"/>
                <a:ea typeface="Calibri" panose="020F0502020204030204" pitchFamily="34" charset="0"/>
                <a:cs typeface="Calibri" panose="020F0502020204030204" pitchFamily="34" charset="0"/>
              </a:rPr>
              <a:t>www.sfi.ie/events </a:t>
            </a:r>
            <a:r>
              <a:rPr lang="en-IE" sz="1200" kern="100" dirty="0">
                <a:solidFill>
                  <a:srgbClr val="000000"/>
                </a:solidFill>
                <a:effectLst/>
                <a:latin typeface="Shoika-Bold"/>
                <a:ea typeface="Calibri" panose="020F0502020204030204" pitchFamily="34" charset="0"/>
                <a:cs typeface="Calibri" panose="020F0502020204030204" pitchFamily="34" charset="0"/>
              </a:rPr>
              <a:t>on </a:t>
            </a:r>
            <a:r>
              <a:rPr lang="en-IE" sz="1200" b="1" kern="100" dirty="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Invite a science speaker to your school, in person or digitally. Check out Skype a Scientist.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Virtual or in-person visit to an SFI Discover Centre. Check </a:t>
            </a:r>
            <a:r>
              <a:rPr lang="en-IE" sz="1200" b="1" kern="100" dirty="0">
                <a:solidFill>
                  <a:srgbClr val="000000"/>
                </a:solidFill>
                <a:effectLst/>
                <a:latin typeface="Shoika-Bold"/>
                <a:ea typeface="Calibri" panose="020F0502020204030204" pitchFamily="34" charset="0"/>
                <a:cs typeface="Calibri" panose="020F0502020204030204" pitchFamily="34" charset="0"/>
              </a:rPr>
              <a:t>www.curiousminds.ie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Take part in Science Week </a:t>
            </a:r>
            <a:r>
              <a:rPr lang="en-IE" sz="1200" b="1" kern="100" dirty="0">
                <a:solidFill>
                  <a:srgbClr val="000000"/>
                </a:solidFill>
                <a:effectLst/>
                <a:latin typeface="Shoika-Bold"/>
                <a:ea typeface="Calibri" panose="020F0502020204030204" pitchFamily="34" charset="0"/>
                <a:cs typeface="Calibri" panose="020F0502020204030204" pitchFamily="34" charset="0"/>
              </a:rPr>
              <a:t>www.scienceweek.ie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Take part in Space Week </a:t>
            </a:r>
            <a:r>
              <a:rPr lang="en-IE" sz="1200" b="1" kern="100" dirty="0">
                <a:solidFill>
                  <a:srgbClr val="000000"/>
                </a:solidFill>
                <a:effectLst/>
                <a:latin typeface="Shoika-Bold"/>
                <a:ea typeface="Calibri" panose="020F0502020204030204" pitchFamily="34" charset="0"/>
                <a:cs typeface="Calibri" panose="020F0502020204030204" pitchFamily="34" charset="0"/>
              </a:rPr>
              <a:t>www.spaceweek.ie</a:t>
            </a:r>
            <a:r>
              <a:rPr lang="en-IE" sz="1200" kern="100" dirty="0">
                <a:solidFill>
                  <a:srgbClr val="000000"/>
                </a:solidFill>
                <a:effectLst/>
                <a:latin typeface="Shoika-Bold"/>
                <a:ea typeface="Calibri" panose="020F0502020204030204" pitchFamily="34" charset="0"/>
                <a:cs typeface="Calibri" panose="020F0502020204030204" pitchFamily="34" charset="0"/>
              </a:rPr>
              <a:t>.</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kern="100" dirty="0">
                <a:solidFill>
                  <a:srgbClr val="000000"/>
                </a:solidFill>
                <a:effectLst/>
                <a:latin typeface="Shoika-Bold"/>
                <a:ea typeface="Calibri" panose="020F0502020204030204" pitchFamily="34" charset="0"/>
                <a:cs typeface="Calibri" panose="020F0502020204030204" pitchFamily="34" charset="0"/>
              </a:rPr>
              <a:t>• </a:t>
            </a:r>
            <a:r>
              <a:rPr lang="en-IE" sz="1200" kern="100" dirty="0">
                <a:solidFill>
                  <a:srgbClr val="000000"/>
                </a:solidFill>
                <a:effectLst/>
                <a:latin typeface="Shoika-Bold"/>
                <a:ea typeface="Calibri" panose="020F0502020204030204" pitchFamily="34" charset="0"/>
                <a:cs typeface="Calibri" panose="020F0502020204030204" pitchFamily="34" charset="0"/>
              </a:rPr>
              <a:t>Show how pupils have used STEM skills in projects on environment or sustainability. (see </a:t>
            </a:r>
            <a:r>
              <a:rPr lang="en-IE" sz="1200" b="1" kern="100" dirty="0">
                <a:solidFill>
                  <a:srgbClr val="000000"/>
                </a:solidFill>
                <a:effectLst/>
                <a:latin typeface="Shoika-Bold"/>
                <a:ea typeface="Calibri" panose="020F0502020204030204" pitchFamily="34" charset="0"/>
                <a:cs typeface="Calibri" panose="020F0502020204030204" pitchFamily="34" charset="0"/>
              </a:rPr>
              <a:t>www.seai.ie/teaching-sustainability/primary-school </a:t>
            </a:r>
            <a:r>
              <a:rPr lang="en-IE" sz="1200" kern="100" dirty="0">
                <a:solidFill>
                  <a:srgbClr val="000000"/>
                </a:solidFill>
                <a:effectLst/>
                <a:latin typeface="Shoika-Bold"/>
                <a:ea typeface="Calibri" panose="020F0502020204030204" pitchFamily="34" charset="0"/>
                <a:cs typeface="Calibri" panose="020F0502020204030204" pitchFamily="34" charset="0"/>
              </a:rPr>
              <a:t>or </a:t>
            </a:r>
            <a:r>
              <a:rPr lang="en-IE" sz="1200" b="1" kern="100" dirty="0">
                <a:solidFill>
                  <a:srgbClr val="000000"/>
                </a:solidFill>
                <a:effectLst/>
                <a:latin typeface="Shoika-Bold"/>
                <a:ea typeface="Calibri" panose="020F0502020204030204" pitchFamily="34" charset="0"/>
                <a:cs typeface="Calibri" panose="020F0502020204030204" pitchFamily="34" charset="0"/>
              </a:rPr>
              <a:t>www.greenschoolsireland.org </a:t>
            </a:r>
            <a:r>
              <a:rPr lang="en-IE" sz="1200" kern="100" dirty="0">
                <a:solidFill>
                  <a:srgbClr val="000000"/>
                </a:solidFill>
                <a:effectLst/>
                <a:latin typeface="Shoika-Bold"/>
                <a:ea typeface="Calibri" panose="020F0502020204030204" pitchFamily="34" charset="0"/>
                <a:cs typeface="Calibri" panose="020F0502020204030204" pitchFamily="34" charset="0"/>
              </a:rPr>
              <a:t>for ideas).</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3BE087A9-6DEC-F495-3F51-CE51200644A4}"/>
              </a:ext>
            </a:extLst>
          </p:cNvPr>
          <p:cNvSpPr>
            <a:spLocks noGrp="1"/>
          </p:cNvSpPr>
          <p:nvPr>
            <p:ph type="sldNum" sz="quarter" idx="5"/>
          </p:nvPr>
        </p:nvSpPr>
        <p:spPr/>
        <p:txBody>
          <a:bodyPr/>
          <a:lstStyle/>
          <a:p>
            <a:fld id="{71933FC1-6D29-45C1-9225-3AA86DF4D750}" type="slidenum">
              <a:rPr lang="en-IE" smtClean="0"/>
              <a:t>8</a:t>
            </a:fld>
            <a:endParaRPr lang="en-IE"/>
          </a:p>
        </p:txBody>
      </p:sp>
    </p:spTree>
    <p:extLst>
      <p:ext uri="{BB962C8B-B14F-4D97-AF65-F5344CB8AC3E}">
        <p14:creationId xmlns:p14="http://schemas.microsoft.com/office/powerpoint/2010/main" val="22857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b="1" i="0" kern="100" dirty="0">
                <a:solidFill>
                  <a:srgbClr val="000000"/>
                </a:solidFill>
                <a:effectLst/>
              </a:rPr>
              <a:t>Provide evidence </a:t>
            </a:r>
            <a:r>
              <a:rPr lang="en-IE" b="1" kern="100" dirty="0">
                <a:solidFill>
                  <a:srgbClr val="000000"/>
                </a:solidFill>
              </a:rPr>
              <a:t>for two or more examples </a:t>
            </a:r>
            <a:r>
              <a:rPr lang="en-IE" b="1" i="0" kern="100" dirty="0">
                <a:solidFill>
                  <a:srgbClr val="000000"/>
                </a:solidFill>
                <a:effectLst/>
              </a:rPr>
              <a:t>of </a:t>
            </a:r>
            <a:r>
              <a:rPr lang="en-IE" b="1" kern="100" dirty="0">
                <a:solidFill>
                  <a:srgbClr val="000000"/>
                </a:solidFill>
              </a:rPr>
              <a:t>how </a:t>
            </a:r>
            <a:r>
              <a:rPr lang="en-IE" b="1" i="0" kern="100" dirty="0">
                <a:solidFill>
                  <a:srgbClr val="000000"/>
                </a:solidFill>
                <a:effectLst/>
              </a:rPr>
              <a:t>the learners </a:t>
            </a:r>
            <a:r>
              <a:rPr lang="en-IE" b="1" kern="100" dirty="0">
                <a:solidFill>
                  <a:srgbClr val="000000"/>
                </a:solidFill>
              </a:rPr>
              <a:t>used technology as part of their schoolwork. </a:t>
            </a:r>
            <a:r>
              <a:rPr lang="en-IE" kern="100" dirty="0">
                <a:solidFill>
                  <a:srgbClr val="000000"/>
                </a:solidFill>
              </a:rPr>
              <a:t>By technology we are referring to the use of Information Communications Technologies (ICT), coding or robotics (see list above).</a:t>
            </a:r>
            <a:endParaRPr lang="en-IE" kern="100" dirty="0">
              <a:solidFill>
                <a:srgbClr val="444444"/>
              </a:solidFill>
            </a:endParaRPr>
          </a:p>
          <a:p>
            <a:pPr>
              <a:lnSpc>
                <a:spcPct val="107000"/>
              </a:lnSpc>
              <a:spcAft>
                <a:spcPts val="800"/>
              </a:spcAft>
            </a:pPr>
            <a:r>
              <a:rPr lang="en-IE" kern="100" dirty="0">
                <a:solidFill>
                  <a:srgbClr val="000000"/>
                </a:solidFill>
              </a:rPr>
              <a:t>Examples can include:</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Record and analyse data collected e.g. a spreadsheet </a:t>
            </a:r>
            <a:r>
              <a:rPr lang="en-IE" b="0" i="0" kern="100" dirty="0">
                <a:solidFill>
                  <a:srgbClr val="000000"/>
                </a:solidFill>
                <a:effectLst/>
              </a:rPr>
              <a:t>or </a:t>
            </a:r>
            <a:r>
              <a:rPr lang="en-IE" kern="100" dirty="0">
                <a:solidFill>
                  <a:srgbClr val="000000"/>
                </a:solidFill>
              </a:rPr>
              <a:t>graph</a:t>
            </a:r>
            <a:r>
              <a:rPr lang="en-IE" b="0" i="0" kern="100" dirty="0">
                <a:solidFill>
                  <a:srgbClr val="000000"/>
                </a:solidFill>
                <a:effectLst/>
              </a:rPr>
              <a:t>.</a:t>
            </a:r>
            <a:endParaRPr lang="en-IE" b="0" i="0" kern="100" dirty="0">
              <a:solidFill>
                <a:srgbClr val="444444"/>
              </a:solidFill>
              <a:effectLst/>
            </a:endParaRPr>
          </a:p>
          <a:p>
            <a:pPr>
              <a:lnSpc>
                <a:spcPct val="107000"/>
              </a:lnSpc>
              <a:spcAft>
                <a:spcPts val="800"/>
              </a:spcAft>
            </a:pPr>
            <a:r>
              <a:rPr lang="en-IE" b="1" kern="100" dirty="0">
                <a:solidFill>
                  <a:srgbClr val="000000"/>
                </a:solidFill>
              </a:rPr>
              <a:t>• </a:t>
            </a:r>
            <a:r>
              <a:rPr lang="en-IE" kern="100" dirty="0">
                <a:solidFill>
                  <a:srgbClr val="000000"/>
                </a:solidFill>
              </a:rPr>
              <a:t>Develop a blog, website or video.</a:t>
            </a:r>
            <a:endParaRPr lang="en-IE" b="0" i="0" kern="100" dirty="0">
              <a:solidFill>
                <a:srgbClr val="444444"/>
              </a:solidFill>
              <a:effectLst/>
            </a:endParaRPr>
          </a:p>
          <a:p>
            <a:pPr>
              <a:lnSpc>
                <a:spcPct val="107000"/>
              </a:lnSpc>
              <a:spcAft>
                <a:spcPts val="800"/>
              </a:spcAft>
            </a:pPr>
            <a:r>
              <a:rPr lang="en-IE" b="1" i="0" kern="100" dirty="0">
                <a:solidFill>
                  <a:srgbClr val="000000"/>
                </a:solidFill>
                <a:effectLst/>
              </a:rPr>
              <a:t>• </a:t>
            </a:r>
            <a:r>
              <a:rPr lang="en-IE" kern="100" dirty="0">
                <a:solidFill>
                  <a:srgbClr val="000000"/>
                </a:solidFill>
              </a:rPr>
              <a:t>Use electronic components to build simple circuits.</a:t>
            </a:r>
            <a:endParaRPr lang="en-IE" b="0" i="0" kern="100" dirty="0">
              <a:solidFill>
                <a:srgbClr val="444444"/>
              </a:solidFill>
              <a:effectLst/>
            </a:endParaRPr>
          </a:p>
          <a:p>
            <a:pPr>
              <a:lnSpc>
                <a:spcPct val="107000"/>
              </a:lnSpc>
              <a:spcAft>
                <a:spcPts val="800"/>
              </a:spcAft>
            </a:pPr>
            <a:r>
              <a:rPr lang="en-IE" b="1" i="0" kern="100" dirty="0">
                <a:solidFill>
                  <a:srgbClr val="000000"/>
                </a:solidFill>
                <a:effectLst/>
              </a:rPr>
              <a:t>•</a:t>
            </a:r>
            <a:r>
              <a:rPr lang="en-IE" kern="100" dirty="0">
                <a:solidFill>
                  <a:srgbClr val="000000"/>
                </a:solidFill>
              </a:rPr>
              <a:t>Take part in coding and computer science projects: National Scratch Competition, Hour of Code, EU Code Week, or coding</a:t>
            </a:r>
            <a:r>
              <a:rPr lang="en-IE" b="0" i="0" kern="100" dirty="0">
                <a:solidFill>
                  <a:srgbClr val="000000"/>
                </a:solidFill>
                <a:effectLst/>
              </a:rPr>
              <a:t> and </a:t>
            </a:r>
            <a:r>
              <a:rPr lang="en-IE" kern="100" dirty="0">
                <a:solidFill>
                  <a:srgbClr val="000000"/>
                </a:solidFill>
              </a:rPr>
              <a:t>robotics workshops offered by SFI </a:t>
            </a:r>
            <a:r>
              <a:rPr lang="en-IE" u="sng" kern="100" dirty="0">
                <a:solidFill>
                  <a:srgbClr val="000000"/>
                </a:solidFill>
              </a:rPr>
              <a:t>Discover Centres </a:t>
            </a:r>
            <a:r>
              <a:rPr lang="en-IE" kern="100" dirty="0">
                <a:solidFill>
                  <a:srgbClr val="000000"/>
                </a:solidFill>
              </a:rPr>
              <a:t> or other organisations e.g. Dream Space.</a:t>
            </a:r>
            <a:endParaRPr lang="en-IE" kern="100" dirty="0">
              <a:solidFill>
                <a:srgbClr val="444444"/>
              </a:solidFill>
            </a:endParaRPr>
          </a:p>
          <a:p>
            <a:pPr>
              <a:lnSpc>
                <a:spcPct val="107000"/>
              </a:lnSpc>
              <a:spcAft>
                <a:spcPts val="800"/>
              </a:spcAft>
            </a:pPr>
            <a:r>
              <a:rPr lang="en-IE" b="1" kern="100" dirty="0">
                <a:solidFill>
                  <a:srgbClr val="000000"/>
                </a:solidFill>
              </a:rPr>
              <a:t>• </a:t>
            </a:r>
            <a:r>
              <a:rPr lang="en-IE" kern="100" dirty="0">
                <a:solidFill>
                  <a:srgbClr val="000000"/>
                </a:solidFill>
              </a:rPr>
              <a:t>Explore robotics e.g. FIRST® LEGO® League.</a:t>
            </a:r>
            <a:endParaRPr lang="en-IE" b="0" i="0" kern="100" dirty="0">
              <a:solidFill>
                <a:srgbClr val="444444"/>
              </a:solidFill>
              <a:effectLst/>
            </a:endParaRPr>
          </a:p>
          <a:p>
            <a:pPr>
              <a:lnSpc>
                <a:spcPct val="107000"/>
              </a:lnSpc>
              <a:spcAft>
                <a:spcPts val="800"/>
              </a:spcAft>
            </a:pPr>
            <a:r>
              <a:rPr lang="en-IE" b="1" i="0" kern="100" dirty="0">
                <a:solidFill>
                  <a:srgbClr val="000000"/>
                </a:solidFill>
                <a:effectLst/>
              </a:rPr>
              <a:t>• </a:t>
            </a:r>
            <a:r>
              <a:rPr lang="en-IE" kern="100" dirty="0">
                <a:solidFill>
                  <a:srgbClr val="000000"/>
                </a:solidFill>
              </a:rPr>
              <a:t>Engage pupils in the use of game-based learning such as Minecraft.</a:t>
            </a:r>
            <a:endParaRPr lang="en-IE" b="0" i="0" kern="100" dirty="0">
              <a:solidFill>
                <a:srgbClr val="444444"/>
              </a:solidFill>
              <a:effectLst/>
            </a:endParaRPr>
          </a:p>
          <a:p>
            <a:pPr>
              <a:lnSpc>
                <a:spcPct val="107000"/>
              </a:lnSpc>
              <a:spcAft>
                <a:spcPts val="800"/>
              </a:spcAft>
            </a:pPr>
            <a:r>
              <a:rPr lang="en-IE" b="1" i="0" kern="100" dirty="0">
                <a:solidFill>
                  <a:srgbClr val="000000"/>
                </a:solidFill>
                <a:effectLst/>
              </a:rPr>
              <a:t>• </a:t>
            </a:r>
            <a:r>
              <a:rPr lang="en-IE" kern="100" dirty="0">
                <a:solidFill>
                  <a:srgbClr val="000000"/>
                </a:solidFill>
              </a:rPr>
              <a:t>Explore renewable energy technologies e.g. use solar energy kits.</a:t>
            </a:r>
            <a:endParaRPr lang="en-IE" kern="100" dirty="0">
              <a:solidFill>
                <a:srgbClr val="444444"/>
              </a:solidFill>
            </a:endParaRPr>
          </a:p>
          <a:p>
            <a:pPr>
              <a:lnSpc>
                <a:spcPct val="107000"/>
              </a:lnSpc>
              <a:spcAft>
                <a:spcPts val="800"/>
              </a:spcAft>
            </a:pPr>
            <a:r>
              <a:rPr lang="en-IE" b="1" kern="100" dirty="0">
                <a:solidFill>
                  <a:srgbClr val="000000"/>
                </a:solidFill>
              </a:rPr>
              <a:t>Note: </a:t>
            </a:r>
            <a:r>
              <a:rPr lang="en-IE" kern="100" dirty="0">
                <a:solidFill>
                  <a:srgbClr val="000000"/>
                </a:solidFill>
              </a:rPr>
              <a:t>The above must be carried out by learners. The use of technology by teachers (e.g. use of PowerPoint, ICT, development of blogs or video) do not count for this step of the Award.</a:t>
            </a:r>
            <a:endParaRPr lang="en-IE" kern="100" dirty="0">
              <a:solidFill>
                <a:srgbClr val="444444"/>
              </a:solidFill>
            </a:endParaRPr>
          </a:p>
          <a:p>
            <a:pPr>
              <a:spcAft>
                <a:spcPts val="800"/>
              </a:spcAft>
            </a:pPr>
            <a:r>
              <a:rPr lang="en-IE" kern="100" dirty="0">
                <a:solidFill>
                  <a:srgbClr val="000000"/>
                </a:solidFill>
              </a:rPr>
              <a:t> Link to: </a:t>
            </a:r>
            <a:r>
              <a:rPr lang="en-IE" kern="100" dirty="0">
                <a:solidFill>
                  <a:srgbClr val="444444"/>
                </a:solidFill>
                <a:hlinkClick r:id="rId3"/>
              </a:rPr>
              <a:t>https://www.sfi.ie/engagement/curious-minds/discover-centres/</a:t>
            </a:r>
            <a:endParaRPr lang="en-IE" kern="100" dirty="0">
              <a:solidFill>
                <a:srgbClr val="444444"/>
              </a:solidFill>
            </a:endParaRPr>
          </a:p>
          <a:p>
            <a:endParaRPr lang="en-IE"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9</a:t>
            </a:fld>
            <a:endParaRPr lang="en-IE"/>
          </a:p>
        </p:txBody>
      </p:sp>
    </p:spTree>
    <p:extLst>
      <p:ext uri="{BB962C8B-B14F-4D97-AF65-F5344CB8AC3E}">
        <p14:creationId xmlns:p14="http://schemas.microsoft.com/office/powerpoint/2010/main" val="144853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51D0-D3A9-1AD5-42C1-5129212DC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8302CA3-44A1-D776-FF68-D40DECB9F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A1BEEA0-FF77-7599-0D4D-F6BA011E595B}"/>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EB773FA-060C-8124-FFB4-534F879897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05ACA-C308-B1E8-0286-8838ED8C0CB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01072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2798-B919-5D7A-8A95-2410B79C09F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1AD83DC-D010-7D19-D99F-656824DB5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267B242-426D-6791-0B4D-36A345A71C1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C14328-46E2-5C05-FCED-E0B965A809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3D2F3F1-10F6-1A97-63EA-2F3115003A8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10014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0174F-E25B-125C-F170-C2345447D2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284C325-9978-AE93-AAD4-059220D3E0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82BF0E-3069-25BD-CB34-9BD88B21BEF6}"/>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C4C270C2-125E-CB20-75B8-FE021923B4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F14959-24DC-3CA9-B4D7-F70FA1A78854}"/>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2015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846C-CFC4-508E-2CFC-222813712EB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380C64F-1489-BD7C-759C-010254EFA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72B9F2F-E715-95A1-982B-4971B8DA83C5}"/>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DE05B5-8715-08AE-D32A-4EBEE0AEF30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2C51AA-FC5C-BED7-D1E8-54979167E021}"/>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9700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2FCD-970E-1441-2240-7195B694F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56F94AA-BFE7-62D0-D3CE-7CDC87DF2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1574F7-7FBA-9AC9-A7EC-72425DD98B8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BFB8BD13-08A0-7CCE-4455-3A1295074E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189CCA-157B-6A10-FA00-8EF84AF2D2D3}"/>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77184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B768-0D1E-D78F-9B22-5E2F7BA5C86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CC4EBCC-867F-375A-9799-A6A0DA92B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0144E6C-3B0A-5D2D-1A7B-871D344A4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C470708-08DD-2E99-9D2C-8E64F00C6B54}"/>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4983B522-9B01-A5D8-25E0-F8445C51E96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E062EBD-93E7-FFF8-DAA2-4432B67D4C1E}"/>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00927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9B59-EB7A-48A0-4E6F-1F89835CDED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0B7F49-7708-0A3F-62D2-DE3A403A0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156F9-A1CB-142D-120C-CD4EEA4DE8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312CB4A-2129-9750-BED7-C4CCE7494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26664-AE46-8101-923F-5815A958B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02D4E83-680C-4FAA-4362-74F8DA423A67}"/>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8" name="Footer Placeholder 7">
            <a:extLst>
              <a:ext uri="{FF2B5EF4-FFF2-40B4-BE49-F238E27FC236}">
                <a16:creationId xmlns:a16="http://schemas.microsoft.com/office/drawing/2014/main" id="{C22ACB60-4137-6A57-18CE-D14AA7020D5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E134E09-4DB6-F356-5859-ADB3D268720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88892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1EB9-9AC2-39BF-2B48-12498EC6458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0AD132-5859-A7D0-B819-755B671E120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4" name="Footer Placeholder 3">
            <a:extLst>
              <a:ext uri="{FF2B5EF4-FFF2-40B4-BE49-F238E27FC236}">
                <a16:creationId xmlns:a16="http://schemas.microsoft.com/office/drawing/2014/main" id="{E3B941AE-5260-1633-C8B0-E3B1B3174E6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D9721CC-4C28-D109-FEDC-E6905A37456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145706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93289-E4BB-EE20-1801-DB73285502B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3" name="Footer Placeholder 2">
            <a:extLst>
              <a:ext uri="{FF2B5EF4-FFF2-40B4-BE49-F238E27FC236}">
                <a16:creationId xmlns:a16="http://schemas.microsoft.com/office/drawing/2014/main" id="{5E5E2FB1-AB47-CCA0-F45B-4871AAC495B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97A94C7-4430-6292-1998-361560D7435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40900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FEF5-D78B-6BEB-ED20-1532F8E49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41C1F68-4BB1-C1A7-AD50-241AD1375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39D4784-364E-747A-7D50-E1E9288A1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2CA75-31DA-82B9-720B-3B59CA5F7268}"/>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3A2BC060-0609-E86C-88F8-A39E55AD0BC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B71D4D-636C-8C4D-88E6-B8591C9EEC08}"/>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2001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A64E-40B3-B978-F552-563CD2374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BAF3831-F7BD-2288-79E0-B0597D7B9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A0C560-80A2-9E07-4CF5-9B848D9B7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B3547-DC43-4370-14A0-363CC71BF72F}"/>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5DA4EE1B-2D0B-702A-8488-3964EFD12EF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D5B8F70-0CA9-F796-A621-80F34F65C4E6}"/>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87687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3545-928D-9610-73B9-556E36A42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86C8409-A592-E85D-5A26-EF51A7953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23258F-73E0-7359-6CA7-F28C2513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7D64DC9-9C50-F63E-ACFE-608E90599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281A03F-47F2-B7C0-E063-64D53F55D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3DD26-DD9F-437B-AAE4-0A0755C9CF34}" type="slidenum">
              <a:rPr lang="en-IE" smtClean="0"/>
              <a:t>‹#›</a:t>
            </a:fld>
            <a:endParaRPr lang="en-IE"/>
          </a:p>
        </p:txBody>
      </p:sp>
    </p:spTree>
    <p:extLst>
      <p:ext uri="{BB962C8B-B14F-4D97-AF65-F5344CB8AC3E}">
        <p14:creationId xmlns:p14="http://schemas.microsoft.com/office/powerpoint/2010/main" val="2049967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12.emf"/><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2.emf"/><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2.emf"/><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descr="curious minds gold award 2025 2026">
            <a:extLst>
              <a:ext uri="{C183D7F6-B498-43B3-948B-1728B52AA6E4}">
                <adec:decorative xmlns:adec="http://schemas.microsoft.com/office/drawing/2017/decorative" val="0"/>
              </a:ext>
            </a:extLst>
          </p:cNvPr>
          <p:cNvGrpSpPr/>
          <p:nvPr/>
        </p:nvGrpSpPr>
        <p:grpSpPr>
          <a:xfrm>
            <a:off x="685800" y="2219139"/>
            <a:ext cx="7017541" cy="2054996"/>
            <a:chOff x="0" y="-123825"/>
            <a:chExt cx="13459860" cy="4109991"/>
          </a:xfrm>
        </p:grpSpPr>
        <p:sp>
          <p:nvSpPr>
            <p:cNvPr id="28" name="TextBox 28" descr="Curious Minds Award 2025 2026 log of evidence gold award"/>
            <p:cNvSpPr txBox="1"/>
            <p:nvPr/>
          </p:nvSpPr>
          <p:spPr>
            <a:xfrm>
              <a:off x="0" y="-123825"/>
              <a:ext cx="13459860" cy="1428596"/>
            </a:xfrm>
            <a:prstGeom prst="rect">
              <a:avLst/>
            </a:prstGeom>
          </p:spPr>
          <p:txBody>
            <a:bodyPr lIns="0" tIns="0" rIns="0" bIns="0" rtlCol="0" anchor="t">
              <a:spAutoFit/>
            </a:bodyPr>
            <a:lstStyle/>
            <a:p>
              <a:pPr>
                <a:lnSpc>
                  <a:spcPts val="6299"/>
                </a:lnSpc>
              </a:pPr>
              <a:r>
                <a:rPr lang="en-US" sz="3200" b="1" dirty="0">
                  <a:solidFill>
                    <a:srgbClr val="2E2552"/>
                  </a:solidFill>
                  <a:latin typeface="Shoika-Bold"/>
                </a:rPr>
                <a:t>Curious Minds Award 2025/26</a:t>
              </a:r>
              <a:endParaRPr lang="en-US" sz="3200" b="1" dirty="0">
                <a:solidFill>
                  <a:srgbClr val="2E2552"/>
                </a:solidFill>
                <a:latin typeface="Shoika-Bold" pitchFamily="2" charset="77"/>
              </a:endParaRPr>
            </a:p>
          </p:txBody>
        </p:sp>
        <p:sp>
          <p:nvSpPr>
            <p:cNvPr id="29" name="TextBox 29"/>
            <p:cNvSpPr txBox="1"/>
            <p:nvPr/>
          </p:nvSpPr>
          <p:spPr>
            <a:xfrm>
              <a:off x="0" y="1295173"/>
              <a:ext cx="13459860" cy="2690993"/>
            </a:xfrm>
            <a:prstGeom prst="rect">
              <a:avLst/>
            </a:prstGeom>
          </p:spPr>
          <p:txBody>
            <a:bodyPr lIns="0" tIns="0" rIns="0" bIns="0" rtlCol="0" anchor="t">
              <a:spAutoFit/>
            </a:bodyPr>
            <a:lstStyle/>
            <a:p>
              <a:pPr>
                <a:lnSpc>
                  <a:spcPts val="3640"/>
                </a:lnSpc>
              </a:pPr>
              <a:r>
                <a:rPr lang="en-US" sz="2000" dirty="0">
                  <a:solidFill>
                    <a:srgbClr val="7766AB"/>
                  </a:solidFill>
                  <a:latin typeface="Shoika-Light" pitchFamily="2" charset="77"/>
                </a:rPr>
                <a:t>Log of Evidence</a:t>
              </a:r>
            </a:p>
            <a:p>
              <a:pPr>
                <a:lnSpc>
                  <a:spcPts val="3640"/>
                </a:lnSpc>
              </a:pPr>
              <a:r>
                <a:rPr lang="en-US" sz="2000" b="1" dirty="0">
                  <a:solidFill>
                    <a:srgbClr val="E06F0E"/>
                  </a:solidFill>
                  <a:latin typeface="Shoika-Bold" pitchFamily="2" charset="77"/>
                </a:rPr>
                <a:t>Gold Award</a:t>
              </a:r>
            </a:p>
            <a:p>
              <a:pPr>
                <a:lnSpc>
                  <a:spcPts val="3640"/>
                </a:lnSpc>
              </a:pPr>
              <a:r>
                <a:rPr lang="en-US" sz="2000" dirty="0">
                  <a:solidFill>
                    <a:srgbClr val="2E2552"/>
                  </a:solidFill>
                  <a:latin typeface="Shoika-Thin" pitchFamily="2" charset="77"/>
                </a:rPr>
                <a:t>Add School Name</a:t>
              </a:r>
            </a:p>
          </p:txBody>
        </p:sp>
      </p:grpSp>
      <p:pic>
        <p:nvPicPr>
          <p:cNvPr id="15" name="Picture 15" descr="Children in goggles doing a chemistry experiment">
            <a:extLst>
              <a:ext uri="{C183D7F6-B498-43B3-948B-1728B52AA6E4}">
                <adec:decorative xmlns:adec="http://schemas.microsoft.com/office/drawing/2017/decorative" val="0"/>
              </a:ext>
            </a:extLst>
          </p:cNvPr>
          <p:cNvPicPr>
            <a:picLocks noChangeAspect="1"/>
          </p:cNvPicPr>
          <p:nvPr/>
        </p:nvPicPr>
        <p:blipFill>
          <a:blip r:embed="rId3"/>
          <a:srcRect l="6972" r="6972"/>
          <a:stretch>
            <a:fillRect/>
          </a:stretch>
        </p:blipFill>
        <p:spPr>
          <a:xfrm>
            <a:off x="7703341" y="3380671"/>
            <a:ext cx="4488659" cy="3477329"/>
          </a:xfrm>
          <a:prstGeom prst="rect">
            <a:avLst/>
          </a:prstGeom>
        </p:spPr>
      </p:pic>
      <p:sp>
        <p:nvSpPr>
          <p:cNvPr id="10" name="Title 9">
            <a:extLst>
              <a:ext uri="{FF2B5EF4-FFF2-40B4-BE49-F238E27FC236}">
                <a16:creationId xmlns:a16="http://schemas.microsoft.com/office/drawing/2014/main" id="{2756A742-DB5C-ECE1-96C0-A517D70AE7CD}"/>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Curious minds award 2025/2026</a:t>
            </a:r>
            <a:endParaRPr lang="en-IE" dirty="0"/>
          </a:p>
        </p:txBody>
      </p:sp>
      <p:sp>
        <p:nvSpPr>
          <p:cNvPr id="38" name="Rectangle 37">
            <a:extLst>
              <a:ext uri="{FF2B5EF4-FFF2-40B4-BE49-F238E27FC236}">
                <a16:creationId xmlns:a16="http://schemas.microsoft.com/office/drawing/2014/main" id="{7D3AEC1A-BD0F-034E-8A24-41A34F2000C1}"/>
              </a:ext>
              <a:ext uri="{C183D7F6-B498-43B3-948B-1728B52AA6E4}">
                <adec:decorative xmlns:adec="http://schemas.microsoft.com/office/drawing/2017/decorative" val="1"/>
              </a:ext>
            </a:extLst>
          </p:cNvPr>
          <p:cNvSpPr/>
          <p:nvPr/>
        </p:nvSpPr>
        <p:spPr>
          <a:xfrm>
            <a:off x="2692400" y="4482429"/>
            <a:ext cx="2386736" cy="2386736"/>
          </a:xfrm>
          <a:prstGeom prst="rect">
            <a:avLst/>
          </a:prstGeom>
          <a:solidFill>
            <a:srgbClr val="77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4C10423-4CD9-9C4C-90CB-95CC3E2221F6}"/>
              </a:ext>
              <a:ext uri="{C183D7F6-B498-43B3-948B-1728B52AA6E4}">
                <adec:decorative xmlns:adec="http://schemas.microsoft.com/office/drawing/2017/decorative" val="1"/>
              </a:ext>
            </a:extLst>
          </p:cNvPr>
          <p:cNvSpPr/>
          <p:nvPr/>
        </p:nvSpPr>
        <p:spPr>
          <a:xfrm>
            <a:off x="13208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a:extLst>
              <a:ext uri="{C183D7F6-B498-43B3-948B-1728B52AA6E4}">
                <adec:decorative xmlns:adec="http://schemas.microsoft.com/office/drawing/2017/decorative" val="1"/>
              </a:ext>
            </a:extLst>
          </p:cNvPr>
          <p:cNvGrpSpPr/>
          <p:nvPr/>
        </p:nvGrpSpPr>
        <p:grpSpPr>
          <a:xfrm>
            <a:off x="7703341" y="2292798"/>
            <a:ext cx="2272404" cy="2272404"/>
            <a:chOff x="0" y="0"/>
            <a:chExt cx="4544808" cy="4544808"/>
          </a:xfrm>
        </p:grpSpPr>
        <p:grpSp>
          <p:nvGrpSpPr>
            <p:cNvPr id="4" name="Group 4"/>
            <p:cNvGrpSpPr/>
            <p:nvPr/>
          </p:nvGrpSpPr>
          <p:grpSpPr>
            <a:xfrm>
              <a:off x="0" y="0"/>
              <a:ext cx="4544808" cy="454480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a:lnSpc>
                    <a:spcPts val="1958"/>
                  </a:lnSpc>
                  <a:spcBef>
                    <a:spcPct val="0"/>
                  </a:spcBef>
                </a:pPr>
                <a:endParaRPr sz="1200"/>
              </a:p>
            </p:txBody>
          </p:sp>
        </p:grpSp>
        <p:grpSp>
          <p:nvGrpSpPr>
            <p:cNvPr id="7" name="Group 7"/>
            <p:cNvGrpSpPr/>
            <p:nvPr/>
          </p:nvGrpSpPr>
          <p:grpSpPr>
            <a:xfrm>
              <a:off x="684178" y="843481"/>
              <a:ext cx="3176452" cy="317645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958"/>
                  </a:lnSpc>
                </a:pPr>
                <a:endParaRPr sz="1200"/>
              </a:p>
            </p:txBody>
          </p:sp>
        </p:grpSp>
      </p:grpSp>
      <p:grpSp>
        <p:nvGrpSpPr>
          <p:cNvPr id="19" name="Group 19">
            <a:extLst>
              <a:ext uri="{C183D7F6-B498-43B3-948B-1728B52AA6E4}">
                <adec:decorative xmlns:adec="http://schemas.microsoft.com/office/drawing/2017/decorative" val="1"/>
              </a:ext>
            </a:extLst>
          </p:cNvPr>
          <p:cNvGrpSpPr/>
          <p:nvPr/>
        </p:nvGrpSpPr>
        <p:grpSpPr>
          <a:xfrm>
            <a:off x="2859159" y="4674641"/>
            <a:ext cx="2016431" cy="1993550"/>
            <a:chOff x="0" y="0"/>
            <a:chExt cx="4032863" cy="3987100"/>
          </a:xfrm>
        </p:grpSpPr>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110700"/>
              <a:ext cx="2917606" cy="729402"/>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183179"/>
              <a:ext cx="2917606" cy="729402"/>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917606" cy="72940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57698"/>
              <a:ext cx="2917606" cy="729402"/>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09359" y="1094102"/>
              <a:ext cx="2917606" cy="729402"/>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4783"/>
            <a:stretch>
              <a:fillRect/>
            </a:stretch>
          </p:blipFill>
          <p:spPr>
            <a:xfrm>
              <a:off x="3297145" y="3257698"/>
              <a:ext cx="735718" cy="729402"/>
            </a:xfrm>
            <a:prstGeom prst="rect">
              <a:avLst/>
            </a:prstGeom>
          </p:spPr>
        </p:pic>
      </p:grpSp>
      <p:pic>
        <p:nvPicPr>
          <p:cNvPr id="30" name="Picture 29">
            <a:extLst>
              <a:ext uri="{FF2B5EF4-FFF2-40B4-BE49-F238E27FC236}">
                <a16:creationId xmlns:a16="http://schemas.microsoft.com/office/drawing/2014/main" id="{18DF8E3E-72EB-2C40-8237-EF7A0500E5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8862" y="373814"/>
            <a:ext cx="4480594" cy="1657206"/>
          </a:xfrm>
          <a:prstGeom prst="rect">
            <a:avLst/>
          </a:prstGeom>
        </p:spPr>
      </p:pic>
      <p:sp>
        <p:nvSpPr>
          <p:cNvPr id="32" name="Rectangle 31">
            <a:extLst>
              <a:ext uri="{FF2B5EF4-FFF2-40B4-BE49-F238E27FC236}">
                <a16:creationId xmlns:a16="http://schemas.microsoft.com/office/drawing/2014/main" id="{38C391F6-CF4B-E44F-804B-1EA6B2248F12}"/>
              </a:ext>
              <a:ext uri="{C183D7F6-B498-43B3-948B-1728B52AA6E4}">
                <adec:decorative xmlns:adec="http://schemas.microsoft.com/office/drawing/2017/decorative" val="1"/>
              </a:ext>
            </a:extLst>
          </p:cNvPr>
          <p:cNvSpPr/>
          <p:nvPr/>
        </p:nvSpPr>
        <p:spPr>
          <a:xfrm>
            <a:off x="9970675" y="1463041"/>
            <a:ext cx="2221326" cy="1917630"/>
          </a:xfrm>
          <a:prstGeom prst="rect">
            <a:avLst/>
          </a:prstGeom>
          <a:solidFill>
            <a:srgbClr val="2E25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BD11AAE-7F3D-374E-8FF4-6EBB27FA4CF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579688" y="1799518"/>
            <a:ext cx="1003300" cy="1199598"/>
          </a:xfrm>
          <a:prstGeom prst="rect">
            <a:avLst/>
          </a:prstGeom>
        </p:spPr>
      </p:pic>
      <p:pic>
        <p:nvPicPr>
          <p:cNvPr id="35" name="Picture 34">
            <a:extLst>
              <a:ext uri="{FF2B5EF4-FFF2-40B4-BE49-F238E27FC236}">
                <a16:creationId xmlns:a16="http://schemas.microsoft.com/office/drawing/2014/main" id="{9C866B6C-3AE8-EE40-9A64-7F517C32C49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65480" y="5159171"/>
            <a:ext cx="1303076" cy="1134159"/>
          </a:xfrm>
          <a:prstGeom prst="rect">
            <a:avLst/>
          </a:prstGeom>
        </p:spPr>
      </p:pic>
      <p:sp>
        <p:nvSpPr>
          <p:cNvPr id="36" name="Oval 35">
            <a:extLst>
              <a:ext uri="{FF2B5EF4-FFF2-40B4-BE49-F238E27FC236}">
                <a16:creationId xmlns:a16="http://schemas.microsoft.com/office/drawing/2014/main" id="{474B1226-9472-9646-ADA1-4ED719DA39C8}"/>
              </a:ext>
              <a:ext uri="{C183D7F6-B498-43B3-948B-1728B52AA6E4}">
                <adec:decorative xmlns:adec="http://schemas.microsoft.com/office/drawing/2017/decorative" val="1"/>
              </a:ext>
            </a:extLst>
          </p:cNvPr>
          <p:cNvSpPr/>
          <p:nvPr/>
        </p:nvSpPr>
        <p:spPr>
          <a:xfrm>
            <a:off x="523240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CAAB8F2-A926-4B4F-82ED-4890B3BE846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650271" y="5003954"/>
            <a:ext cx="1468419" cy="1411941"/>
          </a:xfrm>
          <a:prstGeom prst="rect">
            <a:avLst/>
          </a:prstGeom>
        </p:spPr>
      </p:pic>
    </p:spTree>
    <p:extLst>
      <p:ext uri="{BB962C8B-B14F-4D97-AF65-F5344CB8AC3E}">
        <p14:creationId xmlns:p14="http://schemas.microsoft.com/office/powerpoint/2010/main" val="197258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CA6D-0E2F-A7E3-272B-EA4804EC37D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230D05CE-CCB7-1A9E-EE17-3F77DC2158FA}"/>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2: Technology</a:t>
            </a:r>
          </a:p>
        </p:txBody>
      </p:sp>
      <p:sp>
        <p:nvSpPr>
          <p:cNvPr id="14" name="TextBox 4">
            <a:extLst>
              <a:ext uri="{FF2B5EF4-FFF2-40B4-BE49-F238E27FC236}">
                <a16:creationId xmlns:a16="http://schemas.microsoft.com/office/drawing/2014/main" id="{452136DE-CCC8-3C4E-FE0B-91A63422B877}"/>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E4B856C2-32D1-4AD6-6D53-C7015C396148}"/>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9737AEB-5B4F-09DC-D229-FA751A8CC5A6}"/>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first example of </a:t>
            </a:r>
            <a:r>
              <a:rPr lang="en-GB" sz="2000" b="1" i="1" u="sng" dirty="0">
                <a:latin typeface="+mj-lt"/>
              </a:rPr>
              <a:t>the learners </a:t>
            </a:r>
            <a:r>
              <a:rPr lang="en-GB" sz="2000" b="1" i="1" dirty="0">
                <a:latin typeface="+mj-lt"/>
              </a:rPr>
              <a:t>using technology for any subject and label clearly. By technology we are referring to the use of Information Communications Technologies (ICT), coding or robotics.</a:t>
            </a:r>
            <a:endParaRPr lang="en-US" dirty="0"/>
          </a:p>
        </p:txBody>
      </p:sp>
      <p:sp>
        <p:nvSpPr>
          <p:cNvPr id="16" name="Text Placeholder 4">
            <a:extLst>
              <a:ext uri="{FF2B5EF4-FFF2-40B4-BE49-F238E27FC236}">
                <a16:creationId xmlns:a16="http://schemas.microsoft.com/office/drawing/2014/main" id="{D6193C3C-92E8-B15D-C3AC-EEC08E587B52}"/>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2" name="Picture 1" descr="A group of icons in a circle">
            <a:extLst>
              <a:ext uri="{FF2B5EF4-FFF2-40B4-BE49-F238E27FC236}">
                <a16:creationId xmlns:a16="http://schemas.microsoft.com/office/drawing/2014/main" id="{B9ED192E-8B08-6B1A-0CF4-62652D474DC1}"/>
              </a:ext>
            </a:extLst>
          </p:cNvPr>
          <p:cNvPicPr>
            <a:picLocks noChangeAspect="1"/>
          </p:cNvPicPr>
          <p:nvPr/>
        </p:nvPicPr>
        <p:blipFill>
          <a:blip r:embed="rId4"/>
          <a:srcRect l="714" t="1901" r="79286" b="65399"/>
          <a:stretch>
            <a:fillRect/>
          </a:stretch>
        </p:blipFill>
        <p:spPr>
          <a:xfrm>
            <a:off x="11276431" y="5874753"/>
            <a:ext cx="1010590" cy="1067727"/>
          </a:xfrm>
          <a:prstGeom prst="rect">
            <a:avLst/>
          </a:prstGeom>
        </p:spPr>
      </p:pic>
    </p:spTree>
    <p:extLst>
      <p:ext uri="{BB962C8B-B14F-4D97-AF65-F5344CB8AC3E}">
        <p14:creationId xmlns:p14="http://schemas.microsoft.com/office/powerpoint/2010/main" val="10731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C291-4EA9-6A77-941F-7F8FE13751E8}"/>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929E00DA-A9B3-14A4-02E0-EB6240F3D013}"/>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2: Technology</a:t>
            </a:r>
          </a:p>
        </p:txBody>
      </p:sp>
      <p:sp>
        <p:nvSpPr>
          <p:cNvPr id="14" name="TextBox 4">
            <a:extLst>
              <a:ext uri="{FF2B5EF4-FFF2-40B4-BE49-F238E27FC236}">
                <a16:creationId xmlns:a16="http://schemas.microsoft.com/office/drawing/2014/main" id="{03ACAB19-C11F-D097-D5BA-FD53EC38D80A}"/>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E8DE4CF7-F3B9-52FA-F687-C385E00AD8DF}"/>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6C8CD124-0405-01F7-6865-3C8368EB9123}"/>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second example of </a:t>
            </a:r>
            <a:r>
              <a:rPr lang="en-GB" sz="2000" b="1" i="1" u="sng" dirty="0">
                <a:latin typeface="+mj-lt"/>
              </a:rPr>
              <a:t>the learners </a:t>
            </a:r>
            <a:r>
              <a:rPr lang="en-GB" sz="2000" b="1" i="1" dirty="0">
                <a:latin typeface="+mj-lt"/>
              </a:rPr>
              <a:t>using technology for any subject and label clearly. By technology we are referring to the use of Information Communications Technologies (ICT), coding or robotics.</a:t>
            </a:r>
            <a:endParaRPr lang="en-US" dirty="0"/>
          </a:p>
        </p:txBody>
      </p:sp>
      <p:sp>
        <p:nvSpPr>
          <p:cNvPr id="16" name="Text Placeholder 4">
            <a:extLst>
              <a:ext uri="{FF2B5EF4-FFF2-40B4-BE49-F238E27FC236}">
                <a16:creationId xmlns:a16="http://schemas.microsoft.com/office/drawing/2014/main" id="{9C5EA2F5-146E-2170-6A9E-12BDB51CC188}"/>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2" name="Picture 1" descr="A group of icons in a circle">
            <a:extLst>
              <a:ext uri="{FF2B5EF4-FFF2-40B4-BE49-F238E27FC236}">
                <a16:creationId xmlns:a16="http://schemas.microsoft.com/office/drawing/2014/main" id="{B719EEA9-50D3-D3D8-0B89-F00BC6E1FA9B}"/>
              </a:ext>
            </a:extLst>
          </p:cNvPr>
          <p:cNvPicPr>
            <a:picLocks noChangeAspect="1"/>
          </p:cNvPicPr>
          <p:nvPr/>
        </p:nvPicPr>
        <p:blipFill>
          <a:blip r:embed="rId4"/>
          <a:srcRect l="714" t="1901" r="79286" b="65399"/>
          <a:stretch>
            <a:fillRect/>
          </a:stretch>
        </p:blipFill>
        <p:spPr>
          <a:xfrm>
            <a:off x="11276431" y="5874753"/>
            <a:ext cx="1010590" cy="1067727"/>
          </a:xfrm>
          <a:prstGeom prst="rect">
            <a:avLst/>
          </a:prstGeom>
        </p:spPr>
      </p:pic>
    </p:spTree>
    <p:extLst>
      <p:ext uri="{BB962C8B-B14F-4D97-AF65-F5344CB8AC3E}">
        <p14:creationId xmlns:p14="http://schemas.microsoft.com/office/powerpoint/2010/main" val="778891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06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3: Engineering</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9180" y="5376037"/>
            <a:ext cx="2546321" cy="941790"/>
          </a:xfrm>
          <a:prstGeom prst="rect">
            <a:avLst/>
          </a:prstGeom>
        </p:spPr>
      </p:pic>
      <p:pic>
        <p:nvPicPr>
          <p:cNvPr id="2" name="Picture 1">
            <a:extLst>
              <a:ext uri="{FF2B5EF4-FFF2-40B4-BE49-F238E27FC236}">
                <a16:creationId xmlns:a16="http://schemas.microsoft.com/office/drawing/2014/main" id="{158A3F59-BF3A-3E4E-99E2-CF1611582F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9573" y="5049129"/>
            <a:ext cx="1427285" cy="1268698"/>
          </a:xfrm>
          <a:prstGeom prst="rect">
            <a:avLst/>
          </a:prstGeom>
        </p:spPr>
      </p:pic>
      <p:pic>
        <p:nvPicPr>
          <p:cNvPr id="4" name="Picture 3" descr="children doing an electricity experiment">
            <a:extLst>
              <a:ext uri="{FF2B5EF4-FFF2-40B4-BE49-F238E27FC236}">
                <a16:creationId xmlns:a16="http://schemas.microsoft.com/office/drawing/2014/main" id="{67C907FA-7BB8-1346-B56A-3E5634481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893" y="1794982"/>
            <a:ext cx="6784268" cy="4522845"/>
          </a:xfrm>
          <a:prstGeom prst="rect">
            <a:avLst/>
          </a:prstGeom>
          <a:ln w="19050">
            <a:solidFill>
              <a:schemeClr val="bg1"/>
            </a:solidFill>
          </a:ln>
        </p:spPr>
      </p:pic>
    </p:spTree>
    <p:extLst>
      <p:ext uri="{BB962C8B-B14F-4D97-AF65-F5344CB8AC3E}">
        <p14:creationId xmlns:p14="http://schemas.microsoft.com/office/powerpoint/2010/main" val="1461854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4FAF-48D2-F5C9-6CFF-1D042027DD98}"/>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EF457231-3920-0E37-E581-8C766DB2C31A}"/>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3: Engineering</a:t>
            </a:r>
          </a:p>
        </p:txBody>
      </p:sp>
      <p:sp>
        <p:nvSpPr>
          <p:cNvPr id="14" name="TextBox 4">
            <a:extLst>
              <a:ext uri="{FF2B5EF4-FFF2-40B4-BE49-F238E27FC236}">
                <a16:creationId xmlns:a16="http://schemas.microsoft.com/office/drawing/2014/main" id="{7BEC2A51-F81D-A4FF-0069-080F3B4F829C}"/>
              </a:ext>
              <a:ext uri="{C183D7F6-B498-43B3-948B-1728B52AA6E4}">
                <adec:decorative xmlns:adec="http://schemas.microsoft.com/office/drawing/2017/decorative" val="0"/>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lang="en-US" sz="3450" dirty="0">
                <a:solidFill>
                  <a:srgbClr val="7766AB"/>
                </a:solidFill>
                <a:latin typeface="Shoika-Light"/>
                <a:ea typeface="+mn-ea"/>
                <a:cs typeface="+mn-cs"/>
              </a:rPr>
              <a:t>Engineering </a:t>
            </a: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D5736EB9-790C-0E98-2C87-4DE0053248CB}"/>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E9F4305B-80E8-3B2B-74A3-0C54FF33E7AB}"/>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first example of how the learners investigated engineering in class or in the local area and label clearly. </a:t>
            </a:r>
            <a:endParaRPr lang="en-US" dirty="0"/>
          </a:p>
        </p:txBody>
      </p:sp>
      <p:sp>
        <p:nvSpPr>
          <p:cNvPr id="16" name="Text Placeholder 4">
            <a:extLst>
              <a:ext uri="{FF2B5EF4-FFF2-40B4-BE49-F238E27FC236}">
                <a16:creationId xmlns:a16="http://schemas.microsoft.com/office/drawing/2014/main" id="{FC8076DF-B532-06D3-79D8-B3AA820DD6D8}"/>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D541E505-8976-F00B-CE3B-6D8DE1930711}"/>
              </a:ext>
            </a:extLst>
          </p:cNvPr>
          <p:cNvPicPr>
            <a:picLocks noChangeAspect="1"/>
          </p:cNvPicPr>
          <p:nvPr/>
        </p:nvPicPr>
        <p:blipFill>
          <a:blip r:embed="rId4"/>
          <a:srcRect l="78085" t="36550" r="4420" b="36339"/>
          <a:stretch>
            <a:fillRect/>
          </a:stretch>
        </p:blipFill>
        <p:spPr>
          <a:xfrm>
            <a:off x="11390312" y="5992111"/>
            <a:ext cx="804894" cy="863354"/>
          </a:xfrm>
          <a:prstGeom prst="rect">
            <a:avLst/>
          </a:prstGeom>
        </p:spPr>
      </p:pic>
    </p:spTree>
    <p:extLst>
      <p:ext uri="{BB962C8B-B14F-4D97-AF65-F5344CB8AC3E}">
        <p14:creationId xmlns:p14="http://schemas.microsoft.com/office/powerpoint/2010/main" val="30173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7E6C6-BB71-6FC2-D273-0E0EAB5E914A}"/>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3653945F-7AA5-CFDB-9456-1EEA026D5F92}"/>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3: Engineering</a:t>
            </a:r>
          </a:p>
        </p:txBody>
      </p:sp>
      <p:sp>
        <p:nvSpPr>
          <p:cNvPr id="14" name="TextBox 4">
            <a:extLst>
              <a:ext uri="{FF2B5EF4-FFF2-40B4-BE49-F238E27FC236}">
                <a16:creationId xmlns:a16="http://schemas.microsoft.com/office/drawing/2014/main" id="{1DA8BDAD-2556-C2C4-BB4E-DB24A38EFF7E}"/>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Engineering 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82C0864F-DB6E-A002-6C4A-83C25200F87F}"/>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D157904A-FE04-3734-AAA6-D31733B5F261}"/>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second example of how the learners investigated engineering in class or in the local area and label clearly. </a:t>
            </a:r>
            <a:endParaRPr lang="en-US" dirty="0"/>
          </a:p>
        </p:txBody>
      </p:sp>
      <p:sp>
        <p:nvSpPr>
          <p:cNvPr id="16" name="Text Placeholder 4">
            <a:extLst>
              <a:ext uri="{FF2B5EF4-FFF2-40B4-BE49-F238E27FC236}">
                <a16:creationId xmlns:a16="http://schemas.microsoft.com/office/drawing/2014/main" id="{DDF35ABF-482D-4585-0AFA-240C45E4E18E}"/>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C3EAB767-7DFA-3FA8-D9BB-51D7D2719169}"/>
              </a:ext>
            </a:extLst>
          </p:cNvPr>
          <p:cNvPicPr>
            <a:picLocks noChangeAspect="1"/>
          </p:cNvPicPr>
          <p:nvPr/>
        </p:nvPicPr>
        <p:blipFill>
          <a:blip r:embed="rId4"/>
          <a:srcRect l="78085" t="36550" r="4420" b="36339"/>
          <a:stretch>
            <a:fillRect/>
          </a:stretch>
        </p:blipFill>
        <p:spPr>
          <a:xfrm>
            <a:off x="11390312" y="5992111"/>
            <a:ext cx="804894" cy="863354"/>
          </a:xfrm>
          <a:prstGeom prst="rect">
            <a:avLst/>
          </a:prstGeom>
        </p:spPr>
      </p:pic>
    </p:spTree>
    <p:extLst>
      <p:ext uri="{BB962C8B-B14F-4D97-AF65-F5344CB8AC3E}">
        <p14:creationId xmlns:p14="http://schemas.microsoft.com/office/powerpoint/2010/main" val="33509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5" y="316113"/>
            <a:ext cx="5280904"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552"/>
                </a:solidFill>
                <a:effectLst/>
                <a:uLnTx/>
                <a:uFillTx/>
                <a:latin typeface="Shoika-Bold"/>
                <a:ea typeface="+mn-ea"/>
                <a:cs typeface="+mn-cs"/>
              </a:rPr>
              <a:t>Step 4: </a:t>
            </a:r>
            <a:r>
              <a:rPr kumimoji="0" lang="en-US" sz="4800" b="1" i="0" u="none" strike="noStrike" kern="1200" cap="none" spc="0" normalizeH="0" baseline="0" noProof="0" dirty="0" err="1">
                <a:ln>
                  <a:noFill/>
                </a:ln>
                <a:solidFill>
                  <a:srgbClr val="2E2552"/>
                </a:solidFill>
                <a:effectLst/>
                <a:uLnTx/>
                <a:uFillTx/>
                <a:latin typeface="Shoika-Bold"/>
                <a:ea typeface="+mn-ea"/>
                <a:cs typeface="+mn-cs"/>
              </a:rPr>
              <a:t>Maths</a:t>
            </a:r>
            <a:endParaRPr kumimoji="0" lang="en-US" sz="48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1" name="Picture 30" descr="child with his hand up to answer a teacher's question">
            <a:extLst>
              <a:ext uri="{FF2B5EF4-FFF2-40B4-BE49-F238E27FC236}">
                <a16:creationId xmlns:a16="http://schemas.microsoft.com/office/drawing/2014/main" id="{7E38549C-5C6A-AA4A-BF61-64C04481C84C}"/>
              </a:ext>
            </a:extLst>
          </p:cNvPr>
          <p:cNvPicPr>
            <a:picLocks noChangeAspect="1"/>
          </p:cNvPicPr>
          <p:nvPr/>
        </p:nvPicPr>
        <p:blipFill>
          <a:blip r:embed="rId6">
            <a:extLst>
              <a:ext uri="{28A0092B-C50C-407E-A947-70E740481C1C}">
                <a14:useLocalDpi xmlns:a14="http://schemas.microsoft.com/office/drawing/2010/main" val="0"/>
              </a:ext>
            </a:extLst>
          </a:blip>
          <a:srcRect l="16608" r="16608"/>
          <a:stretch/>
        </p:blipFill>
        <p:spPr>
          <a:xfrm>
            <a:off x="3326779" y="1065077"/>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pic>
        <p:nvPicPr>
          <p:cNvPr id="32" name="Picture 31">
            <a:extLst>
              <a:ext uri="{FF2B5EF4-FFF2-40B4-BE49-F238E27FC236}">
                <a16:creationId xmlns:a16="http://schemas.microsoft.com/office/drawing/2014/main" id="{E7C0B56E-2ED9-A042-9625-A2286137E23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9219" y="5376037"/>
            <a:ext cx="1239723" cy="1213895"/>
          </a:xfrm>
          <a:prstGeom prst="rect">
            <a:avLst/>
          </a:prstGeom>
        </p:spPr>
      </p:pic>
    </p:spTree>
    <p:extLst>
      <p:ext uri="{BB962C8B-B14F-4D97-AF65-F5344CB8AC3E}">
        <p14:creationId xmlns:p14="http://schemas.microsoft.com/office/powerpoint/2010/main" val="29390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D63F-7B36-3227-001B-60585012EA03}"/>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7646A7F2-2F94-EE75-6B5C-4C4CE0274177}"/>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4: </a:t>
            </a:r>
            <a:r>
              <a:rPr lang="en-US" sz="3200" b="1" dirty="0" err="1">
                <a:solidFill>
                  <a:srgbClr val="2E2552"/>
                </a:solidFill>
                <a:latin typeface="Shoika-Bold"/>
              </a:rPr>
              <a:t>Maths</a:t>
            </a:r>
          </a:p>
        </p:txBody>
      </p:sp>
      <p:sp>
        <p:nvSpPr>
          <p:cNvPr id="14" name="TextBox 4">
            <a:extLst>
              <a:ext uri="{FF2B5EF4-FFF2-40B4-BE49-F238E27FC236}">
                <a16:creationId xmlns:a16="http://schemas.microsoft.com/office/drawing/2014/main" id="{C54C1408-D00C-18E9-29B8-A91F86CCCC78}"/>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err="1">
                <a:ln>
                  <a:noFill/>
                </a:ln>
                <a:solidFill>
                  <a:srgbClr val="7766AB"/>
                </a:solidFill>
                <a:effectLst/>
                <a:uLnTx/>
                <a:uFillTx/>
                <a:latin typeface="Shoika-Light"/>
                <a:ea typeface="+mn-ea"/>
                <a:cs typeface="+mn-cs"/>
              </a:rPr>
              <a:t>Maths</a:t>
            </a:r>
            <a:r>
              <a:rPr kumimoji="0" lang="en-US" sz="3450" b="0" i="0" u="none" strike="noStrike" kern="1200" cap="none" spc="0" normalizeH="0" baseline="0" noProof="0" dirty="0">
                <a:ln>
                  <a:noFill/>
                </a:ln>
                <a:solidFill>
                  <a:srgbClr val="7766AB"/>
                </a:solidFill>
                <a:effectLst/>
                <a:uLnTx/>
                <a:uFillTx/>
                <a:latin typeface="Shoika-Light"/>
                <a:ea typeface="+mn-ea"/>
                <a:cs typeface="+mn-cs"/>
              </a:rPr>
              <a:t> First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CF47ED59-8ECB-F6D9-F22A-0E4346A43642}"/>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1FE380C-7B28-D037-0326-913C19F1D40D}"/>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first example of how the learners have applied their maths knowledge and skills in practical ways and label clearly.</a:t>
            </a:r>
            <a:endParaRPr lang="en-US" dirty="0"/>
          </a:p>
        </p:txBody>
      </p:sp>
      <p:sp>
        <p:nvSpPr>
          <p:cNvPr id="16" name="Text Placeholder 4">
            <a:extLst>
              <a:ext uri="{FF2B5EF4-FFF2-40B4-BE49-F238E27FC236}">
                <a16:creationId xmlns:a16="http://schemas.microsoft.com/office/drawing/2014/main" id="{D1A9A5A9-0F4A-4E69-DAC7-56B484AAADCA}"/>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523D4055-1E3E-8F4B-3715-100CCC19B8DE}"/>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extLst>
      <p:ext uri="{BB962C8B-B14F-4D97-AF65-F5344CB8AC3E}">
        <p14:creationId xmlns:p14="http://schemas.microsoft.com/office/powerpoint/2010/main" val="140194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35D21-F00E-86E9-A92F-E8BB8DB426DB}"/>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1214828B-BC02-C198-4D0B-E11B43EF5A8D}"/>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4: </a:t>
            </a:r>
            <a:r>
              <a:rPr lang="en-US" sz="3200" b="1" dirty="0" err="1">
                <a:solidFill>
                  <a:srgbClr val="2E2552"/>
                </a:solidFill>
                <a:latin typeface="Shoika-Bold"/>
              </a:rPr>
              <a:t>Maths</a:t>
            </a:r>
          </a:p>
        </p:txBody>
      </p:sp>
      <p:sp>
        <p:nvSpPr>
          <p:cNvPr id="14" name="TextBox 4">
            <a:extLst>
              <a:ext uri="{FF2B5EF4-FFF2-40B4-BE49-F238E27FC236}">
                <a16:creationId xmlns:a16="http://schemas.microsoft.com/office/drawing/2014/main" id="{ECA0DABE-DF10-CF45-BAD5-D8F510EB8A08}"/>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err="1">
                <a:ln>
                  <a:noFill/>
                </a:ln>
                <a:solidFill>
                  <a:srgbClr val="7766AB"/>
                </a:solidFill>
                <a:effectLst/>
                <a:uLnTx/>
                <a:uFillTx/>
                <a:latin typeface="Shoika-Light"/>
                <a:ea typeface="+mn-ea"/>
                <a:cs typeface="+mn-cs"/>
              </a:rPr>
              <a:t>Maths</a:t>
            </a:r>
            <a:r>
              <a:rPr kumimoji="0" lang="en-US" sz="3450" b="0" i="0" u="none" strike="noStrike" kern="1200" cap="none" spc="0" normalizeH="0" baseline="0" noProof="0" dirty="0">
                <a:ln>
                  <a:noFill/>
                </a:ln>
                <a:solidFill>
                  <a:srgbClr val="7766AB"/>
                </a:solidFill>
                <a:effectLst/>
                <a:uLnTx/>
                <a:uFillTx/>
                <a:latin typeface="Shoika-Light"/>
                <a:ea typeface="+mn-ea"/>
                <a:cs typeface="+mn-cs"/>
              </a:rPr>
              <a:t> Second Activity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263BE9D7-9CA4-BDF8-36B3-C234E5EEAD26}"/>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13361BAE-0FE3-A7D0-D437-85D0FB845392}"/>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the second example of how the learners have applied their maths knowledge and skills in practical ways and label clearly.</a:t>
            </a:r>
            <a:endParaRPr lang="en-US" dirty="0"/>
          </a:p>
        </p:txBody>
      </p:sp>
      <p:sp>
        <p:nvSpPr>
          <p:cNvPr id="16" name="Text Placeholder 4">
            <a:extLst>
              <a:ext uri="{FF2B5EF4-FFF2-40B4-BE49-F238E27FC236}">
                <a16:creationId xmlns:a16="http://schemas.microsoft.com/office/drawing/2014/main" id="{456CD3CA-8680-A2D7-45B7-FCEDF827591A}"/>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86CC5D6E-590A-120A-F013-9FA7B6DEC4A0}"/>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extLst>
      <p:ext uri="{BB962C8B-B14F-4D97-AF65-F5344CB8AC3E}">
        <p14:creationId xmlns:p14="http://schemas.microsoft.com/office/powerpoint/2010/main" val="421092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a:ea typeface="+mn-ea"/>
                <a:cs typeface="+mn-cs"/>
              </a:rPr>
              <a:t>Step 5: Show and Tell</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 name="Picture 2" descr="A boy holding up an atomic structure in a classroom">
            <a:extLst>
              <a:ext uri="{FF2B5EF4-FFF2-40B4-BE49-F238E27FC236}">
                <a16:creationId xmlns:a16="http://schemas.microsoft.com/office/drawing/2014/main" id="{C5090D0C-1142-AC18-6257-4E28BA43E229}"/>
              </a:ext>
            </a:extLst>
          </p:cNvPr>
          <p:cNvPicPr>
            <a:picLocks noChangeAspect="1"/>
          </p:cNvPicPr>
          <p:nvPr/>
        </p:nvPicPr>
        <p:blipFill>
          <a:blip r:embed="rId7">
            <a:extLst>
              <a:ext uri="{28A0092B-C50C-407E-A947-70E740481C1C}">
                <a14:useLocalDpi xmlns:a14="http://schemas.microsoft.com/office/drawing/2010/main" val="0"/>
              </a:ext>
            </a:extLst>
          </a:blip>
          <a:srcRect l="24478" t="22868" r="23783" b="13459"/>
          <a:stretch>
            <a:fillRect/>
          </a:stretch>
        </p:blipFill>
        <p:spPr>
          <a:xfrm>
            <a:off x="2765553" y="1480781"/>
            <a:ext cx="6307214" cy="4366151"/>
          </a:xfrm>
          <a:prstGeom prst="rect">
            <a:avLst/>
          </a:prstGeom>
        </p:spPr>
      </p:pic>
    </p:spTree>
    <p:extLst>
      <p:ext uri="{BB962C8B-B14F-4D97-AF65-F5344CB8AC3E}">
        <p14:creationId xmlns:p14="http://schemas.microsoft.com/office/powerpoint/2010/main" val="126153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269F2670-17FE-D3F6-F8B2-B11E9F8E4ECF}"/>
              </a:ext>
            </a:extLst>
          </p:cNvPr>
          <p:cNvSpPr txBox="1"/>
          <p:nvPr/>
        </p:nvSpPr>
        <p:spPr>
          <a:xfrm>
            <a:off x="231044" y="114294"/>
            <a:ext cx="5421037" cy="1288173"/>
          </a:xfrm>
          <a:prstGeom prst="rect">
            <a:avLst/>
          </a:prstGeom>
        </p:spPr>
        <p:txBody>
          <a:bodyPr wrap="square"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a:rPr>
              <a:t>Step 5: STEM Show and Tell</a:t>
            </a:r>
          </a:p>
        </p:txBody>
      </p:sp>
      <p:pic>
        <p:nvPicPr>
          <p:cNvPr id="3" name="Picture 2" descr="A close-up of a logo">
            <a:extLst>
              <a:ext uri="{FF2B5EF4-FFF2-40B4-BE49-F238E27FC236}">
                <a16:creationId xmlns:a16="http://schemas.microsoft.com/office/drawing/2014/main" id="{6B87C4DB-79C0-EA02-0592-0B7DD896B08E}"/>
              </a:ext>
            </a:extLst>
          </p:cNvPr>
          <p:cNvPicPr>
            <a:picLocks noChangeAspect="1"/>
          </p:cNvPicPr>
          <p:nvPr/>
        </p:nvPicPr>
        <p:blipFill>
          <a:blip r:embed="rId3"/>
          <a:stretch>
            <a:fillRect/>
          </a:stretch>
        </p:blipFill>
        <p:spPr>
          <a:xfrm>
            <a:off x="9418832" y="354260"/>
            <a:ext cx="2360654" cy="873118"/>
          </a:xfrm>
          <a:prstGeom prst="rect">
            <a:avLst/>
          </a:prstGeom>
        </p:spPr>
      </p:pic>
      <p:sp>
        <p:nvSpPr>
          <p:cNvPr id="4" name="Text Placeholder 4">
            <a:extLst>
              <a:ext uri="{FF2B5EF4-FFF2-40B4-BE49-F238E27FC236}">
                <a16:creationId xmlns:a16="http://schemas.microsoft.com/office/drawing/2014/main" id="{19383141-91E1-9CA8-4CF8-F01ABDBD7F87}"/>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one or more example of how the learners have presented and explained their STEM work to others (beyond their own class) and label clearly.</a:t>
            </a:r>
            <a:endParaRPr lang="en-IE" sz="2000" dirty="0"/>
          </a:p>
        </p:txBody>
      </p:sp>
      <p:sp>
        <p:nvSpPr>
          <p:cNvPr id="5" name="Text Placeholder 4">
            <a:extLst>
              <a:ext uri="{FF2B5EF4-FFF2-40B4-BE49-F238E27FC236}">
                <a16:creationId xmlns:a16="http://schemas.microsoft.com/office/drawing/2014/main" id="{9729893C-67D5-59AD-F4BC-8614EF691C4E}"/>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2000" b="1" i="1" dirty="0">
                <a:solidFill>
                  <a:srgbClr val="000000"/>
                </a:solidFill>
                <a:latin typeface="Calibri Light" panose="020F0302020204030204"/>
              </a:rPr>
              <a:t>Label</a:t>
            </a:r>
            <a:endParaRPr lang="en-IE" sz="2000" dirty="0">
              <a:solidFill>
                <a:srgbClr val="000000"/>
              </a:solidFill>
              <a:latin typeface="Calibri" panose="020F0502020204030204"/>
            </a:endParaRPr>
          </a:p>
        </p:txBody>
      </p:sp>
      <p:pic>
        <p:nvPicPr>
          <p:cNvPr id="11" name="Picture 10" descr="A group of icons in a circle">
            <a:extLst>
              <a:ext uri="{FF2B5EF4-FFF2-40B4-BE49-F238E27FC236}">
                <a16:creationId xmlns:a16="http://schemas.microsoft.com/office/drawing/2014/main" id="{E941C199-3A22-FE6B-2B64-04417DA59EAC}"/>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
        <p:nvSpPr>
          <p:cNvPr id="6" name="Title 5">
            <a:extLst>
              <a:ext uri="{FF2B5EF4-FFF2-40B4-BE49-F238E27FC236}">
                <a16:creationId xmlns:a16="http://schemas.microsoft.com/office/drawing/2014/main" id="{2F148EE6-332E-8DA4-BC86-85ACD12E1632}"/>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STEM show and tell</a:t>
            </a:r>
            <a:endParaRPr lang="en-I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a:extLst>
              <a:ext uri="{C183D7F6-B498-43B3-948B-1728B52AA6E4}">
                <adec:decorative xmlns:adec="http://schemas.microsoft.com/office/drawing/2017/decorative" val="0"/>
              </a:ext>
            </a:extLst>
          </p:cNvPr>
          <p:cNvSpPr txBox="1">
            <a:spLocks noGrp="1"/>
          </p:cNvSpPr>
          <p:nvPr>
            <p:ph type="title" idx="4294967295"/>
          </p:nvPr>
        </p:nvSpPr>
        <p:spPr>
          <a:xfrm>
            <a:off x="336125" y="316113"/>
            <a:ext cx="5053608"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1: Science</a:t>
            </a:r>
          </a:p>
        </p:txBody>
      </p:sp>
      <p:grpSp>
        <p:nvGrpSpPr>
          <p:cNvPr id="2" name="Group 2" descr="child holding growing plant">
            <a:extLst>
              <a:ext uri="{C183D7F6-B498-43B3-948B-1728B52AA6E4}">
                <adec:decorative xmlns:adec="http://schemas.microsoft.com/office/drawing/2017/decorative" val="0"/>
              </a:ext>
            </a:extLst>
          </p:cNvPr>
          <p:cNvGrpSpPr>
            <a:grpSpLocks noChangeAspect="1"/>
          </p:cNvGrpSpPr>
          <p:nvPr/>
        </p:nvGrpSpPr>
        <p:grpSpPr>
          <a:xfrm rot="-1528963">
            <a:off x="2020630" y="1632665"/>
            <a:ext cx="8116203" cy="3246481"/>
            <a:chOff x="0" y="0"/>
            <a:chExt cx="6350000" cy="2540000"/>
          </a:xfrm>
        </p:grpSpPr>
        <p:sp>
          <p:nvSpPr>
            <p:cNvPr id="3" name="Freeform 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blipFill>
              <a:blip r:embed="rId3"/>
              <a:stretch>
                <a:fillRect t="-28020" b="-28020"/>
              </a:stretch>
            </a:blipFill>
          </p:spPr>
          <p:txBody>
            <a:bodyPr/>
            <a:lstStyle/>
            <a:p>
              <a:endParaRPr lang="en-IE"/>
            </a:p>
          </p:txBody>
        </p:sp>
        <p:sp>
          <p:nvSpPr>
            <p:cNvPr id="4" name="Freeform 4"/>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7766AB"/>
            </a:solidFill>
            <a:ln>
              <a:noFill/>
            </a:ln>
          </p:spPr>
          <p:txBody>
            <a:bodyPr/>
            <a:lstStyle/>
            <a:p>
              <a:endParaRPr lang="en-IE"/>
            </a:p>
          </p:txBody>
        </p:sp>
      </p:gr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99365" y="5710982"/>
            <a:ext cx="1339779" cy="669889"/>
          </a:xfrm>
          <a:prstGeom prst="rect">
            <a:avLst/>
          </a:prstGeom>
        </p:spPr>
      </p:pic>
      <p:pic>
        <p:nvPicPr>
          <p:cNvPr id="15" name="Picture 14">
            <a:extLst>
              <a:ext uri="{FF2B5EF4-FFF2-40B4-BE49-F238E27FC236}">
                <a16:creationId xmlns:a16="http://schemas.microsoft.com/office/drawing/2014/main" id="{0F6B8A10-1D25-EB48-9B6B-44D88281E4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1705" y="5359456"/>
            <a:ext cx="1356360" cy="1356360"/>
          </a:xfrm>
          <a:prstGeom prst="rect">
            <a:avLst/>
          </a:prstGeom>
        </p:spPr>
      </p:pic>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99180" y="5376037"/>
            <a:ext cx="2546321" cy="941790"/>
          </a:xfrm>
          <a:prstGeom prst="rect">
            <a:avLst/>
          </a:prstGeom>
        </p:spPr>
      </p:pic>
    </p:spTree>
    <p:extLst>
      <p:ext uri="{BB962C8B-B14F-4D97-AF65-F5344CB8AC3E}">
        <p14:creationId xmlns:p14="http://schemas.microsoft.com/office/powerpoint/2010/main" val="3851982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697397" y="830565"/>
            <a:ext cx="3973403" cy="586058"/>
          </a:xfrm>
          <a:prstGeom prst="rect">
            <a:avLst/>
          </a:prstGeom>
        </p:spPr>
        <p:txBody>
          <a:bodyPr wrap="square" lIns="0" tIns="0" rIns="0" bIns="0" rtlCol="0" anchor="t">
            <a:spAutoFit/>
          </a:bodyPr>
          <a:lstStyle/>
          <a:p>
            <a:pPr algn="ctr">
              <a:lnSpc>
                <a:spcPts val="4853"/>
              </a:lnSpc>
            </a:pPr>
            <a:r>
              <a:rPr lang="en-US" sz="3466" dirty="0">
                <a:solidFill>
                  <a:srgbClr val="7766AB"/>
                </a:solidFill>
                <a:latin typeface="Shoika-Light" pitchFamily="2" charset="77"/>
              </a:rPr>
              <a:t>Living Things</a:t>
            </a:r>
          </a:p>
        </p:txBody>
      </p:sp>
      <p:sp>
        <p:nvSpPr>
          <p:cNvPr id="10" name="Text Placeholder 4">
            <a:extLst>
              <a:ext uri="{FF2B5EF4-FFF2-40B4-BE49-F238E27FC236}">
                <a16:creationId xmlns:a16="http://schemas.microsoft.com/office/drawing/2014/main" id="{B26040FD-AAFA-26ED-5D62-BEBD8132584A}"/>
              </a:ext>
            </a:extLst>
          </p:cNvPr>
          <p:cNvSpPr txBox="1">
            <a:spLocks/>
          </p:cNvSpPr>
          <p:nvPr/>
        </p:nvSpPr>
        <p:spPr>
          <a:xfrm>
            <a:off x="558800" y="1574188"/>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lnSpc>
                <a:spcPct val="100000"/>
              </a:lnSpc>
              <a:spcBef>
                <a:spcPts val="667"/>
              </a:spcBef>
              <a:buNone/>
              <a:defRPr/>
            </a:pPr>
            <a:r>
              <a:rPr lang="en-GB" sz="2000" b="1" i="1" dirty="0">
                <a:solidFill>
                  <a:srgbClr val="000000"/>
                </a:solidFill>
                <a:latin typeface="Calibri Light" panose="020F0302020204030204"/>
              </a:rPr>
              <a:t>Provide evidence (e.g. photos or videos) of student’s hands-on investigation for the Living Things strand and clearly label. Add new slides where appropriate. </a:t>
            </a:r>
          </a:p>
        </p:txBody>
      </p:sp>
      <p:sp>
        <p:nvSpPr>
          <p:cNvPr id="11" name="Text Placeholder 4">
            <a:extLst>
              <a:ext uri="{FF2B5EF4-FFF2-40B4-BE49-F238E27FC236}">
                <a16:creationId xmlns:a16="http://schemas.microsoft.com/office/drawing/2014/main" id="{04547CA0-0E14-CDCE-F4EA-7CEDD8E91964}"/>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baseline="0" dirty="0">
                <a:solidFill>
                  <a:srgbClr val="000000"/>
                </a:solidFill>
                <a:latin typeface="Calibri Light"/>
              </a:rPr>
              <a:t>Second Class learned how water moved through plants (transpiration) in the school vegetable garden</a:t>
            </a:r>
            <a:endParaRPr lang="en-IE" sz="2000" dirty="0">
              <a:solidFill>
                <a:srgbClr val="000000"/>
              </a:solidFill>
              <a:latin typeface="Calibri" panose="020F0502020204030204"/>
              <a:ea typeface="Calibri"/>
              <a:cs typeface="Calibri"/>
            </a:endParaRPr>
          </a:p>
        </p:txBody>
      </p:sp>
      <p:pic>
        <p:nvPicPr>
          <p:cNvPr id="5" name="Picture 4">
            <a:extLst>
              <a:ext uri="{FF2B5EF4-FFF2-40B4-BE49-F238E27FC236}">
                <a16:creationId xmlns:a16="http://schemas.microsoft.com/office/drawing/2014/main" id="{BC39031C-6586-FE48-BDED-97865E14B6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57608" y="6090713"/>
            <a:ext cx="643757" cy="643757"/>
          </a:xfrm>
          <a:prstGeom prst="rect">
            <a:avLst/>
          </a:prstGeom>
        </p:spPr>
      </p:pic>
      <p:pic>
        <p:nvPicPr>
          <p:cNvPr id="9" name="Picture 8" descr="curious minds logo">
            <a:extLst>
              <a:ext uri="{FF2B5EF4-FFF2-40B4-BE49-F238E27FC236}">
                <a16:creationId xmlns:a16="http://schemas.microsoft.com/office/drawing/2014/main" id="{051C2A2B-9152-AF4D-B211-4D17A7DBFE79}"/>
              </a:ext>
            </a:extLst>
          </p:cNvPr>
          <p:cNvPicPr>
            <a:picLocks noChangeAspect="1"/>
          </p:cNvPicPr>
          <p:nvPr/>
        </p:nvPicPr>
        <p:blipFill>
          <a:blip r:embed="rId4"/>
          <a:stretch>
            <a:fillRect/>
          </a:stretch>
        </p:blipFill>
        <p:spPr>
          <a:xfrm>
            <a:off x="9418832" y="354260"/>
            <a:ext cx="2360654" cy="873118"/>
          </a:xfrm>
          <a:prstGeom prst="rect">
            <a:avLst/>
          </a:prstGeom>
        </p:spPr>
      </p:pic>
      <p:pic>
        <p:nvPicPr>
          <p:cNvPr id="6" name="Picture 5" descr="A group of children in a greenhouse&#10;">
            <a:extLst>
              <a:ext uri="{FF2B5EF4-FFF2-40B4-BE49-F238E27FC236}">
                <a16:creationId xmlns:a16="http://schemas.microsoft.com/office/drawing/2014/main" id="{F25A5398-F82B-CFE6-DF1F-9B28118D1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01" y="2207786"/>
            <a:ext cx="5504597" cy="3669731"/>
          </a:xfrm>
          <a:prstGeom prst="rect">
            <a:avLst/>
          </a:prstGeom>
        </p:spPr>
      </p:pic>
      <p:sp>
        <p:nvSpPr>
          <p:cNvPr id="7" name="Title 6">
            <a:extLst>
              <a:ext uri="{FF2B5EF4-FFF2-40B4-BE49-F238E27FC236}">
                <a16:creationId xmlns:a16="http://schemas.microsoft.com/office/drawing/2014/main" id="{1BF96592-F5EC-8F33-815F-DC5664482DF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Living things</a:t>
            </a:r>
            <a:endParaRPr lang="en-IE" dirty="0"/>
          </a:p>
        </p:txBody>
      </p:sp>
      <p:sp>
        <p:nvSpPr>
          <p:cNvPr id="3" name="TextBox 3"/>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Tree>
    <p:extLst>
      <p:ext uri="{BB962C8B-B14F-4D97-AF65-F5344CB8AC3E}">
        <p14:creationId xmlns:p14="http://schemas.microsoft.com/office/powerpoint/2010/main" val="1013279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C381-512F-EDE5-90FB-A57AA1C9F10E}"/>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D2352953-C581-6409-4941-5D6DF7AC62C9}"/>
              </a:ext>
            </a:extLst>
          </p:cNvPr>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
        <p:nvSpPr>
          <p:cNvPr id="9" name="TextBox 4">
            <a:extLst>
              <a:ext uri="{FF2B5EF4-FFF2-40B4-BE49-F238E27FC236}">
                <a16:creationId xmlns:a16="http://schemas.microsoft.com/office/drawing/2014/main" id="{5DF3013C-1352-E320-63BD-C388E43E0268}"/>
              </a:ext>
            </a:extLst>
          </p:cNvPr>
          <p:cNvSpPr txBox="1">
            <a:spLocks noGrp="1"/>
          </p:cNvSpPr>
          <p:nvPr>
            <p:ph type="title" idx="4294967295"/>
          </p:nvPr>
        </p:nvSpPr>
        <p:spPr>
          <a:xfrm>
            <a:off x="3697397" y="830565"/>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Energy and Forces</a:t>
            </a:r>
            <a:endParaRPr kumimoji="0" lang="en-US" sz="3466" b="0" i="0" u="none" strike="noStrike" kern="1200" cap="none" spc="0" normalizeH="0" baseline="0" noProof="0" dirty="0">
              <a:ln>
                <a:noFill/>
              </a:ln>
              <a:solidFill>
                <a:srgbClr val="7766AB"/>
              </a:solidFill>
              <a:effectLst/>
              <a:uLnTx/>
              <a:uFillTx/>
              <a:latin typeface="Shoika-Light" pitchFamily="2" charset="77"/>
              <a:ea typeface="+mn-ea"/>
              <a:cs typeface="+mn-cs"/>
            </a:endParaRPr>
          </a:p>
        </p:txBody>
      </p:sp>
      <p:pic>
        <p:nvPicPr>
          <p:cNvPr id="14" name="Picture 13" descr="A close-up of a logo">
            <a:extLst>
              <a:ext uri="{FF2B5EF4-FFF2-40B4-BE49-F238E27FC236}">
                <a16:creationId xmlns:a16="http://schemas.microsoft.com/office/drawing/2014/main" id="{BBB4700B-4C9D-B0D9-716A-F2CDFB37868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9" name="Text Placeholder 4">
            <a:extLst>
              <a:ext uri="{FF2B5EF4-FFF2-40B4-BE49-F238E27FC236}">
                <a16:creationId xmlns:a16="http://schemas.microsoft.com/office/drawing/2014/main" id="{DCC0CC42-E9A0-EFBA-3F62-4AE4683F9415}"/>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dirty="0">
                <a:latin typeface="Calibri Light" panose="020F0302020204030204"/>
              </a:rPr>
              <a:t>Provide evidence (e.g. photos or videos) of student’s hands-on investigation for the Energy and Forces strand and clearly label. Add new slides where appropriate. </a:t>
            </a:r>
            <a:endParaRPr lang="en-GB" sz="2000" dirty="0">
              <a:latin typeface="Calibri Light" panose="020F0302020204030204"/>
            </a:endParaRPr>
          </a:p>
        </p:txBody>
      </p:sp>
      <p:sp>
        <p:nvSpPr>
          <p:cNvPr id="22" name="Text Placeholder 4">
            <a:extLst>
              <a:ext uri="{FF2B5EF4-FFF2-40B4-BE49-F238E27FC236}">
                <a16:creationId xmlns:a16="http://schemas.microsoft.com/office/drawing/2014/main" id="{0E9192F5-C02F-BF30-71AE-10F5A4CCF262}"/>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24" name="Picture 23" descr="A group of icons in a circle">
            <a:extLst>
              <a:ext uri="{FF2B5EF4-FFF2-40B4-BE49-F238E27FC236}">
                <a16:creationId xmlns:a16="http://schemas.microsoft.com/office/drawing/2014/main" id="{797F5238-BFC2-1CB3-D809-C8BC5AE483A5}"/>
              </a:ext>
            </a:extLst>
          </p:cNvPr>
          <p:cNvPicPr>
            <a:picLocks noChangeAspect="1"/>
          </p:cNvPicPr>
          <p:nvPr/>
        </p:nvPicPr>
        <p:blipFill>
          <a:blip r:embed="rId4"/>
          <a:srcRect l="78516" r="4277" b="67681"/>
          <a:stretch>
            <a:fillRect/>
          </a:stretch>
        </p:blipFill>
        <p:spPr>
          <a:xfrm>
            <a:off x="11371751" y="5896340"/>
            <a:ext cx="816831" cy="949853"/>
          </a:xfrm>
          <a:prstGeom prst="rect">
            <a:avLst/>
          </a:prstGeom>
        </p:spPr>
      </p:pic>
    </p:spTree>
    <p:extLst>
      <p:ext uri="{BB962C8B-B14F-4D97-AF65-F5344CB8AC3E}">
        <p14:creationId xmlns:p14="http://schemas.microsoft.com/office/powerpoint/2010/main" val="363151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8A6986DC-28CA-8FA3-3385-BFB8329E472E}"/>
              </a:ext>
            </a:extLst>
          </p:cNvPr>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
        <p:nvSpPr>
          <p:cNvPr id="12" name="TextBox 4">
            <a:extLst>
              <a:ext uri="{FF2B5EF4-FFF2-40B4-BE49-F238E27FC236}">
                <a16:creationId xmlns:a16="http://schemas.microsoft.com/office/drawing/2014/main" id="{F5F1250D-F8C1-0617-67C6-EF663CC3EBE5}"/>
              </a:ext>
            </a:extLst>
          </p:cNvPr>
          <p:cNvSpPr txBox="1">
            <a:spLocks noGrp="1"/>
          </p:cNvSpPr>
          <p:nvPr>
            <p:ph type="title" idx="4294967295"/>
          </p:nvPr>
        </p:nvSpPr>
        <p:spPr>
          <a:xfrm>
            <a:off x="3697397" y="817197"/>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Materials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A close-up of a logo">
            <a:extLst>
              <a:ext uri="{FF2B5EF4-FFF2-40B4-BE49-F238E27FC236}">
                <a16:creationId xmlns:a16="http://schemas.microsoft.com/office/drawing/2014/main" id="{7BC7C273-EDD9-F909-3B46-F3C8A6CF1CA7}"/>
              </a:ext>
            </a:extLst>
          </p:cNvPr>
          <p:cNvPicPr>
            <a:picLocks noChangeAspect="1"/>
          </p:cNvPicPr>
          <p:nvPr/>
        </p:nvPicPr>
        <p:blipFill>
          <a:blip r:embed="rId3"/>
          <a:stretch>
            <a:fillRect/>
          </a:stretch>
        </p:blipFill>
        <p:spPr>
          <a:xfrm>
            <a:off x="9418832" y="354260"/>
            <a:ext cx="2360654" cy="873118"/>
          </a:xfrm>
          <a:prstGeom prst="rect">
            <a:avLst/>
          </a:prstGeom>
        </p:spPr>
      </p:pic>
      <p:pic>
        <p:nvPicPr>
          <p:cNvPr id="17" name="Picture 16" descr="A group of icons in a circle">
            <a:extLst>
              <a:ext uri="{FF2B5EF4-FFF2-40B4-BE49-F238E27FC236}">
                <a16:creationId xmlns:a16="http://schemas.microsoft.com/office/drawing/2014/main" id="{53AF18D9-0B5F-9EE7-9205-379968892ABD}"/>
              </a:ext>
            </a:extLst>
          </p:cNvPr>
          <p:cNvPicPr>
            <a:picLocks noChangeAspect="1"/>
          </p:cNvPicPr>
          <p:nvPr/>
        </p:nvPicPr>
        <p:blipFill>
          <a:blip r:embed="rId4"/>
          <a:srcRect l="77938" t="33642" r="3918" b="35494"/>
          <a:stretch>
            <a:fillRect/>
          </a:stretch>
        </p:blipFill>
        <p:spPr>
          <a:xfrm>
            <a:off x="11379078" y="5976935"/>
            <a:ext cx="777855" cy="870779"/>
          </a:xfrm>
          <a:prstGeom prst="rect">
            <a:avLst/>
          </a:prstGeom>
        </p:spPr>
      </p:pic>
      <p:sp>
        <p:nvSpPr>
          <p:cNvPr id="19" name="Text Placeholder 4">
            <a:extLst>
              <a:ext uri="{FF2B5EF4-FFF2-40B4-BE49-F238E27FC236}">
                <a16:creationId xmlns:a16="http://schemas.microsoft.com/office/drawing/2014/main" id="{4AD4ED7F-84A3-5684-A11B-246FF821FF2E}"/>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dirty="0">
                <a:latin typeface="Calibri Light" panose="020F0302020204030204"/>
              </a:rPr>
              <a:t>Provide evidence (e.g. photos or videos) of student’s hands-on investigation for the Materials strand and clearly label. Add new slides where appropriate. </a:t>
            </a:r>
            <a:endParaRPr lang="en-US" dirty="0"/>
          </a:p>
        </p:txBody>
      </p:sp>
      <p:sp>
        <p:nvSpPr>
          <p:cNvPr id="21" name="Text Placeholder 4">
            <a:extLst>
              <a:ext uri="{FF2B5EF4-FFF2-40B4-BE49-F238E27FC236}">
                <a16:creationId xmlns:a16="http://schemas.microsoft.com/office/drawing/2014/main" id="{CD1B9C0B-B08B-0DD7-5BC1-F3D7E541C70D}"/>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5D13-2F7D-9808-EBE6-26E86061A15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3DA78AEC-802D-BF62-34E0-CC274E18B2C7}"/>
              </a:ext>
            </a:extLst>
          </p:cNvPr>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
        <p:nvSpPr>
          <p:cNvPr id="13" name="TextBox 4">
            <a:extLst>
              <a:ext uri="{FF2B5EF4-FFF2-40B4-BE49-F238E27FC236}">
                <a16:creationId xmlns:a16="http://schemas.microsoft.com/office/drawing/2014/main" id="{D22A7EA6-B943-2C6C-79B2-FB69DEE73FE7}"/>
              </a:ext>
            </a:extLst>
          </p:cNvPr>
          <p:cNvSpPr txBox="1">
            <a:spLocks noGrp="1"/>
          </p:cNvSpPr>
          <p:nvPr>
            <p:ph type="title" idx="4294967295"/>
          </p:nvPr>
        </p:nvSpPr>
        <p:spPr>
          <a:xfrm>
            <a:off x="2688081"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Environmental Awareness and Care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Text Placeholder 4">
            <a:extLst>
              <a:ext uri="{FF2B5EF4-FFF2-40B4-BE49-F238E27FC236}">
                <a16:creationId xmlns:a16="http://schemas.microsoft.com/office/drawing/2014/main" id="{0B8EDAE6-35DB-DF15-171B-6D2AAFEBFFDB}"/>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IE" sz="2000" b="1" i="1" dirty="0">
                <a:latin typeface="Calibri Light" panose="020F0302020204030204"/>
              </a:rPr>
              <a:t>Provide evidence (e.g. photos or videos) of student’s hands-on investigation for the Environmental Awareness and Care strand and clearly label. Add new slides where appropriate.</a:t>
            </a:r>
            <a:r>
              <a:rPr lang="en-IE" sz="2000" b="1" i="1" dirty="0">
                <a:solidFill>
                  <a:schemeClr val="bg2">
                    <a:lumMod val="50000"/>
                  </a:schemeClr>
                </a:solidFill>
                <a:latin typeface="Calibri Light" panose="020F0302020204030204"/>
              </a:rPr>
              <a:t> </a:t>
            </a:r>
            <a:endParaRPr lang="en-IE" dirty="0">
              <a:solidFill>
                <a:schemeClr val="bg2">
                  <a:lumMod val="50000"/>
                </a:schemeClr>
              </a:solidFill>
            </a:endParaRPr>
          </a:p>
        </p:txBody>
      </p:sp>
      <p:sp>
        <p:nvSpPr>
          <p:cNvPr id="17" name="Text Placeholder 4">
            <a:extLst>
              <a:ext uri="{FF2B5EF4-FFF2-40B4-BE49-F238E27FC236}">
                <a16:creationId xmlns:a16="http://schemas.microsoft.com/office/drawing/2014/main" id="{CEEC4098-3B71-8B30-91A0-431C46B07D73}"/>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19" name="Picture 18" descr="A close-up of a logo">
            <a:extLst>
              <a:ext uri="{FF2B5EF4-FFF2-40B4-BE49-F238E27FC236}">
                <a16:creationId xmlns:a16="http://schemas.microsoft.com/office/drawing/2014/main" id="{006AD1E0-ABED-5F7E-E0AD-D66D7C837017}"/>
              </a:ext>
            </a:extLst>
          </p:cNvPr>
          <p:cNvPicPr>
            <a:picLocks noChangeAspect="1"/>
          </p:cNvPicPr>
          <p:nvPr/>
        </p:nvPicPr>
        <p:blipFill>
          <a:blip r:embed="rId3"/>
          <a:stretch>
            <a:fillRect/>
          </a:stretch>
        </p:blipFill>
        <p:spPr>
          <a:xfrm>
            <a:off x="9418832" y="354260"/>
            <a:ext cx="2360654" cy="873118"/>
          </a:xfrm>
          <a:prstGeom prst="rect">
            <a:avLst/>
          </a:prstGeom>
        </p:spPr>
      </p:pic>
      <p:pic>
        <p:nvPicPr>
          <p:cNvPr id="20" name="Picture 19" descr="A group of icons in a circle">
            <a:extLst>
              <a:ext uri="{FF2B5EF4-FFF2-40B4-BE49-F238E27FC236}">
                <a16:creationId xmlns:a16="http://schemas.microsoft.com/office/drawing/2014/main" id="{730C1957-4BB1-6F3F-AE74-111511060CF8}"/>
              </a:ext>
            </a:extLst>
          </p:cNvPr>
          <p:cNvPicPr>
            <a:picLocks noChangeAspect="1"/>
          </p:cNvPicPr>
          <p:nvPr/>
        </p:nvPicPr>
        <p:blipFill>
          <a:blip r:embed="rId4"/>
          <a:srcRect l="78093" t="67077" r="4665" b="4923"/>
          <a:stretch>
            <a:fillRect/>
          </a:stretch>
        </p:blipFill>
        <p:spPr>
          <a:xfrm>
            <a:off x="11434394" y="6029325"/>
            <a:ext cx="754421" cy="811652"/>
          </a:xfrm>
          <a:prstGeom prst="rect">
            <a:avLst/>
          </a:prstGeom>
        </p:spPr>
      </p:pic>
    </p:spTree>
    <p:extLst>
      <p:ext uri="{BB962C8B-B14F-4D97-AF65-F5344CB8AC3E}">
        <p14:creationId xmlns:p14="http://schemas.microsoft.com/office/powerpoint/2010/main" val="2502308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5A9B1509-7D82-750A-6435-CB484AF0BA76}"/>
              </a:ext>
            </a:extLst>
          </p:cNvPr>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
        <p:nvSpPr>
          <p:cNvPr id="14" name="TextBox 4">
            <a:extLst>
              <a:ext uri="{FF2B5EF4-FFF2-40B4-BE49-F238E27FC236}">
                <a16:creationId xmlns:a16="http://schemas.microsoft.com/office/drawing/2014/main" id="{9E1F039B-8A71-DA05-E16D-B3C7E0B741EE}"/>
              </a:ext>
            </a:extLst>
          </p:cNvPr>
          <p:cNvSpPr txBox="1">
            <a:spLocks noGrp="1"/>
          </p:cNvSpPr>
          <p:nvPr>
            <p:ph type="title" idx="4294967295"/>
          </p:nvPr>
        </p:nvSpPr>
        <p:spPr>
          <a:xfrm>
            <a:off x="2607485" y="750355"/>
            <a:ext cx="6814192" cy="588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Science Activity 1</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A close-up of a logo">
            <a:extLst>
              <a:ext uri="{FF2B5EF4-FFF2-40B4-BE49-F238E27FC236}">
                <a16:creationId xmlns:a16="http://schemas.microsoft.com/office/drawing/2014/main" id="{22D12AAF-5CEC-C5F2-C966-94DE468A3411}"/>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297DD9F9-6EDC-F8A2-25A8-516AA7278EF0}"/>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(e.g. photos or video) for the first of two science activities that the school participated in. Please label clearly. </a:t>
            </a:r>
            <a:endParaRPr lang="en-IE" sz="2000" dirty="0"/>
          </a:p>
        </p:txBody>
      </p:sp>
      <p:sp>
        <p:nvSpPr>
          <p:cNvPr id="16" name="Text Placeholder 4">
            <a:extLst>
              <a:ext uri="{FF2B5EF4-FFF2-40B4-BE49-F238E27FC236}">
                <a16:creationId xmlns:a16="http://schemas.microsoft.com/office/drawing/2014/main" id="{1283976D-4725-663B-2933-4BEE6FBD0126}"/>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17" name="Picture 16" descr="A group of icons in a circle">
            <a:extLst>
              <a:ext uri="{FF2B5EF4-FFF2-40B4-BE49-F238E27FC236}">
                <a16:creationId xmlns:a16="http://schemas.microsoft.com/office/drawing/2014/main" id="{6E231639-B937-31EF-639F-57792B91D856}"/>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Tree>
    <p:extLst>
      <p:ext uri="{BB962C8B-B14F-4D97-AF65-F5344CB8AC3E}">
        <p14:creationId xmlns:p14="http://schemas.microsoft.com/office/powerpoint/2010/main" val="25523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6A85B-DECC-12A8-46F8-7B0BA88AC57B}"/>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7186DB4D-DB8F-B594-E27D-6669F52A1A48}"/>
              </a:ext>
            </a:extLst>
          </p:cNvPr>
          <p:cNvSpPr txBox="1"/>
          <p:nvPr/>
        </p:nvSpPr>
        <p:spPr>
          <a:xfrm>
            <a:off x="231044" y="114294"/>
            <a:ext cx="3566837" cy="1271310"/>
          </a:xfrm>
          <a:prstGeom prst="rect">
            <a:avLst/>
          </a:prstGeom>
        </p:spPr>
        <p:txBody>
          <a:bodyPr lIns="0" tIns="0" rIns="0" bIns="0" rtlCol="0" anchor="t">
            <a:spAutoFit/>
          </a:bodyPr>
          <a:lstStyle/>
          <a:p>
            <a:pPr>
              <a:lnSpc>
                <a:spcPts val="4994"/>
              </a:lnSpc>
            </a:pPr>
            <a:r>
              <a:rPr lang="en-US" sz="3200" dirty="0">
                <a:solidFill>
                  <a:srgbClr val="E06F0E"/>
                </a:solidFill>
                <a:latin typeface="Shoika-Medium" pitchFamily="2" charset="77"/>
              </a:rPr>
              <a:t>Gold Award</a:t>
            </a:r>
          </a:p>
          <a:p>
            <a:pPr algn="just">
              <a:lnSpc>
                <a:spcPts val="5554"/>
              </a:lnSpc>
            </a:pPr>
            <a:r>
              <a:rPr lang="en-US" sz="3200" b="1" dirty="0">
                <a:solidFill>
                  <a:srgbClr val="2E2552"/>
                </a:solidFill>
                <a:latin typeface="Shoika-Bold" pitchFamily="2" charset="77"/>
              </a:rPr>
              <a:t>Step 1: Science</a:t>
            </a:r>
          </a:p>
        </p:txBody>
      </p:sp>
      <p:sp>
        <p:nvSpPr>
          <p:cNvPr id="5" name="Text Placeholder 4">
            <a:extLst>
              <a:ext uri="{FF2B5EF4-FFF2-40B4-BE49-F238E27FC236}">
                <a16:creationId xmlns:a16="http://schemas.microsoft.com/office/drawing/2014/main" id="{C0F8BC62-1B93-3DB2-2390-6788710C2513}"/>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(e.g. photos or video) for the second of two science activities that the school participated in. Please label clearly. </a:t>
            </a:r>
            <a:endParaRPr lang="en-IE" sz="2000" dirty="0"/>
          </a:p>
        </p:txBody>
      </p:sp>
      <p:pic>
        <p:nvPicPr>
          <p:cNvPr id="12" name="Picture 11" descr="A close-up of a logo">
            <a:extLst>
              <a:ext uri="{FF2B5EF4-FFF2-40B4-BE49-F238E27FC236}">
                <a16:creationId xmlns:a16="http://schemas.microsoft.com/office/drawing/2014/main" id="{AAD65C4E-2334-9201-5700-DB4BDE33001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4" name="TextBox 4">
            <a:extLst>
              <a:ext uri="{FF2B5EF4-FFF2-40B4-BE49-F238E27FC236}">
                <a16:creationId xmlns:a16="http://schemas.microsoft.com/office/drawing/2014/main" id="{EE3431A1-49C3-A6B7-E287-E262370D182D}"/>
              </a:ext>
            </a:extLst>
          </p:cNvPr>
          <p:cNvSpPr txBox="1"/>
          <p:nvPr/>
        </p:nvSpPr>
        <p:spPr>
          <a:xfrm>
            <a:off x="2607485" y="750355"/>
            <a:ext cx="6814192" cy="588110"/>
          </a:xfrm>
          <a:prstGeom prst="rect">
            <a:avLst/>
          </a:prstGeom>
        </p:spPr>
        <p:txBody>
          <a:bodyPr wrap="square" lIns="0" tIns="0" rIns="0" bIns="0" rtlCol="0" anchor="t">
            <a:spAutoFit/>
          </a:bodyPr>
          <a:lstStyle/>
          <a:p>
            <a:pPr algn="ctr">
              <a:lnSpc>
                <a:spcPts val="4853"/>
              </a:lnSpc>
            </a:pPr>
            <a:r>
              <a:rPr lang="en-US" sz="3450" dirty="0">
                <a:solidFill>
                  <a:srgbClr val="7766AB"/>
                </a:solidFill>
                <a:latin typeface="Shoika-Light"/>
              </a:rPr>
              <a:t>Science Activity 2</a:t>
            </a:r>
            <a:endParaRPr lang="en-US" dirty="0"/>
          </a:p>
        </p:txBody>
      </p:sp>
      <p:sp>
        <p:nvSpPr>
          <p:cNvPr id="16" name="Text Placeholder 4">
            <a:extLst>
              <a:ext uri="{FF2B5EF4-FFF2-40B4-BE49-F238E27FC236}">
                <a16:creationId xmlns:a16="http://schemas.microsoft.com/office/drawing/2014/main" id="{90BEC545-06C0-D527-E1CF-E2B1FCE4E4E3}"/>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17" name="Picture 16" descr="A group of icons in a circle">
            <a:extLst>
              <a:ext uri="{FF2B5EF4-FFF2-40B4-BE49-F238E27FC236}">
                <a16:creationId xmlns:a16="http://schemas.microsoft.com/office/drawing/2014/main" id="{140BC1DB-F6C4-E4E5-9DD7-945196BAADE0}"/>
              </a:ext>
            </a:extLst>
          </p:cNvPr>
          <p:cNvPicPr>
            <a:picLocks noChangeAspect="1"/>
          </p:cNvPicPr>
          <p:nvPr/>
        </p:nvPicPr>
        <p:blipFill>
          <a:blip r:embed="rId4"/>
          <a:srcRect l="1599" t="67708" r="80523" b="6875"/>
          <a:stretch>
            <a:fillRect/>
          </a:stretch>
        </p:blipFill>
        <p:spPr>
          <a:xfrm>
            <a:off x="11403256" y="6033353"/>
            <a:ext cx="791708" cy="732882"/>
          </a:xfrm>
          <a:prstGeom prst="rect">
            <a:avLst/>
          </a:prstGeom>
        </p:spPr>
      </p:pic>
      <p:sp>
        <p:nvSpPr>
          <p:cNvPr id="2" name="Title 1">
            <a:extLst>
              <a:ext uri="{FF2B5EF4-FFF2-40B4-BE49-F238E27FC236}">
                <a16:creationId xmlns:a16="http://schemas.microsoft.com/office/drawing/2014/main" id="{3425CA0D-D4D5-B500-A3BB-3F53B954B7CD}"/>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Science activity 2 </a:t>
            </a:r>
            <a:endParaRPr lang="en-IE" dirty="0"/>
          </a:p>
        </p:txBody>
      </p:sp>
    </p:spTree>
    <p:extLst>
      <p:ext uri="{BB962C8B-B14F-4D97-AF65-F5344CB8AC3E}">
        <p14:creationId xmlns:p14="http://schemas.microsoft.com/office/powerpoint/2010/main" val="25022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2: Technology</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6" name="Picture 35" descr="children doing an electricity experiment">
            <a:extLst>
              <a:ext uri="{FF2B5EF4-FFF2-40B4-BE49-F238E27FC236}">
                <a16:creationId xmlns:a16="http://schemas.microsoft.com/office/drawing/2014/main" id="{186B4C32-35D2-1D4C-8D3D-B05449D0676F}"/>
              </a:ext>
            </a:extLst>
          </p:cNvPr>
          <p:cNvPicPr>
            <a:picLocks noChangeAspect="1"/>
          </p:cNvPicPr>
          <p:nvPr/>
        </p:nvPicPr>
        <p:blipFill>
          <a:blip r:embed="rId7">
            <a:extLst>
              <a:ext uri="{28A0092B-C50C-407E-A947-70E740481C1C}">
                <a14:useLocalDpi xmlns:a14="http://schemas.microsoft.com/office/drawing/2010/main" val="0"/>
              </a:ext>
            </a:extLst>
          </a:blip>
          <a:srcRect l="12128" t="848" r="22195" b="694"/>
          <a:stretch>
            <a:fillRect/>
          </a:stretch>
        </p:blipFill>
        <p:spPr>
          <a:xfrm>
            <a:off x="3293036" y="1431899"/>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spTree>
    <p:extLst>
      <p:ext uri="{BB962C8B-B14F-4D97-AF65-F5344CB8AC3E}">
        <p14:creationId xmlns:p14="http://schemas.microsoft.com/office/powerpoint/2010/main" val="53080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53a18e-69c5-43c5-92da-909be92c3ea3">
      <Terms xmlns="http://schemas.microsoft.com/office/infopath/2007/PartnerControls"/>
    </lcf76f155ced4ddcb4097134ff3c332f>
    <TaxCatchAll xmlns="5498cc77-270e-4ac7-b7f8-1f9aff3b07ae" xsi:nil="true"/>
    <Phone_x0020_Number xmlns="3253a18e-69c5-43c5-92da-909be92c3ea3" xsi:nil="true"/>
    <Message xmlns="3253a18e-69c5-43c5-92da-909be92c3ea3"/>
    <Email xmlns="3253a18e-69c5-43c5-92da-909be92c3ea3" xsi:nil="true"/>
    <Full_x0020_Name xmlns="3253a18e-69c5-43c5-92da-909be92c3ea3"/>
    <Select_x0020_a_x0020_department_x0020_to_x0020_contact xmlns="3253a18e-69c5-43c5-92da-909be92c3e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8F3C67265CDB4D8FB9FD43015941BA" ma:contentTypeVersion="19" ma:contentTypeDescription="Create a new document." ma:contentTypeScope="" ma:versionID="004273fc0e42d2c7a27a9f706c5a6e03">
  <xsd:schema xmlns:xsd="http://www.w3.org/2001/XMLSchema" xmlns:xs="http://www.w3.org/2001/XMLSchema" xmlns:p="http://schemas.microsoft.com/office/2006/metadata/properties" xmlns:ns2="3253a18e-69c5-43c5-92da-909be92c3ea3" xmlns:ns3="5498cc77-270e-4ac7-b7f8-1f9aff3b07ae" targetNamespace="http://schemas.microsoft.com/office/2006/metadata/properties" ma:root="true" ma:fieldsID="d056e618f9eefa06fd9e76d4be914f39" ns2:_="" ns3:_="">
    <xsd:import namespace="3253a18e-69c5-43c5-92da-909be92c3ea3"/>
    <xsd:import namespace="5498cc77-270e-4ac7-b7f8-1f9aff3b07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Phone_x0020_Number" minOccurs="0"/>
                <xsd:element ref="ns2:Email" minOccurs="0"/>
                <xsd:element ref="ns2:Select_x0020_a_x0020_department_x0020_to_x0020_contact" minOccurs="0"/>
                <xsd:element ref="ns2:Message"/>
                <xsd:element ref="ns2:Full_x0020_Name"/>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3a18e-69c5-43c5-92da-909be92c3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67b5201-1eba-4237-973b-c2bc0dc73b58" ma:termSetId="09814cd3-568e-fe90-9814-8d621ff8fb84" ma:anchorId="fba54fb3-c3e1-fe81-a776-ca4b69148c4d" ma:open="true" ma:isKeyword="false">
      <xsd:complexType>
        <xsd:sequence>
          <xsd:element ref="pc:Terms" minOccurs="0" maxOccurs="1"/>
        </xsd:sequence>
      </xsd:complexType>
    </xsd:element>
    <xsd:element name="Phone_x0020_Number" ma:index="18" nillable="true" ma:displayName="Phone Number" ma:internalName="Phone_x0020_Number">
      <xsd:simpleType>
        <xsd:restriction base="dms:Text">
          <xsd:maxLength value="255"/>
        </xsd:restriction>
      </xsd:simpleType>
    </xsd:element>
    <xsd:element name="Email" ma:index="19" nillable="true" ma:displayName="Email" ma:internalName="Email">
      <xsd:simpleType>
        <xsd:restriction base="dms:Text">
          <xsd:maxLength value="255"/>
        </xsd:restriction>
      </xsd:simpleType>
    </xsd:element>
    <xsd:element name="Select_x0020_a_x0020_department_x0020_to_x0020_contact" ma:index="20" nillable="true" ma:displayName="Select a department to contact" ma:format="Dropdown" ma:internalName="Select_x0020_a_x0020_department_x0020_to_x0020_contact">
      <xsd:simpleType>
        <xsd:restriction base="dms:Choice">
          <xsd:enumeration value="Funding Programmes"/>
          <xsd:enumeration value="HR"/>
          <xsd:enumeration value="Communications"/>
          <xsd:enumeration value="Finance / Invoices"/>
          <xsd:enumeration value="FOI"/>
          <xsd:enumeration value="Research Policy"/>
          <xsd:enumeration value="International / EU"/>
          <xsd:enumeration value="SESAME / Smart Simple"/>
          <xsd:enumeration value="Curious Minds"/>
          <xsd:enumeration value="Science Week"/>
          <xsd:enumeration value="Other / I Don't Know"/>
        </xsd:restriction>
      </xsd:simpleType>
    </xsd:element>
    <xsd:element name="Message" ma:index="22" ma:displayName="Message" ma:internalName="Message">
      <xsd:simpleType>
        <xsd:restriction base="dms:Note">
          <xsd:maxLength value="255"/>
        </xsd:restriction>
      </xsd:simpleType>
    </xsd:element>
    <xsd:element name="Full_x0020_Name" ma:index="23" ma:displayName="Full Name" ma:internalName="Full_x0020_Nam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98cc77-270e-4ac7-b7f8-1f9aff3b07a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589a89-0e90-48cc-b1fb-465dc83e948d}" ma:internalName="TaxCatchAll" ma:showField="CatchAllData" ma:web="5498cc77-270e-4ac7-b7f8-1f9aff3b0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axOccurs="1" ma:index="2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9E1C8-01B3-474F-85E9-80E61B9C9E09}">
  <ds:schemaRefs>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9a61b629-3332-452e-bb9b-e284b81c509f"/>
    <ds:schemaRef ds:uri="1094a34d-5ce2-4a0a-980a-96a4a1dd556b"/>
    <ds:schemaRef ds:uri="http://purl.org/dc/dcmitype/"/>
  </ds:schemaRefs>
</ds:datastoreItem>
</file>

<file path=customXml/itemProps2.xml><?xml version="1.0" encoding="utf-8"?>
<ds:datastoreItem xmlns:ds="http://schemas.openxmlformats.org/officeDocument/2006/customXml" ds:itemID="{937488CC-5493-40E4-80BE-89772316C246}"/>
</file>

<file path=customXml/itemProps3.xml><?xml version="1.0" encoding="utf-8"?>
<ds:datastoreItem xmlns:ds="http://schemas.openxmlformats.org/officeDocument/2006/customXml" ds:itemID="{93F4DF53-1A47-4F89-993A-B82A1D8DD0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2899</Words>
  <Application>Microsoft Office PowerPoint</Application>
  <PresentationFormat>Widescreen</PresentationFormat>
  <Paragraphs>214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Curious minds award 2025/2026</vt:lpstr>
      <vt:lpstr>Step 1: Science</vt:lpstr>
      <vt:lpstr>Living things</vt:lpstr>
      <vt:lpstr>Energy and Forces</vt:lpstr>
      <vt:lpstr>Materials</vt:lpstr>
      <vt:lpstr>Environmental Awareness and Care</vt:lpstr>
      <vt:lpstr>Science Activity 1</vt:lpstr>
      <vt:lpstr>Science activity 2 </vt:lpstr>
      <vt:lpstr>Step 2: Technology</vt:lpstr>
      <vt:lpstr>First Activity</vt:lpstr>
      <vt:lpstr>Second Activity</vt:lpstr>
      <vt:lpstr>Step 3: Engineering</vt:lpstr>
      <vt:lpstr>Engineering First Activity</vt:lpstr>
      <vt:lpstr>Engineering Second Activity</vt:lpstr>
      <vt:lpstr>Step 4: Maths</vt:lpstr>
      <vt:lpstr>Maths First Activity</vt:lpstr>
      <vt:lpstr>Maths Second Activity</vt:lpstr>
      <vt:lpstr>Step 5: Show and Tell</vt:lpstr>
      <vt:lpstr>STEM show and tell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Tanja Calis</dc:creator>
  <cp:lastModifiedBy>Jenny Lennon</cp:lastModifiedBy>
  <cp:revision>226</cp:revision>
  <dcterms:created xsi:type="dcterms:W3CDTF">2022-08-17T12:57:44Z</dcterms:created>
  <dcterms:modified xsi:type="dcterms:W3CDTF">2025-09-01T10:58:56Z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0x0101006E8F3C67265CDB4D8FB9FD43015941BA</vt:lpwstr>
  </property>
  <property fmtid="{D5CDD505-2E9C-101B-9397-08002B2CF9AE}" pid="3" name="MediaServiceImageTags">
    <vt:lpwstr/>
  </property>
</Properties>
</file>